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0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4" r:id="rId99"/>
    <p:sldId id="355" r:id="rId100"/>
    <p:sldId id="356" r:id="rId101"/>
    <p:sldId id="357" r:id="rId102"/>
    <p:sldId id="358" r:id="rId103"/>
    <p:sldId id="359" r:id="rId104"/>
    <p:sldId id="360" r:id="rId105"/>
    <p:sldId id="361" r:id="rId106"/>
    <p:sldId id="362" r:id="rId107"/>
    <p:sldId id="363" r:id="rId108"/>
  </p:sldIdLst>
  <p:sldSz cx="12192000" cy="6858000"/>
  <p:notesSz cx="121920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A346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54" d="100"/>
          <a:sy n="154" d="100"/>
        </p:scale>
        <p:origin x="534" y="13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theme" Target="theme/theme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tableStyles" Target="tableStyle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notesMaster" Target="notesMasters/notesMaster1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47EFFA-E710-4731-A79F-73CCF176E31A}" type="datetimeFigureOut">
              <a:rPr lang="en-US" smtClean="0"/>
              <a:t>5/24/2022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7BA1F9-2BAA-4E49-932D-F0E6E9078A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6596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7BA1F9-2BAA-4E49-932D-F0E6E9078A0F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2777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5/24/2022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rgbClr val="304585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rgbClr val="131C36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5/24/2022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rgbClr val="304585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64084" y="2069947"/>
            <a:ext cx="5443855" cy="4272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rgbClr val="131C36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5/24/2022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rgbClr val="304585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5/24/2022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5/24/2022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54635" y="302081"/>
            <a:ext cx="7130415" cy="10998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0" i="0">
                <a:solidFill>
                  <a:srgbClr val="304585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223761" y="1731010"/>
            <a:ext cx="5547359" cy="1485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rgbClr val="131C36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5/24/2022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6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5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5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5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5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31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9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8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4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6.png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9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0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4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7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.png"/><Relationship Id="rId5" Type="http://schemas.openxmlformats.org/officeDocument/2006/relationships/image" Target="../media/image139.png"/><Relationship Id="rId4" Type="http://schemas.openxmlformats.org/officeDocument/2006/relationships/image" Target="../media/image13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1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2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5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47.png"/><Relationship Id="rId4" Type="http://schemas.openxmlformats.org/officeDocument/2006/relationships/image" Target="../media/image146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3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8.png"/><Relationship Id="rId5" Type="http://schemas.openxmlformats.org/officeDocument/2006/relationships/image" Target="../media/image157.png"/><Relationship Id="rId4" Type="http://schemas.openxmlformats.org/officeDocument/2006/relationships/image" Target="../media/image156.pn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1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5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5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5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3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5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4.png"/><Relationship Id="rId5" Type="http://schemas.openxmlformats.org/officeDocument/2006/relationships/image" Target="../media/image173.png"/><Relationship Id="rId4" Type="http://schemas.openxmlformats.org/officeDocument/2006/relationships/image" Target="../media/image172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5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4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290315" y="0"/>
            <a:ext cx="4404360" cy="6858000"/>
          </a:xfrm>
          <a:custGeom>
            <a:avLst/>
            <a:gdLst/>
            <a:ahLst/>
            <a:cxnLst/>
            <a:rect l="l" t="t" r="r" b="b"/>
            <a:pathLst>
              <a:path w="4404359" h="6858000">
                <a:moveTo>
                  <a:pt x="0" y="6858000"/>
                </a:moveTo>
                <a:lnTo>
                  <a:pt x="4404360" y="6858000"/>
                </a:lnTo>
                <a:lnTo>
                  <a:pt x="440436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E9E8D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2868295" cy="6858000"/>
          </a:xfrm>
          <a:custGeom>
            <a:avLst/>
            <a:gdLst/>
            <a:ahLst/>
            <a:cxnLst/>
            <a:rect l="l" t="t" r="r" b="b"/>
            <a:pathLst>
              <a:path w="2868295" h="6858000">
                <a:moveTo>
                  <a:pt x="0" y="6858000"/>
                </a:moveTo>
                <a:lnTo>
                  <a:pt x="2868168" y="6858000"/>
                </a:lnTo>
                <a:lnTo>
                  <a:pt x="2868168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E9E8DE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0" y="0"/>
            <a:ext cx="7106920" cy="6896100"/>
            <a:chOff x="0" y="0"/>
            <a:chExt cx="7106920" cy="6896100"/>
          </a:xfrm>
        </p:grpSpPr>
        <p:sp>
          <p:nvSpPr>
            <p:cNvPr id="5" name="object 5"/>
            <p:cNvSpPr/>
            <p:nvPr/>
          </p:nvSpPr>
          <p:spPr>
            <a:xfrm>
              <a:off x="2173223" y="3307079"/>
              <a:ext cx="4895215" cy="3550920"/>
            </a:xfrm>
            <a:custGeom>
              <a:avLst/>
              <a:gdLst/>
              <a:ahLst/>
              <a:cxnLst/>
              <a:rect l="l" t="t" r="r" b="b"/>
              <a:pathLst>
                <a:path w="4895215" h="3550920">
                  <a:moveTo>
                    <a:pt x="0" y="462407"/>
                  </a:moveTo>
                  <a:lnTo>
                    <a:pt x="0" y="3550916"/>
                  </a:lnTo>
                </a:path>
                <a:path w="4895215" h="3550920">
                  <a:moveTo>
                    <a:pt x="3879316" y="3550916"/>
                  </a:moveTo>
                  <a:lnTo>
                    <a:pt x="4686934" y="3084931"/>
                  </a:lnTo>
                  <a:lnTo>
                    <a:pt x="4736592" y="3051898"/>
                  </a:lnTo>
                  <a:lnTo>
                    <a:pt x="4779518" y="3015564"/>
                  </a:lnTo>
                  <a:lnTo>
                    <a:pt x="4812537" y="2972625"/>
                  </a:lnTo>
                  <a:lnTo>
                    <a:pt x="4842256" y="2926384"/>
                  </a:lnTo>
                  <a:lnTo>
                    <a:pt x="4865370" y="2880144"/>
                  </a:lnTo>
                  <a:lnTo>
                    <a:pt x="4881880" y="2830601"/>
                  </a:lnTo>
                  <a:lnTo>
                    <a:pt x="4891785" y="2777756"/>
                  </a:lnTo>
                  <a:lnTo>
                    <a:pt x="4895087" y="2724912"/>
                  </a:lnTo>
                  <a:lnTo>
                    <a:pt x="4891785" y="2672067"/>
                  </a:lnTo>
                  <a:lnTo>
                    <a:pt x="4881880" y="2622524"/>
                  </a:lnTo>
                  <a:lnTo>
                    <a:pt x="4865370" y="2569679"/>
                  </a:lnTo>
                  <a:lnTo>
                    <a:pt x="4842256" y="2523439"/>
                  </a:lnTo>
                  <a:lnTo>
                    <a:pt x="4812537" y="2477198"/>
                  </a:lnTo>
                  <a:lnTo>
                    <a:pt x="4779518" y="2434259"/>
                  </a:lnTo>
                  <a:lnTo>
                    <a:pt x="4736592" y="2397925"/>
                  </a:lnTo>
                  <a:lnTo>
                    <a:pt x="4686934" y="2364892"/>
                  </a:lnTo>
                  <a:lnTo>
                    <a:pt x="696976" y="62737"/>
                  </a:lnTo>
                  <a:lnTo>
                    <a:pt x="670559" y="46228"/>
                  </a:lnTo>
                  <a:lnTo>
                    <a:pt x="640842" y="33020"/>
                  </a:lnTo>
                  <a:lnTo>
                    <a:pt x="610996" y="23114"/>
                  </a:lnTo>
                  <a:lnTo>
                    <a:pt x="581278" y="13208"/>
                  </a:lnTo>
                  <a:lnTo>
                    <a:pt x="525144" y="3302"/>
                  </a:lnTo>
                  <a:lnTo>
                    <a:pt x="465708" y="0"/>
                  </a:lnTo>
                  <a:lnTo>
                    <a:pt x="419481" y="0"/>
                  </a:lnTo>
                  <a:lnTo>
                    <a:pt x="376555" y="6604"/>
                  </a:lnTo>
                  <a:lnTo>
                    <a:pt x="333628" y="19812"/>
                  </a:lnTo>
                  <a:lnTo>
                    <a:pt x="290702" y="33020"/>
                  </a:lnTo>
                  <a:lnTo>
                    <a:pt x="251078" y="52832"/>
                  </a:lnTo>
                  <a:lnTo>
                    <a:pt x="211455" y="75946"/>
                  </a:lnTo>
                  <a:lnTo>
                    <a:pt x="175006" y="99060"/>
                  </a:lnTo>
                  <a:lnTo>
                    <a:pt x="141986" y="128778"/>
                  </a:lnTo>
                  <a:lnTo>
                    <a:pt x="112268" y="161798"/>
                  </a:lnTo>
                  <a:lnTo>
                    <a:pt x="85851" y="198120"/>
                  </a:lnTo>
                  <a:lnTo>
                    <a:pt x="59436" y="234569"/>
                  </a:lnTo>
                  <a:lnTo>
                    <a:pt x="39624" y="277495"/>
                  </a:lnTo>
                  <a:lnTo>
                    <a:pt x="23113" y="320421"/>
                  </a:lnTo>
                  <a:lnTo>
                    <a:pt x="9906" y="366649"/>
                  </a:lnTo>
                  <a:lnTo>
                    <a:pt x="3301" y="412877"/>
                  </a:lnTo>
                  <a:lnTo>
                    <a:pt x="0" y="462407"/>
                  </a:lnTo>
                </a:path>
              </a:pathLst>
            </a:custGeom>
            <a:ln w="762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3212591" cy="6857998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2564892" y="0"/>
              <a:ext cx="727075" cy="6858000"/>
            </a:xfrm>
            <a:custGeom>
              <a:avLst/>
              <a:gdLst/>
              <a:ahLst/>
              <a:cxnLst/>
              <a:rect l="l" t="t" r="r" b="b"/>
              <a:pathLst>
                <a:path w="727075" h="6858000">
                  <a:moveTo>
                    <a:pt x="303276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303276" y="6858000"/>
                  </a:lnTo>
                  <a:lnTo>
                    <a:pt x="303276" y="0"/>
                  </a:lnTo>
                  <a:close/>
                </a:path>
                <a:path w="727075" h="6858000">
                  <a:moveTo>
                    <a:pt x="726948" y="0"/>
                  </a:moveTo>
                  <a:lnTo>
                    <a:pt x="725411" y="0"/>
                  </a:lnTo>
                  <a:lnTo>
                    <a:pt x="725411" y="6858000"/>
                  </a:lnTo>
                  <a:lnTo>
                    <a:pt x="726948" y="6858000"/>
                  </a:lnTo>
                  <a:lnTo>
                    <a:pt x="726948" y="0"/>
                  </a:lnTo>
                  <a:close/>
                </a:path>
              </a:pathLst>
            </a:custGeom>
            <a:solidFill>
              <a:srgbClr val="DA3467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6988936" y="0"/>
            <a:ext cx="5203190" cy="6858000"/>
            <a:chOff x="6988936" y="0"/>
            <a:chExt cx="5203190" cy="6858000"/>
          </a:xfrm>
        </p:grpSpPr>
        <p:sp>
          <p:nvSpPr>
            <p:cNvPr id="9" name="object 9"/>
            <p:cNvSpPr/>
            <p:nvPr/>
          </p:nvSpPr>
          <p:spPr>
            <a:xfrm>
              <a:off x="7694675" y="0"/>
              <a:ext cx="4497705" cy="6858000"/>
            </a:xfrm>
            <a:custGeom>
              <a:avLst/>
              <a:gdLst/>
              <a:ahLst/>
              <a:cxnLst/>
              <a:rect l="l" t="t" r="r" b="b"/>
              <a:pathLst>
                <a:path w="4497705" h="6858000">
                  <a:moveTo>
                    <a:pt x="4497324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4497324" y="6858000"/>
                  </a:lnTo>
                  <a:lnTo>
                    <a:pt x="4497324" y="0"/>
                  </a:lnTo>
                  <a:close/>
                </a:path>
              </a:pathLst>
            </a:custGeom>
            <a:solidFill>
              <a:srgbClr val="131C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992111" y="841247"/>
              <a:ext cx="2673350" cy="2976880"/>
            </a:xfrm>
            <a:custGeom>
              <a:avLst/>
              <a:gdLst/>
              <a:ahLst/>
              <a:cxnLst/>
              <a:rect l="l" t="t" r="r" b="b"/>
              <a:pathLst>
                <a:path w="2673350" h="2976879">
                  <a:moveTo>
                    <a:pt x="0" y="252602"/>
                  </a:moveTo>
                  <a:lnTo>
                    <a:pt x="0" y="2723768"/>
                  </a:lnTo>
                  <a:lnTo>
                    <a:pt x="1778" y="2741929"/>
                  </a:lnTo>
                  <a:lnTo>
                    <a:pt x="3556" y="2759964"/>
                  </a:lnTo>
                  <a:lnTo>
                    <a:pt x="5461" y="2776093"/>
                  </a:lnTo>
                  <a:lnTo>
                    <a:pt x="10795" y="2792349"/>
                  </a:lnTo>
                  <a:lnTo>
                    <a:pt x="14478" y="2808604"/>
                  </a:lnTo>
                  <a:lnTo>
                    <a:pt x="36068" y="2853690"/>
                  </a:lnTo>
                  <a:lnTo>
                    <a:pt x="75692" y="2904235"/>
                  </a:lnTo>
                  <a:lnTo>
                    <a:pt x="128016" y="2942082"/>
                  </a:lnTo>
                  <a:lnTo>
                    <a:pt x="185801" y="2967354"/>
                  </a:lnTo>
                  <a:lnTo>
                    <a:pt x="250698" y="2976372"/>
                  </a:lnTo>
                  <a:lnTo>
                    <a:pt x="266954" y="2976372"/>
                  </a:lnTo>
                  <a:lnTo>
                    <a:pt x="283210" y="2976372"/>
                  </a:lnTo>
                  <a:lnTo>
                    <a:pt x="331851" y="2963799"/>
                  </a:lnTo>
                  <a:lnTo>
                    <a:pt x="380619" y="2942082"/>
                  </a:lnTo>
                  <a:lnTo>
                    <a:pt x="2559431" y="1684781"/>
                  </a:lnTo>
                  <a:lnTo>
                    <a:pt x="2609977" y="1646936"/>
                  </a:lnTo>
                  <a:lnTo>
                    <a:pt x="2644267" y="1598167"/>
                  </a:lnTo>
                  <a:lnTo>
                    <a:pt x="2665857" y="1545971"/>
                  </a:lnTo>
                  <a:lnTo>
                    <a:pt x="2673096" y="1488186"/>
                  </a:lnTo>
                  <a:lnTo>
                    <a:pt x="2671318" y="1459356"/>
                  </a:lnTo>
                  <a:lnTo>
                    <a:pt x="2656840" y="1403350"/>
                  </a:lnTo>
                  <a:lnTo>
                    <a:pt x="2628011" y="1352930"/>
                  </a:lnTo>
                  <a:lnTo>
                    <a:pt x="2586482" y="1309624"/>
                  </a:lnTo>
                  <a:lnTo>
                    <a:pt x="380619" y="34289"/>
                  </a:lnTo>
                  <a:lnTo>
                    <a:pt x="333629" y="12573"/>
                  </a:lnTo>
                  <a:lnTo>
                    <a:pt x="286766" y="1777"/>
                  </a:lnTo>
                  <a:lnTo>
                    <a:pt x="254381" y="0"/>
                  </a:lnTo>
                  <a:lnTo>
                    <a:pt x="229108" y="0"/>
                  </a:lnTo>
                  <a:lnTo>
                    <a:pt x="205613" y="3555"/>
                  </a:lnTo>
                  <a:lnTo>
                    <a:pt x="158750" y="18034"/>
                  </a:lnTo>
                  <a:lnTo>
                    <a:pt x="115443" y="41528"/>
                  </a:lnTo>
                  <a:lnTo>
                    <a:pt x="77597" y="70357"/>
                  </a:lnTo>
                  <a:lnTo>
                    <a:pt x="46863" y="108203"/>
                  </a:lnTo>
                  <a:lnTo>
                    <a:pt x="21590" y="151511"/>
                  </a:lnTo>
                  <a:lnTo>
                    <a:pt x="5461" y="200278"/>
                  </a:lnTo>
                  <a:lnTo>
                    <a:pt x="1778" y="225425"/>
                  </a:lnTo>
                  <a:lnTo>
                    <a:pt x="0" y="252602"/>
                  </a:lnTo>
                  <a:close/>
                </a:path>
              </a:pathLst>
            </a:custGeom>
            <a:ln w="6350">
              <a:solidFill>
                <a:srgbClr val="DA346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/>
          <p:nvPr/>
        </p:nvSpPr>
        <p:spPr>
          <a:xfrm>
            <a:off x="2868167" y="0"/>
            <a:ext cx="422275" cy="6858000"/>
          </a:xfrm>
          <a:custGeom>
            <a:avLst/>
            <a:gdLst/>
            <a:ahLst/>
            <a:cxnLst/>
            <a:rect l="l" t="t" r="r" b="b"/>
            <a:pathLst>
              <a:path w="422275" h="6858000">
                <a:moveTo>
                  <a:pt x="422147" y="0"/>
                </a:moveTo>
                <a:lnTo>
                  <a:pt x="0" y="0"/>
                </a:lnTo>
                <a:lnTo>
                  <a:pt x="0" y="6858000"/>
                </a:lnTo>
                <a:lnTo>
                  <a:pt x="422147" y="6858000"/>
                </a:lnTo>
                <a:lnTo>
                  <a:pt x="422147" y="0"/>
                </a:lnTo>
                <a:close/>
              </a:path>
            </a:pathLst>
          </a:custGeom>
          <a:solidFill>
            <a:srgbClr val="DA346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2" name="object 12"/>
          <p:cNvGrpSpPr/>
          <p:nvPr/>
        </p:nvGrpSpPr>
        <p:grpSpPr>
          <a:xfrm>
            <a:off x="3518027" y="509905"/>
            <a:ext cx="3696970" cy="1803400"/>
            <a:chOff x="3518027" y="509905"/>
            <a:chExt cx="3696970" cy="1803400"/>
          </a:xfrm>
        </p:grpSpPr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18027" y="509905"/>
              <a:ext cx="3696461" cy="650748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18027" y="1085977"/>
              <a:ext cx="2897631" cy="650748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518027" y="1661744"/>
              <a:ext cx="3205099" cy="651052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8301355" y="4219422"/>
            <a:ext cx="3298825" cy="1333500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9"/>
              </a:spcBef>
            </a:pPr>
            <a:r>
              <a:rPr sz="2600" b="1" dirty="0">
                <a:solidFill>
                  <a:srgbClr val="FFFFFF"/>
                </a:solidFill>
                <a:latin typeface="Calibri"/>
                <a:cs typeface="Calibri"/>
              </a:rPr>
              <a:t>Class</a:t>
            </a:r>
            <a:r>
              <a:rPr sz="2600" b="1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b="1" dirty="0">
                <a:solidFill>
                  <a:srgbClr val="FFFFFF"/>
                </a:solidFill>
                <a:latin typeface="Calibri"/>
                <a:cs typeface="Calibri"/>
              </a:rPr>
              <a:t>will</a:t>
            </a:r>
            <a:r>
              <a:rPr sz="2600" b="1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b="1" dirty="0">
                <a:solidFill>
                  <a:srgbClr val="FFFFFF"/>
                </a:solidFill>
                <a:latin typeface="Calibri"/>
                <a:cs typeface="Calibri"/>
              </a:rPr>
              <a:t>begin </a:t>
            </a:r>
            <a:r>
              <a:rPr sz="2600" b="1">
                <a:solidFill>
                  <a:srgbClr val="FFFFFF"/>
                </a:solidFill>
                <a:latin typeface="Calibri"/>
                <a:cs typeface="Calibri"/>
              </a:rPr>
              <a:t>at</a:t>
            </a:r>
            <a:r>
              <a:rPr sz="2600" b="1" spc="-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600" b="1" spc="-2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r>
              <a:rPr sz="2600" b="1" spc="-20">
                <a:solidFill>
                  <a:srgbClr val="FFFFFF"/>
                </a:solidFill>
                <a:latin typeface="Calibri"/>
                <a:cs typeface="Calibri"/>
              </a:rPr>
              <a:t>:00</a:t>
            </a:r>
            <a:endParaRPr sz="2600" dirty="0">
              <a:latin typeface="Calibri"/>
              <a:cs typeface="Calibri"/>
            </a:endParaRPr>
          </a:p>
          <a:p>
            <a:pPr marL="927100" marR="100330" indent="-819150">
              <a:lnSpc>
                <a:spcPct val="110000"/>
              </a:lnSpc>
            </a:pPr>
            <a:r>
              <a:rPr sz="2600" b="1" dirty="0">
                <a:solidFill>
                  <a:srgbClr val="FFFFFF"/>
                </a:solidFill>
                <a:latin typeface="Calibri"/>
                <a:cs typeface="Calibri"/>
              </a:rPr>
              <a:t>A.M.</a:t>
            </a:r>
            <a:r>
              <a:rPr sz="2600" b="1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b="1" dirty="0">
                <a:solidFill>
                  <a:srgbClr val="FFFFFF"/>
                </a:solidFill>
                <a:latin typeface="Calibri"/>
                <a:cs typeface="Calibri"/>
              </a:rPr>
              <a:t>Eastern</a:t>
            </a:r>
            <a:r>
              <a:rPr sz="2600" b="1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b="1" spc="-10" dirty="0">
                <a:solidFill>
                  <a:srgbClr val="FFFFFF"/>
                </a:solidFill>
                <a:latin typeface="Calibri"/>
                <a:cs typeface="Calibri"/>
              </a:rPr>
              <a:t>Standard </a:t>
            </a:r>
            <a:r>
              <a:rPr sz="2600" b="1" dirty="0">
                <a:solidFill>
                  <a:srgbClr val="FFFFFF"/>
                </a:solidFill>
                <a:latin typeface="Calibri"/>
                <a:cs typeface="Calibri"/>
              </a:rPr>
              <a:t>Time</a:t>
            </a:r>
            <a:r>
              <a:rPr sz="2600" b="1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b="1" spc="-20" dirty="0">
                <a:solidFill>
                  <a:srgbClr val="FFFFFF"/>
                </a:solidFill>
                <a:latin typeface="Calibri"/>
                <a:cs typeface="Calibri"/>
              </a:rPr>
              <a:t>(EST)</a:t>
            </a:r>
            <a:endParaRPr sz="2600" dirty="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287392" y="2393696"/>
            <a:ext cx="19386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solidFill>
                  <a:srgbClr val="131C36"/>
                </a:solidFill>
                <a:latin typeface="Calibri"/>
                <a:cs typeface="Calibri"/>
              </a:rPr>
              <a:t>Your</a:t>
            </a:r>
            <a:r>
              <a:rPr sz="2400" spc="-10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131C36"/>
                </a:solidFill>
                <a:latin typeface="Calibri"/>
                <a:cs typeface="Calibri"/>
              </a:rPr>
              <a:t>instructor: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xfrm>
            <a:off x="3606165" y="2871927"/>
            <a:ext cx="3370579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3400" b="1" dirty="0">
                <a:solidFill>
                  <a:srgbClr val="131C36"/>
                </a:solidFill>
                <a:latin typeface="Calibri"/>
                <a:cs typeface="Calibri"/>
              </a:rPr>
              <a:t>Kelly Handerhan</a:t>
            </a:r>
            <a:endParaRPr sz="3400" dirty="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307460" y="3536340"/>
            <a:ext cx="3899535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265"/>
              </a:spcBef>
            </a:pPr>
            <a:r>
              <a:rPr lang="en-US" sz="2200" spc="-20" dirty="0">
                <a:solidFill>
                  <a:srgbClr val="131C36"/>
                </a:solidFill>
                <a:latin typeface="Calibri"/>
                <a:cs typeface="Calibri"/>
              </a:rPr>
              <a:t>CCSP, CISSP, PMP, CISM, CRISC, CISA</a:t>
            </a:r>
            <a:endParaRPr sz="22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3746500" cy="6858000"/>
            <a:chOff x="0" y="0"/>
            <a:chExt cx="3746500" cy="6858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3746500" cy="6858000"/>
            </a:xfrm>
            <a:custGeom>
              <a:avLst/>
              <a:gdLst/>
              <a:ahLst/>
              <a:cxnLst/>
              <a:rect l="l" t="t" r="r" b="b"/>
              <a:pathLst>
                <a:path w="3746500" h="6858000">
                  <a:moveTo>
                    <a:pt x="3745991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3745991" y="6858000"/>
                  </a:lnTo>
                  <a:lnTo>
                    <a:pt x="3745991" y="0"/>
                  </a:lnTo>
                  <a:close/>
                </a:path>
              </a:pathLst>
            </a:custGeom>
            <a:solidFill>
              <a:srgbClr val="EFAD4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3301" y="2289048"/>
              <a:ext cx="2426081" cy="4953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3301" y="2825495"/>
              <a:ext cx="2701036" cy="4953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3301" y="3361639"/>
              <a:ext cx="3468751" cy="495604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3956684" y="1029461"/>
            <a:ext cx="7894955" cy="53149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409575">
              <a:lnSpc>
                <a:spcPct val="11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131C36"/>
                </a:solidFill>
                <a:latin typeface="Calibri"/>
                <a:cs typeface="Calibri"/>
              </a:rPr>
              <a:t>On-</a:t>
            </a:r>
            <a:r>
              <a:rPr sz="1800" b="1" dirty="0">
                <a:solidFill>
                  <a:srgbClr val="131C36"/>
                </a:solidFill>
                <a:latin typeface="Calibri"/>
                <a:cs typeface="Calibri"/>
              </a:rPr>
              <a:t>demand</a:t>
            </a:r>
            <a:r>
              <a:rPr sz="1800" b="1" spc="-6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131C36"/>
                </a:solidFill>
                <a:latin typeface="Calibri"/>
                <a:cs typeface="Calibri"/>
              </a:rPr>
              <a:t>self-service</a:t>
            </a:r>
            <a:r>
              <a:rPr sz="1800" b="1" spc="-1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-</a:t>
            </a:r>
            <a:r>
              <a:rPr sz="18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the</a:t>
            </a:r>
            <a:r>
              <a:rPr sz="18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ability</a:t>
            </a:r>
            <a:r>
              <a:rPr sz="1800" spc="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for</a:t>
            </a:r>
            <a:r>
              <a:rPr sz="18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a</a:t>
            </a:r>
            <a:r>
              <a:rPr sz="18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cloud</a:t>
            </a:r>
            <a:r>
              <a:rPr sz="1800" spc="1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consumer</a:t>
            </a:r>
            <a:r>
              <a:rPr sz="18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to</a:t>
            </a:r>
            <a:r>
              <a:rPr sz="18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provision</a:t>
            </a:r>
            <a:r>
              <a:rPr sz="1800" spc="-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131C36"/>
                </a:solidFill>
                <a:latin typeface="Calibri"/>
                <a:cs typeface="Calibri"/>
              </a:rPr>
              <a:t>resources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automatically</a:t>
            </a:r>
            <a:r>
              <a:rPr sz="18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when</a:t>
            </a:r>
            <a:r>
              <a:rPr sz="1800" spc="-1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needed</a:t>
            </a:r>
            <a:r>
              <a:rPr sz="1800" spc="-1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with</a:t>
            </a:r>
            <a:r>
              <a:rPr sz="1800" spc="-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little</a:t>
            </a:r>
            <a:r>
              <a:rPr sz="1800" spc="-1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or</a:t>
            </a:r>
            <a:r>
              <a:rPr sz="18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no</a:t>
            </a:r>
            <a:r>
              <a:rPr sz="18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intervention</a:t>
            </a:r>
            <a:r>
              <a:rPr sz="1800" spc="-1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from</a:t>
            </a:r>
            <a:r>
              <a:rPr sz="18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the</a:t>
            </a:r>
            <a:r>
              <a:rPr sz="1800" spc="-1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131C36"/>
                </a:solidFill>
                <a:latin typeface="Calibri"/>
                <a:cs typeface="Calibri"/>
              </a:rPr>
              <a:t>provider</a:t>
            </a:r>
            <a:endParaRPr sz="1800">
              <a:latin typeface="Calibri"/>
              <a:cs typeface="Calibri"/>
            </a:endParaRPr>
          </a:p>
          <a:p>
            <a:pPr marL="12700" marR="206375">
              <a:lnSpc>
                <a:spcPct val="110000"/>
              </a:lnSpc>
              <a:spcBef>
                <a:spcPts val="994"/>
              </a:spcBef>
            </a:pPr>
            <a:r>
              <a:rPr sz="1800" b="1" dirty="0">
                <a:solidFill>
                  <a:srgbClr val="131C36"/>
                </a:solidFill>
                <a:latin typeface="Calibri"/>
                <a:cs typeface="Calibri"/>
              </a:rPr>
              <a:t>Broad</a:t>
            </a:r>
            <a:r>
              <a:rPr sz="1800" b="1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131C36"/>
                </a:solidFill>
                <a:latin typeface="Calibri"/>
                <a:cs typeface="Calibri"/>
              </a:rPr>
              <a:t>network</a:t>
            </a:r>
            <a:r>
              <a:rPr sz="1800" b="1" spc="-6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131C36"/>
                </a:solidFill>
                <a:latin typeface="Calibri"/>
                <a:cs typeface="Calibri"/>
              </a:rPr>
              <a:t>access</a:t>
            </a:r>
            <a:r>
              <a:rPr sz="1800" b="1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–</a:t>
            </a:r>
            <a:r>
              <a:rPr sz="18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consistent</a:t>
            </a:r>
            <a:r>
              <a:rPr sz="18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availability</a:t>
            </a:r>
            <a:r>
              <a:rPr sz="18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to</a:t>
            </a:r>
            <a:r>
              <a:rPr sz="18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cloud</a:t>
            </a:r>
            <a:r>
              <a:rPr sz="1800" spc="-1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resources</a:t>
            </a:r>
            <a:r>
              <a:rPr sz="18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using</a:t>
            </a:r>
            <a:r>
              <a:rPr sz="18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a</a:t>
            </a:r>
            <a:r>
              <a:rPr sz="18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myriad</a:t>
            </a:r>
            <a:r>
              <a:rPr sz="18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131C36"/>
                </a:solidFill>
                <a:latin typeface="Calibri"/>
                <a:cs typeface="Calibri"/>
              </a:rPr>
              <a:t>of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devices,</a:t>
            </a:r>
            <a:r>
              <a:rPr sz="18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locations,</a:t>
            </a:r>
            <a:r>
              <a:rPr sz="1800" spc="-1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operating</a:t>
            </a:r>
            <a:r>
              <a:rPr sz="18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131C36"/>
                </a:solidFill>
                <a:latin typeface="Calibri"/>
                <a:cs typeface="Calibri"/>
              </a:rPr>
              <a:t>systems,</a:t>
            </a:r>
            <a:r>
              <a:rPr sz="18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with</a:t>
            </a:r>
            <a:r>
              <a:rPr sz="18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the</a:t>
            </a:r>
            <a:r>
              <a:rPr sz="18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help</a:t>
            </a:r>
            <a:r>
              <a:rPr sz="1800" spc="-1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of</a:t>
            </a:r>
            <a:r>
              <a:rPr sz="18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load</a:t>
            </a:r>
            <a:r>
              <a:rPr sz="18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balancers,</a:t>
            </a:r>
            <a:r>
              <a:rPr sz="1800" spc="-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131C36"/>
                </a:solidFill>
                <a:latin typeface="Calibri"/>
                <a:cs typeface="Calibri"/>
              </a:rPr>
              <a:t>edge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computing,</a:t>
            </a:r>
            <a:r>
              <a:rPr sz="1800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and</a:t>
            </a:r>
            <a:r>
              <a:rPr sz="18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content</a:t>
            </a:r>
            <a:r>
              <a:rPr sz="18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delivery</a:t>
            </a:r>
            <a:r>
              <a:rPr sz="18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(distribution)</a:t>
            </a:r>
            <a:r>
              <a:rPr sz="1800" spc="-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networking</a:t>
            </a:r>
            <a:r>
              <a:rPr sz="18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131C36"/>
                </a:solidFill>
                <a:latin typeface="Calibri"/>
                <a:cs typeface="Calibri"/>
              </a:rPr>
              <a:t>(CDN)</a:t>
            </a:r>
            <a:endParaRPr sz="1800">
              <a:latin typeface="Calibri"/>
              <a:cs typeface="Calibri"/>
            </a:endParaRPr>
          </a:p>
          <a:p>
            <a:pPr marL="12700" marR="253365">
              <a:lnSpc>
                <a:spcPct val="110000"/>
              </a:lnSpc>
              <a:spcBef>
                <a:spcPts val="994"/>
              </a:spcBef>
            </a:pPr>
            <a:r>
              <a:rPr sz="1800" b="1" dirty="0">
                <a:solidFill>
                  <a:srgbClr val="131C36"/>
                </a:solidFill>
                <a:latin typeface="Calibri"/>
                <a:cs typeface="Calibri"/>
              </a:rPr>
              <a:t>Multi-tenancy</a:t>
            </a:r>
            <a:r>
              <a:rPr sz="1800" b="1" spc="-6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-</a:t>
            </a:r>
            <a:r>
              <a:rPr sz="18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The</a:t>
            </a:r>
            <a:r>
              <a:rPr sz="18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ability</a:t>
            </a:r>
            <a:r>
              <a:rPr sz="1800" spc="-1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to</a:t>
            </a:r>
            <a:r>
              <a:rPr sz="18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have</a:t>
            </a:r>
            <a:r>
              <a:rPr sz="18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multiple</a:t>
            </a:r>
            <a:r>
              <a:rPr sz="18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customers</a:t>
            </a:r>
            <a:r>
              <a:rPr sz="1800" spc="-1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and</a:t>
            </a:r>
            <a:r>
              <a:rPr sz="18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applications</a:t>
            </a:r>
            <a:r>
              <a:rPr sz="1800" spc="-1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131C36"/>
                </a:solidFill>
                <a:latin typeface="Calibri"/>
                <a:cs typeface="Calibri"/>
              </a:rPr>
              <a:t>running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within the</a:t>
            </a:r>
            <a:r>
              <a:rPr sz="18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same</a:t>
            </a:r>
            <a:r>
              <a:rPr sz="18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environment</a:t>
            </a:r>
            <a:r>
              <a:rPr sz="18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in</a:t>
            </a:r>
            <a:r>
              <a:rPr sz="1800" spc="-1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such</a:t>
            </a:r>
            <a:r>
              <a:rPr sz="1800" spc="-1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a</a:t>
            </a:r>
            <a:r>
              <a:rPr sz="18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way</a:t>
            </a:r>
            <a:r>
              <a:rPr sz="1800" spc="-1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that</a:t>
            </a:r>
            <a:r>
              <a:rPr sz="18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they</a:t>
            </a:r>
            <a:r>
              <a:rPr sz="18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are</a:t>
            </a:r>
            <a:r>
              <a:rPr sz="1800" spc="-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isolated</a:t>
            </a:r>
            <a:r>
              <a:rPr sz="18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from</a:t>
            </a:r>
            <a:r>
              <a:rPr sz="18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each</a:t>
            </a:r>
            <a:r>
              <a:rPr sz="1800" spc="-10" dirty="0">
                <a:solidFill>
                  <a:srgbClr val="131C36"/>
                </a:solidFill>
                <a:latin typeface="Calibri"/>
                <a:cs typeface="Calibri"/>
              </a:rPr>
              <a:t> other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while</a:t>
            </a:r>
            <a:r>
              <a:rPr sz="1800" spc="-1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often</a:t>
            </a:r>
            <a:r>
              <a:rPr sz="18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using</a:t>
            </a:r>
            <a:r>
              <a:rPr sz="1800" spc="-1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the</a:t>
            </a:r>
            <a:r>
              <a:rPr sz="18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same</a:t>
            </a:r>
            <a:r>
              <a:rPr sz="18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physical</a:t>
            </a:r>
            <a:r>
              <a:rPr sz="18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131C36"/>
                </a:solidFill>
                <a:latin typeface="Calibri"/>
                <a:cs typeface="Calibri"/>
              </a:rPr>
              <a:t>resources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225"/>
              </a:spcBef>
            </a:pPr>
            <a:r>
              <a:rPr sz="1800" b="1" dirty="0">
                <a:solidFill>
                  <a:srgbClr val="131C36"/>
                </a:solidFill>
                <a:latin typeface="Calibri"/>
                <a:cs typeface="Calibri"/>
              </a:rPr>
              <a:t>Rapid</a:t>
            </a:r>
            <a:r>
              <a:rPr sz="1800" b="1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131C36"/>
                </a:solidFill>
                <a:latin typeface="Calibri"/>
                <a:cs typeface="Calibri"/>
              </a:rPr>
              <a:t>elasticity</a:t>
            </a:r>
            <a:r>
              <a:rPr sz="1800" b="1" spc="-7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–</a:t>
            </a:r>
            <a:r>
              <a:rPr sz="18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allows</a:t>
            </a:r>
            <a:r>
              <a:rPr sz="18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customer</a:t>
            </a:r>
            <a:r>
              <a:rPr sz="18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to</a:t>
            </a:r>
            <a:r>
              <a:rPr sz="18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provision</a:t>
            </a:r>
            <a:r>
              <a:rPr sz="18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and</a:t>
            </a:r>
            <a:r>
              <a:rPr sz="18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131C36"/>
                </a:solidFill>
                <a:latin typeface="Calibri"/>
                <a:cs typeface="Calibri"/>
              </a:rPr>
              <a:t>de-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provision</a:t>
            </a:r>
            <a:r>
              <a:rPr sz="18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cloud</a:t>
            </a:r>
            <a:r>
              <a:rPr sz="1800" spc="-1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resources</a:t>
            </a:r>
            <a:r>
              <a:rPr sz="18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131C36"/>
                </a:solidFill>
                <a:latin typeface="Calibri"/>
                <a:cs typeface="Calibri"/>
              </a:rPr>
              <a:t>to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19"/>
              </a:spcBef>
            </a:pP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meet</a:t>
            </a:r>
            <a:r>
              <a:rPr sz="18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immediate</a:t>
            </a:r>
            <a:r>
              <a:rPr sz="1800" spc="-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needs,</a:t>
            </a:r>
            <a:r>
              <a:rPr sz="1800" spc="-1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often</a:t>
            </a:r>
            <a:r>
              <a:rPr sz="1800" spc="-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in</a:t>
            </a:r>
            <a:r>
              <a:rPr sz="1800" spc="-10" dirty="0">
                <a:solidFill>
                  <a:srgbClr val="131C36"/>
                </a:solidFill>
                <a:latin typeface="Calibri"/>
                <a:cs typeface="Calibri"/>
              </a:rPr>
              <a:t> minutes</a:t>
            </a:r>
            <a:endParaRPr sz="1800">
              <a:latin typeface="Calibri"/>
              <a:cs typeface="Calibri"/>
            </a:endParaRPr>
          </a:p>
          <a:p>
            <a:pPr marL="12700" marR="300990">
              <a:lnSpc>
                <a:spcPct val="110000"/>
              </a:lnSpc>
              <a:spcBef>
                <a:spcPts val="994"/>
              </a:spcBef>
            </a:pPr>
            <a:r>
              <a:rPr sz="1800" b="1" dirty="0">
                <a:solidFill>
                  <a:srgbClr val="131C36"/>
                </a:solidFill>
                <a:latin typeface="Calibri"/>
                <a:cs typeface="Calibri"/>
              </a:rPr>
              <a:t>Scalability</a:t>
            </a:r>
            <a:r>
              <a:rPr sz="1800" b="1" spc="-5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–</a:t>
            </a:r>
            <a:r>
              <a:rPr sz="18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the</a:t>
            </a:r>
            <a:r>
              <a:rPr sz="1800" spc="-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ability</a:t>
            </a:r>
            <a:r>
              <a:rPr sz="1800" spc="-1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to</a:t>
            </a:r>
            <a:r>
              <a:rPr sz="18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leverage</a:t>
            </a:r>
            <a:r>
              <a:rPr sz="1800" spc="-1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the</a:t>
            </a:r>
            <a:r>
              <a:rPr sz="1800" spc="-1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massive</a:t>
            </a:r>
            <a:r>
              <a:rPr sz="18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amounts</a:t>
            </a:r>
            <a:r>
              <a:rPr sz="18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of</a:t>
            </a:r>
            <a:r>
              <a:rPr sz="18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resources</a:t>
            </a:r>
            <a:r>
              <a:rPr sz="1800" spc="-1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of</a:t>
            </a:r>
            <a:r>
              <a:rPr sz="1800" spc="-1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the</a:t>
            </a:r>
            <a:r>
              <a:rPr sz="1800" spc="-1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131C36"/>
                </a:solidFill>
                <a:latin typeface="Calibri"/>
                <a:cs typeface="Calibri"/>
              </a:rPr>
              <a:t>cloud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provider</a:t>
            </a:r>
            <a:r>
              <a:rPr sz="18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to</a:t>
            </a:r>
            <a:r>
              <a:rPr sz="18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add</a:t>
            </a:r>
            <a:r>
              <a:rPr sz="18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additional</a:t>
            </a:r>
            <a:r>
              <a:rPr sz="18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compute,</a:t>
            </a:r>
            <a:r>
              <a:rPr sz="18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storage,</a:t>
            </a:r>
            <a:r>
              <a:rPr sz="18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database,</a:t>
            </a:r>
            <a:r>
              <a:rPr sz="18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and</a:t>
            </a:r>
            <a:r>
              <a:rPr sz="18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131C36"/>
                </a:solidFill>
                <a:latin typeface="Calibri"/>
                <a:cs typeface="Calibri"/>
              </a:rPr>
              <a:t>networking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210"/>
              </a:spcBef>
            </a:pPr>
            <a:r>
              <a:rPr sz="1800" b="1" dirty="0">
                <a:solidFill>
                  <a:srgbClr val="131C36"/>
                </a:solidFill>
                <a:latin typeface="Calibri"/>
                <a:cs typeface="Calibri"/>
              </a:rPr>
              <a:t>Resource</a:t>
            </a:r>
            <a:r>
              <a:rPr sz="1800" b="1" spc="-5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131C36"/>
                </a:solidFill>
                <a:latin typeface="Calibri"/>
                <a:cs typeface="Calibri"/>
              </a:rPr>
              <a:t>pooling</a:t>
            </a:r>
            <a:r>
              <a:rPr sz="1800" b="1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-</a:t>
            </a:r>
            <a:r>
              <a:rPr sz="1800" spc="-5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the</a:t>
            </a:r>
            <a:r>
              <a:rPr sz="18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aggregation</a:t>
            </a:r>
            <a:r>
              <a:rPr sz="18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of</a:t>
            </a:r>
            <a:r>
              <a:rPr sz="18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resources</a:t>
            </a:r>
            <a:r>
              <a:rPr sz="18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allocated</a:t>
            </a:r>
            <a:r>
              <a:rPr sz="18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to</a:t>
            </a:r>
            <a:r>
              <a:rPr sz="18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cloud</a:t>
            </a:r>
            <a:r>
              <a:rPr sz="1800" spc="-1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consumers</a:t>
            </a:r>
            <a:r>
              <a:rPr sz="18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by</a:t>
            </a:r>
            <a:r>
              <a:rPr sz="1800" spc="-25" dirty="0">
                <a:solidFill>
                  <a:srgbClr val="131C36"/>
                </a:solidFill>
                <a:latin typeface="Calibri"/>
                <a:cs typeface="Calibri"/>
              </a:rPr>
              <a:t> the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cloud</a:t>
            </a:r>
            <a:r>
              <a:rPr sz="1800" spc="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service</a:t>
            </a:r>
            <a:r>
              <a:rPr sz="1800" spc="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131C36"/>
                </a:solidFill>
                <a:latin typeface="Calibri"/>
                <a:cs typeface="Calibri"/>
              </a:rPr>
              <a:t>provider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225"/>
              </a:spcBef>
            </a:pPr>
            <a:r>
              <a:rPr sz="1800" b="1" dirty="0">
                <a:solidFill>
                  <a:srgbClr val="131C36"/>
                </a:solidFill>
                <a:latin typeface="Calibri"/>
                <a:cs typeface="Calibri"/>
              </a:rPr>
              <a:t>Measured</a:t>
            </a:r>
            <a:r>
              <a:rPr sz="1800" b="1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131C36"/>
                </a:solidFill>
                <a:latin typeface="Calibri"/>
                <a:cs typeface="Calibri"/>
              </a:rPr>
              <a:t>service</a:t>
            </a:r>
            <a:r>
              <a:rPr sz="1800" b="1" spc="-1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-</a:t>
            </a:r>
            <a:r>
              <a:rPr sz="18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the</a:t>
            </a:r>
            <a:r>
              <a:rPr sz="1800" spc="-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delivery</a:t>
            </a:r>
            <a:r>
              <a:rPr sz="1800" spc="-1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and</a:t>
            </a:r>
            <a:r>
              <a:rPr sz="18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billing</a:t>
            </a:r>
            <a:r>
              <a:rPr sz="1800" spc="1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of</a:t>
            </a:r>
            <a:r>
              <a:rPr sz="1800" spc="-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cloud</a:t>
            </a:r>
            <a:r>
              <a:rPr sz="1800" spc="-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services in</a:t>
            </a:r>
            <a:r>
              <a:rPr sz="1800" spc="-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a</a:t>
            </a:r>
            <a:r>
              <a:rPr sz="18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metered</a:t>
            </a:r>
            <a:r>
              <a:rPr sz="1800" spc="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131C36"/>
                </a:solidFill>
                <a:latin typeface="Calibri"/>
                <a:cs typeface="Calibri"/>
              </a:rPr>
              <a:t>fashion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863840" y="0"/>
            <a:ext cx="4328160" cy="6858000"/>
            <a:chOff x="7863840" y="0"/>
            <a:chExt cx="4328160" cy="6858000"/>
          </a:xfrm>
        </p:grpSpPr>
        <p:sp>
          <p:nvSpPr>
            <p:cNvPr id="3" name="object 3"/>
            <p:cNvSpPr/>
            <p:nvPr/>
          </p:nvSpPr>
          <p:spPr>
            <a:xfrm>
              <a:off x="7863840" y="0"/>
              <a:ext cx="4328160" cy="6858000"/>
            </a:xfrm>
            <a:custGeom>
              <a:avLst/>
              <a:gdLst/>
              <a:ahLst/>
              <a:cxnLst/>
              <a:rect l="l" t="t" r="r" b="b"/>
              <a:pathLst>
                <a:path w="4328159" h="6858000">
                  <a:moveTo>
                    <a:pt x="4328159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4328159" y="6858000"/>
                  </a:lnTo>
                  <a:lnTo>
                    <a:pt x="4328159" y="0"/>
                  </a:lnTo>
                  <a:close/>
                </a:path>
              </a:pathLst>
            </a:custGeom>
            <a:solidFill>
              <a:srgbClr val="DA57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9188401" y="2470688"/>
              <a:ext cx="1745614" cy="1974214"/>
            </a:xfrm>
            <a:custGeom>
              <a:avLst/>
              <a:gdLst/>
              <a:ahLst/>
              <a:cxnLst/>
              <a:rect l="l" t="t" r="r" b="b"/>
              <a:pathLst>
                <a:path w="1745615" h="1974214">
                  <a:moveTo>
                    <a:pt x="916786" y="316"/>
                  </a:moveTo>
                  <a:lnTo>
                    <a:pt x="834726" y="0"/>
                  </a:lnTo>
                  <a:lnTo>
                    <a:pt x="778560" y="3584"/>
                  </a:lnTo>
                  <a:lnTo>
                    <a:pt x="700249" y="14585"/>
                  </a:lnTo>
                  <a:lnTo>
                    <a:pt x="654605" y="24108"/>
                  </a:lnTo>
                  <a:lnTo>
                    <a:pt x="605605" y="36976"/>
                  </a:lnTo>
                  <a:lnTo>
                    <a:pt x="553976" y="53685"/>
                  </a:lnTo>
                  <a:lnTo>
                    <a:pt x="500444" y="74733"/>
                  </a:lnTo>
                  <a:lnTo>
                    <a:pt x="445737" y="100616"/>
                  </a:lnTo>
                  <a:lnTo>
                    <a:pt x="390580" y="131831"/>
                  </a:lnTo>
                  <a:lnTo>
                    <a:pt x="335700" y="168876"/>
                  </a:lnTo>
                  <a:lnTo>
                    <a:pt x="281825" y="212246"/>
                  </a:lnTo>
                  <a:lnTo>
                    <a:pt x="229681" y="262439"/>
                  </a:lnTo>
                  <a:lnTo>
                    <a:pt x="194751" y="301608"/>
                  </a:lnTo>
                  <a:lnTo>
                    <a:pt x="162789" y="342427"/>
                  </a:lnTo>
                  <a:lnTo>
                    <a:pt x="133770" y="384720"/>
                  </a:lnTo>
                  <a:lnTo>
                    <a:pt x="107669" y="428313"/>
                  </a:lnTo>
                  <a:lnTo>
                    <a:pt x="84462" y="473030"/>
                  </a:lnTo>
                  <a:lnTo>
                    <a:pt x="64123" y="518694"/>
                  </a:lnTo>
                  <a:lnTo>
                    <a:pt x="46628" y="565132"/>
                  </a:lnTo>
                  <a:lnTo>
                    <a:pt x="31953" y="612166"/>
                  </a:lnTo>
                  <a:lnTo>
                    <a:pt x="20072" y="659622"/>
                  </a:lnTo>
                  <a:lnTo>
                    <a:pt x="10961" y="707325"/>
                  </a:lnTo>
                  <a:lnTo>
                    <a:pt x="4595" y="755097"/>
                  </a:lnTo>
                  <a:lnTo>
                    <a:pt x="949" y="802765"/>
                  </a:lnTo>
                  <a:lnTo>
                    <a:pt x="0" y="850153"/>
                  </a:lnTo>
                  <a:lnTo>
                    <a:pt x="1721" y="897085"/>
                  </a:lnTo>
                  <a:lnTo>
                    <a:pt x="6088" y="943385"/>
                  </a:lnTo>
                  <a:lnTo>
                    <a:pt x="13076" y="988878"/>
                  </a:lnTo>
                  <a:lnTo>
                    <a:pt x="22662" y="1033389"/>
                  </a:lnTo>
                  <a:lnTo>
                    <a:pt x="34819" y="1076742"/>
                  </a:lnTo>
                  <a:lnTo>
                    <a:pt x="49524" y="1118762"/>
                  </a:lnTo>
                  <a:lnTo>
                    <a:pt x="66751" y="1159273"/>
                  </a:lnTo>
                  <a:lnTo>
                    <a:pt x="86476" y="1198099"/>
                  </a:lnTo>
                  <a:lnTo>
                    <a:pt x="108674" y="1235065"/>
                  </a:lnTo>
                  <a:lnTo>
                    <a:pt x="139624" y="1280697"/>
                  </a:lnTo>
                  <a:lnTo>
                    <a:pt x="171643" y="1324873"/>
                  </a:lnTo>
                  <a:lnTo>
                    <a:pt x="204331" y="1367831"/>
                  </a:lnTo>
                  <a:lnTo>
                    <a:pt x="302426" y="1491763"/>
                  </a:lnTo>
                  <a:lnTo>
                    <a:pt x="363861" y="1572637"/>
                  </a:lnTo>
                  <a:lnTo>
                    <a:pt x="392193" y="1613259"/>
                  </a:lnTo>
                  <a:lnTo>
                    <a:pt x="418403" y="1654322"/>
                  </a:lnTo>
                  <a:lnTo>
                    <a:pt x="441900" y="1695458"/>
                  </a:lnTo>
                  <a:lnTo>
                    <a:pt x="462594" y="1737533"/>
                  </a:lnTo>
                  <a:lnTo>
                    <a:pt x="480082" y="1780757"/>
                  </a:lnTo>
                  <a:lnTo>
                    <a:pt x="493966" y="1825340"/>
                  </a:lnTo>
                  <a:lnTo>
                    <a:pt x="503844" y="1871488"/>
                  </a:lnTo>
                  <a:lnTo>
                    <a:pt x="509316" y="1919413"/>
                  </a:lnTo>
                  <a:lnTo>
                    <a:pt x="515262" y="1941151"/>
                  </a:lnTo>
                  <a:lnTo>
                    <a:pt x="528203" y="1958425"/>
                  </a:lnTo>
                  <a:lnTo>
                    <a:pt x="546435" y="1969823"/>
                  </a:lnTo>
                  <a:lnTo>
                    <a:pt x="568252" y="1973935"/>
                  </a:lnTo>
                  <a:lnTo>
                    <a:pt x="1194607" y="1970175"/>
                  </a:lnTo>
                  <a:lnTo>
                    <a:pt x="1234577" y="1954116"/>
                  </a:lnTo>
                  <a:lnTo>
                    <a:pt x="1252916" y="1915026"/>
                  </a:lnTo>
                  <a:lnTo>
                    <a:pt x="1257418" y="1869436"/>
                  </a:lnTo>
                  <a:lnTo>
                    <a:pt x="1265839" y="1825436"/>
                  </a:lnTo>
                  <a:lnTo>
                    <a:pt x="1277857" y="1782833"/>
                  </a:lnTo>
                  <a:lnTo>
                    <a:pt x="1293146" y="1741433"/>
                  </a:lnTo>
                  <a:lnTo>
                    <a:pt x="1311383" y="1701045"/>
                  </a:lnTo>
                  <a:lnTo>
                    <a:pt x="1332244" y="1661474"/>
                  </a:lnTo>
                  <a:lnTo>
                    <a:pt x="1355405" y="1622529"/>
                  </a:lnTo>
                  <a:lnTo>
                    <a:pt x="1380543" y="1584016"/>
                  </a:lnTo>
                  <a:lnTo>
                    <a:pt x="1407333" y="1545743"/>
                  </a:lnTo>
                  <a:lnTo>
                    <a:pt x="1435451" y="1507517"/>
                  </a:lnTo>
                  <a:lnTo>
                    <a:pt x="1524539" y="1391189"/>
                  </a:lnTo>
                  <a:lnTo>
                    <a:pt x="1584635" y="1310335"/>
                  </a:lnTo>
                  <a:lnTo>
                    <a:pt x="1613923" y="1268338"/>
                  </a:lnTo>
                  <a:lnTo>
                    <a:pt x="1642271" y="1225038"/>
                  </a:lnTo>
                  <a:lnTo>
                    <a:pt x="1664016" y="1187749"/>
                  </a:lnTo>
                  <a:lnTo>
                    <a:pt x="1683237" y="1148640"/>
                  </a:lnTo>
                  <a:lnTo>
                    <a:pt x="1699917" y="1107884"/>
                  </a:lnTo>
                  <a:lnTo>
                    <a:pt x="1714034" y="1065659"/>
                  </a:lnTo>
                  <a:lnTo>
                    <a:pt x="1725569" y="1022139"/>
                  </a:lnTo>
                  <a:lnTo>
                    <a:pt x="1734503" y="977499"/>
                  </a:lnTo>
                  <a:lnTo>
                    <a:pt x="1740815" y="931917"/>
                  </a:lnTo>
                  <a:lnTo>
                    <a:pt x="1744486" y="885566"/>
                  </a:lnTo>
                  <a:lnTo>
                    <a:pt x="1745496" y="838623"/>
                  </a:lnTo>
                  <a:lnTo>
                    <a:pt x="1743825" y="791262"/>
                  </a:lnTo>
                  <a:lnTo>
                    <a:pt x="1739454" y="743660"/>
                  </a:lnTo>
                  <a:lnTo>
                    <a:pt x="1732362" y="695992"/>
                  </a:lnTo>
                  <a:lnTo>
                    <a:pt x="1722530" y="648434"/>
                  </a:lnTo>
                  <a:lnTo>
                    <a:pt x="1709938" y="601160"/>
                  </a:lnTo>
                  <a:lnTo>
                    <a:pt x="1694566" y="554347"/>
                  </a:lnTo>
                  <a:lnTo>
                    <a:pt x="1676395" y="508170"/>
                  </a:lnTo>
                  <a:lnTo>
                    <a:pt x="1655404" y="462805"/>
                  </a:lnTo>
                  <a:lnTo>
                    <a:pt x="1631575" y="418426"/>
                  </a:lnTo>
                  <a:lnTo>
                    <a:pt x="1604886" y="375210"/>
                  </a:lnTo>
                  <a:lnTo>
                    <a:pt x="1575319" y="333332"/>
                  </a:lnTo>
                  <a:lnTo>
                    <a:pt x="1542854" y="292968"/>
                  </a:lnTo>
                  <a:lnTo>
                    <a:pt x="1507470" y="254292"/>
                  </a:lnTo>
                  <a:lnTo>
                    <a:pt x="1470197" y="218613"/>
                  </a:lnTo>
                  <a:lnTo>
                    <a:pt x="1430880" y="185424"/>
                  </a:lnTo>
                  <a:lnTo>
                    <a:pt x="1389654" y="154806"/>
                  </a:lnTo>
                  <a:lnTo>
                    <a:pt x="1346649" y="126839"/>
                  </a:lnTo>
                  <a:lnTo>
                    <a:pt x="1301999" y="101603"/>
                  </a:lnTo>
                  <a:lnTo>
                    <a:pt x="1255835" y="79181"/>
                  </a:lnTo>
                  <a:lnTo>
                    <a:pt x="1208290" y="59652"/>
                  </a:lnTo>
                  <a:lnTo>
                    <a:pt x="1159495" y="43097"/>
                  </a:lnTo>
                  <a:lnTo>
                    <a:pt x="1111859" y="29318"/>
                  </a:lnTo>
                  <a:lnTo>
                    <a:pt x="1063683" y="18099"/>
                  </a:lnTo>
                  <a:lnTo>
                    <a:pt x="1015054" y="9490"/>
                  </a:lnTo>
                  <a:lnTo>
                    <a:pt x="966060" y="3546"/>
                  </a:lnTo>
                  <a:lnTo>
                    <a:pt x="916786" y="316"/>
                  </a:lnTo>
                  <a:close/>
                </a:path>
              </a:pathLst>
            </a:custGeom>
            <a:solidFill>
              <a:srgbClr val="FCCF0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9657588" y="4513567"/>
              <a:ext cx="816610" cy="482600"/>
            </a:xfrm>
            <a:custGeom>
              <a:avLst/>
              <a:gdLst/>
              <a:ahLst/>
              <a:cxnLst/>
              <a:rect l="l" t="t" r="r" b="b"/>
              <a:pathLst>
                <a:path w="816609" h="482600">
                  <a:moveTo>
                    <a:pt x="541705" y="433057"/>
                  </a:moveTo>
                  <a:lnTo>
                    <a:pt x="539838" y="423786"/>
                  </a:lnTo>
                  <a:lnTo>
                    <a:pt x="534733" y="416217"/>
                  </a:lnTo>
                  <a:lnTo>
                    <a:pt x="527164" y="411111"/>
                  </a:lnTo>
                  <a:lnTo>
                    <a:pt x="517880" y="409244"/>
                  </a:lnTo>
                  <a:lnTo>
                    <a:pt x="291541" y="410502"/>
                  </a:lnTo>
                  <a:lnTo>
                    <a:pt x="285902" y="413004"/>
                  </a:lnTo>
                  <a:lnTo>
                    <a:pt x="281508" y="417398"/>
                  </a:lnTo>
                  <a:lnTo>
                    <a:pt x="276225" y="425323"/>
                  </a:lnTo>
                  <a:lnTo>
                    <a:pt x="274459" y="434314"/>
                  </a:lnTo>
                  <a:lnTo>
                    <a:pt x="276225" y="443306"/>
                  </a:lnTo>
                  <a:lnTo>
                    <a:pt x="281508" y="451231"/>
                  </a:lnTo>
                  <a:lnTo>
                    <a:pt x="305968" y="475678"/>
                  </a:lnTo>
                  <a:lnTo>
                    <a:pt x="310984" y="480060"/>
                  </a:lnTo>
                  <a:lnTo>
                    <a:pt x="317246" y="482561"/>
                  </a:lnTo>
                  <a:lnTo>
                    <a:pt x="500329" y="481317"/>
                  </a:lnTo>
                  <a:lnTo>
                    <a:pt x="507225" y="481317"/>
                  </a:lnTo>
                  <a:lnTo>
                    <a:pt x="514121" y="477558"/>
                  </a:lnTo>
                  <a:lnTo>
                    <a:pt x="517258" y="472541"/>
                  </a:lnTo>
                  <a:lnTo>
                    <a:pt x="539826" y="443712"/>
                  </a:lnTo>
                  <a:lnTo>
                    <a:pt x="541705" y="438073"/>
                  </a:lnTo>
                  <a:lnTo>
                    <a:pt x="541705" y="433057"/>
                  </a:lnTo>
                  <a:close/>
                </a:path>
                <a:path w="816609" h="482600">
                  <a:moveTo>
                    <a:pt x="720394" y="203060"/>
                  </a:moveTo>
                  <a:lnTo>
                    <a:pt x="718527" y="189407"/>
                  </a:lnTo>
                  <a:lnTo>
                    <a:pt x="713422" y="181838"/>
                  </a:lnTo>
                  <a:lnTo>
                    <a:pt x="705853" y="176733"/>
                  </a:lnTo>
                  <a:lnTo>
                    <a:pt x="696569" y="174866"/>
                  </a:lnTo>
                  <a:lnTo>
                    <a:pt x="123507" y="178625"/>
                  </a:lnTo>
                  <a:lnTo>
                    <a:pt x="115989" y="179870"/>
                  </a:lnTo>
                  <a:lnTo>
                    <a:pt x="107734" y="184658"/>
                  </a:lnTo>
                  <a:lnTo>
                    <a:pt x="102120" y="191858"/>
                  </a:lnTo>
                  <a:lnTo>
                    <a:pt x="99682" y="200583"/>
                  </a:lnTo>
                  <a:lnTo>
                    <a:pt x="100939" y="209956"/>
                  </a:lnTo>
                  <a:lnTo>
                    <a:pt x="156743" y="376034"/>
                  </a:lnTo>
                  <a:lnTo>
                    <a:pt x="179311" y="392328"/>
                  </a:lnTo>
                  <a:lnTo>
                    <a:pt x="653313" y="389191"/>
                  </a:lnTo>
                  <a:lnTo>
                    <a:pt x="720394" y="203060"/>
                  </a:lnTo>
                  <a:close/>
                </a:path>
                <a:path w="816609" h="482600">
                  <a:moveTo>
                    <a:pt x="726046" y="33845"/>
                  </a:moveTo>
                  <a:lnTo>
                    <a:pt x="723303" y="20624"/>
                  </a:lnTo>
                  <a:lnTo>
                    <a:pt x="715848" y="9867"/>
                  </a:lnTo>
                  <a:lnTo>
                    <a:pt x="704875" y="2641"/>
                  </a:lnTo>
                  <a:lnTo>
                    <a:pt x="691553" y="0"/>
                  </a:lnTo>
                  <a:lnTo>
                    <a:pt x="122885" y="3759"/>
                  </a:lnTo>
                  <a:lnTo>
                    <a:pt x="109664" y="6502"/>
                  </a:lnTo>
                  <a:lnTo>
                    <a:pt x="98907" y="13944"/>
                  </a:lnTo>
                  <a:lnTo>
                    <a:pt x="91668" y="24904"/>
                  </a:lnTo>
                  <a:lnTo>
                    <a:pt x="89027" y="38227"/>
                  </a:lnTo>
                  <a:lnTo>
                    <a:pt x="89027" y="45123"/>
                  </a:lnTo>
                  <a:lnTo>
                    <a:pt x="91770" y="58343"/>
                  </a:lnTo>
                  <a:lnTo>
                    <a:pt x="99212" y="69088"/>
                  </a:lnTo>
                  <a:lnTo>
                    <a:pt x="110185" y="76314"/>
                  </a:lnTo>
                  <a:lnTo>
                    <a:pt x="123507" y="78968"/>
                  </a:lnTo>
                  <a:lnTo>
                    <a:pt x="692188" y="75196"/>
                  </a:lnTo>
                  <a:lnTo>
                    <a:pt x="705408" y="72466"/>
                  </a:lnTo>
                  <a:lnTo>
                    <a:pt x="716165" y="65024"/>
                  </a:lnTo>
                  <a:lnTo>
                    <a:pt x="723392" y="54051"/>
                  </a:lnTo>
                  <a:lnTo>
                    <a:pt x="726046" y="40728"/>
                  </a:lnTo>
                  <a:lnTo>
                    <a:pt x="726046" y="33845"/>
                  </a:lnTo>
                  <a:close/>
                </a:path>
                <a:path w="816609" h="482600">
                  <a:moveTo>
                    <a:pt x="816330" y="117830"/>
                  </a:moveTo>
                  <a:lnTo>
                    <a:pt x="813587" y="104609"/>
                  </a:lnTo>
                  <a:lnTo>
                    <a:pt x="806132" y="93853"/>
                  </a:lnTo>
                  <a:lnTo>
                    <a:pt x="795159" y="86626"/>
                  </a:lnTo>
                  <a:lnTo>
                    <a:pt x="781837" y="83972"/>
                  </a:lnTo>
                  <a:lnTo>
                    <a:pt x="33858" y="88988"/>
                  </a:lnTo>
                  <a:lnTo>
                    <a:pt x="20624" y="91998"/>
                  </a:lnTo>
                  <a:lnTo>
                    <a:pt x="9867" y="99428"/>
                  </a:lnTo>
                  <a:lnTo>
                    <a:pt x="2641" y="110248"/>
                  </a:lnTo>
                  <a:lnTo>
                    <a:pt x="0" y="123469"/>
                  </a:lnTo>
                  <a:lnTo>
                    <a:pt x="0" y="130365"/>
                  </a:lnTo>
                  <a:lnTo>
                    <a:pt x="2743" y="143586"/>
                  </a:lnTo>
                  <a:lnTo>
                    <a:pt x="10185" y="154343"/>
                  </a:lnTo>
                  <a:lnTo>
                    <a:pt x="21158" y="161569"/>
                  </a:lnTo>
                  <a:lnTo>
                    <a:pt x="34480" y="164211"/>
                  </a:lnTo>
                  <a:lnTo>
                    <a:pt x="782472" y="159194"/>
                  </a:lnTo>
                  <a:lnTo>
                    <a:pt x="795693" y="156451"/>
                  </a:lnTo>
                  <a:lnTo>
                    <a:pt x="806450" y="149009"/>
                  </a:lnTo>
                  <a:lnTo>
                    <a:pt x="813676" y="138049"/>
                  </a:lnTo>
                  <a:lnTo>
                    <a:pt x="816330" y="124726"/>
                  </a:lnTo>
                  <a:lnTo>
                    <a:pt x="816330" y="117830"/>
                  </a:lnTo>
                  <a:close/>
                </a:path>
              </a:pathLst>
            </a:custGeom>
            <a:solidFill>
              <a:srgbClr val="3C3C3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9753518" y="2725607"/>
              <a:ext cx="630555" cy="184150"/>
            </a:xfrm>
            <a:custGeom>
              <a:avLst/>
              <a:gdLst/>
              <a:ahLst/>
              <a:cxnLst/>
              <a:rect l="l" t="t" r="r" b="b"/>
              <a:pathLst>
                <a:path w="630554" h="184150">
                  <a:moveTo>
                    <a:pt x="334808" y="0"/>
                  </a:moveTo>
                  <a:lnTo>
                    <a:pt x="266469" y="5107"/>
                  </a:lnTo>
                  <a:lnTo>
                    <a:pt x="203671" y="20181"/>
                  </a:lnTo>
                  <a:lnTo>
                    <a:pt x="147426" y="42026"/>
                  </a:lnTo>
                  <a:lnTo>
                    <a:pt x="98749" y="67447"/>
                  </a:lnTo>
                  <a:lnTo>
                    <a:pt x="58654" y="93251"/>
                  </a:lnTo>
                  <a:lnTo>
                    <a:pt x="28155" y="116241"/>
                  </a:lnTo>
                  <a:lnTo>
                    <a:pt x="0" y="141005"/>
                  </a:lnTo>
                  <a:lnTo>
                    <a:pt x="29732" y="129382"/>
                  </a:lnTo>
                  <a:lnTo>
                    <a:pt x="107135" y="103952"/>
                  </a:lnTo>
                  <a:lnTo>
                    <a:pt x="214515" y="78875"/>
                  </a:lnTo>
                  <a:lnTo>
                    <a:pt x="334181" y="68309"/>
                  </a:lnTo>
                  <a:lnTo>
                    <a:pt x="384490" y="73252"/>
                  </a:lnTo>
                  <a:lnTo>
                    <a:pt x="433745" y="86498"/>
                  </a:lnTo>
                  <a:lnTo>
                    <a:pt x="481797" y="107926"/>
                  </a:lnTo>
                  <a:lnTo>
                    <a:pt x="528495" y="137416"/>
                  </a:lnTo>
                  <a:lnTo>
                    <a:pt x="573688" y="174847"/>
                  </a:lnTo>
                  <a:lnTo>
                    <a:pt x="584738" y="181544"/>
                  </a:lnTo>
                  <a:lnTo>
                    <a:pt x="597200" y="183777"/>
                  </a:lnTo>
                  <a:lnTo>
                    <a:pt x="609661" y="181544"/>
                  </a:lnTo>
                  <a:lnTo>
                    <a:pt x="620711" y="174847"/>
                  </a:lnTo>
                  <a:lnTo>
                    <a:pt x="621338" y="173593"/>
                  </a:lnTo>
                  <a:lnTo>
                    <a:pt x="620711" y="173593"/>
                  </a:lnTo>
                  <a:lnTo>
                    <a:pt x="628010" y="161990"/>
                  </a:lnTo>
                  <a:lnTo>
                    <a:pt x="619458" y="124711"/>
                  </a:lnTo>
                  <a:lnTo>
                    <a:pt x="575427" y="87272"/>
                  </a:lnTo>
                  <a:lnTo>
                    <a:pt x="529915" y="56448"/>
                  </a:lnTo>
                  <a:lnTo>
                    <a:pt x="483011" y="32274"/>
                  </a:lnTo>
                  <a:lnTo>
                    <a:pt x="434800" y="14785"/>
                  </a:lnTo>
                  <a:lnTo>
                    <a:pt x="385370" y="4015"/>
                  </a:lnTo>
                  <a:lnTo>
                    <a:pt x="334808" y="0"/>
                  </a:lnTo>
                  <a:close/>
                </a:path>
              </a:pathLst>
            </a:custGeom>
            <a:solidFill>
              <a:srgbClr val="EEE6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0024999" y="2090775"/>
              <a:ext cx="518159" cy="346710"/>
            </a:xfrm>
            <a:custGeom>
              <a:avLst/>
              <a:gdLst/>
              <a:ahLst/>
              <a:cxnLst/>
              <a:rect l="l" t="t" r="r" b="b"/>
              <a:pathLst>
                <a:path w="518159" h="346710">
                  <a:moveTo>
                    <a:pt x="72720" y="36347"/>
                  </a:moveTo>
                  <a:lnTo>
                    <a:pt x="69862" y="22212"/>
                  </a:lnTo>
                  <a:lnTo>
                    <a:pt x="62064" y="10655"/>
                  </a:lnTo>
                  <a:lnTo>
                    <a:pt x="50507" y="2857"/>
                  </a:lnTo>
                  <a:lnTo>
                    <a:pt x="36360" y="0"/>
                  </a:lnTo>
                  <a:lnTo>
                    <a:pt x="22212" y="2857"/>
                  </a:lnTo>
                  <a:lnTo>
                    <a:pt x="10655" y="10655"/>
                  </a:lnTo>
                  <a:lnTo>
                    <a:pt x="2857" y="22212"/>
                  </a:lnTo>
                  <a:lnTo>
                    <a:pt x="0" y="36347"/>
                  </a:lnTo>
                  <a:lnTo>
                    <a:pt x="0" y="234378"/>
                  </a:lnTo>
                  <a:lnTo>
                    <a:pt x="2857" y="248526"/>
                  </a:lnTo>
                  <a:lnTo>
                    <a:pt x="10655" y="260070"/>
                  </a:lnTo>
                  <a:lnTo>
                    <a:pt x="22212" y="267868"/>
                  </a:lnTo>
                  <a:lnTo>
                    <a:pt x="36360" y="270725"/>
                  </a:lnTo>
                  <a:lnTo>
                    <a:pt x="50507" y="267868"/>
                  </a:lnTo>
                  <a:lnTo>
                    <a:pt x="62064" y="260070"/>
                  </a:lnTo>
                  <a:lnTo>
                    <a:pt x="69862" y="248526"/>
                  </a:lnTo>
                  <a:lnTo>
                    <a:pt x="72720" y="234378"/>
                  </a:lnTo>
                  <a:lnTo>
                    <a:pt x="72720" y="36347"/>
                  </a:lnTo>
                  <a:close/>
                </a:path>
                <a:path w="518159" h="346710">
                  <a:moveTo>
                    <a:pt x="518058" y="125793"/>
                  </a:moveTo>
                  <a:lnTo>
                    <a:pt x="515213" y="112255"/>
                  </a:lnTo>
                  <a:lnTo>
                    <a:pt x="507441" y="100711"/>
                  </a:lnTo>
                  <a:lnTo>
                    <a:pt x="495312" y="92748"/>
                  </a:lnTo>
                  <a:lnTo>
                    <a:pt x="481088" y="90068"/>
                  </a:lnTo>
                  <a:lnTo>
                    <a:pt x="467563" y="92900"/>
                  </a:lnTo>
                  <a:lnTo>
                    <a:pt x="456158" y="100685"/>
                  </a:lnTo>
                  <a:lnTo>
                    <a:pt x="448284" y="112801"/>
                  </a:lnTo>
                  <a:lnTo>
                    <a:pt x="373049" y="296430"/>
                  </a:lnTo>
                  <a:lnTo>
                    <a:pt x="370370" y="310375"/>
                  </a:lnTo>
                  <a:lnTo>
                    <a:pt x="373202" y="323926"/>
                  </a:lnTo>
                  <a:lnTo>
                    <a:pt x="380987" y="335470"/>
                  </a:lnTo>
                  <a:lnTo>
                    <a:pt x="393115" y="343420"/>
                  </a:lnTo>
                  <a:lnTo>
                    <a:pt x="407073" y="346113"/>
                  </a:lnTo>
                  <a:lnTo>
                    <a:pt x="420624" y="343268"/>
                  </a:lnTo>
                  <a:lnTo>
                    <a:pt x="432168" y="335495"/>
                  </a:lnTo>
                  <a:lnTo>
                    <a:pt x="440131" y="323367"/>
                  </a:lnTo>
                  <a:lnTo>
                    <a:pt x="515378" y="139750"/>
                  </a:lnTo>
                  <a:lnTo>
                    <a:pt x="518058" y="125793"/>
                  </a:lnTo>
                  <a:close/>
                </a:path>
              </a:pathLst>
            </a:custGeom>
            <a:solidFill>
              <a:srgbClr val="FCCF0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708255" y="2433020"/>
              <a:ext cx="212233" cy="213780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8847519" y="2810027"/>
              <a:ext cx="2418080" cy="561340"/>
            </a:xfrm>
            <a:custGeom>
              <a:avLst/>
              <a:gdLst/>
              <a:ahLst/>
              <a:cxnLst/>
              <a:rect l="l" t="t" r="r" b="b"/>
              <a:pathLst>
                <a:path w="2418079" h="561339">
                  <a:moveTo>
                    <a:pt x="270865" y="516585"/>
                  </a:moveTo>
                  <a:lnTo>
                    <a:pt x="267538" y="502551"/>
                  </a:lnTo>
                  <a:lnTo>
                    <a:pt x="259346" y="491286"/>
                  </a:lnTo>
                  <a:lnTo>
                    <a:pt x="247497" y="483882"/>
                  </a:lnTo>
                  <a:lnTo>
                    <a:pt x="233248" y="481495"/>
                  </a:lnTo>
                  <a:lnTo>
                    <a:pt x="35115" y="488378"/>
                  </a:lnTo>
                  <a:lnTo>
                    <a:pt x="21082" y="491705"/>
                  </a:lnTo>
                  <a:lnTo>
                    <a:pt x="9804" y="499897"/>
                  </a:lnTo>
                  <a:lnTo>
                    <a:pt x="2400" y="511733"/>
                  </a:lnTo>
                  <a:lnTo>
                    <a:pt x="0" y="525983"/>
                  </a:lnTo>
                  <a:lnTo>
                    <a:pt x="3327" y="540016"/>
                  </a:lnTo>
                  <a:lnTo>
                    <a:pt x="11531" y="551281"/>
                  </a:lnTo>
                  <a:lnTo>
                    <a:pt x="23368" y="558685"/>
                  </a:lnTo>
                  <a:lnTo>
                    <a:pt x="37630" y="561073"/>
                  </a:lnTo>
                  <a:lnTo>
                    <a:pt x="235750" y="554189"/>
                  </a:lnTo>
                  <a:lnTo>
                    <a:pt x="249783" y="550862"/>
                  </a:lnTo>
                  <a:lnTo>
                    <a:pt x="261061" y="542671"/>
                  </a:lnTo>
                  <a:lnTo>
                    <a:pt x="268465" y="530834"/>
                  </a:lnTo>
                  <a:lnTo>
                    <a:pt x="270865" y="516585"/>
                  </a:lnTo>
                  <a:close/>
                </a:path>
                <a:path w="2418079" h="561339">
                  <a:moveTo>
                    <a:pt x="332651" y="143903"/>
                  </a:moveTo>
                  <a:lnTo>
                    <a:pt x="309105" y="111747"/>
                  </a:lnTo>
                  <a:lnTo>
                    <a:pt x="122897" y="42799"/>
                  </a:lnTo>
                  <a:lnTo>
                    <a:pt x="108673" y="40576"/>
                  </a:lnTo>
                  <a:lnTo>
                    <a:pt x="95224" y="43827"/>
                  </a:lnTo>
                  <a:lnTo>
                    <a:pt x="84010" y="51879"/>
                  </a:lnTo>
                  <a:lnTo>
                    <a:pt x="76492" y="64109"/>
                  </a:lnTo>
                  <a:lnTo>
                    <a:pt x="74358" y="78320"/>
                  </a:lnTo>
                  <a:lnTo>
                    <a:pt x="77749" y="91770"/>
                  </a:lnTo>
                  <a:lnTo>
                    <a:pt x="85839" y="102971"/>
                  </a:lnTo>
                  <a:lnTo>
                    <a:pt x="97815" y="110490"/>
                  </a:lnTo>
                  <a:lnTo>
                    <a:pt x="284022" y="179425"/>
                  </a:lnTo>
                  <a:lnTo>
                    <a:pt x="298246" y="181648"/>
                  </a:lnTo>
                  <a:lnTo>
                    <a:pt x="311696" y="178409"/>
                  </a:lnTo>
                  <a:lnTo>
                    <a:pt x="322910" y="170345"/>
                  </a:lnTo>
                  <a:lnTo>
                    <a:pt x="330428" y="158115"/>
                  </a:lnTo>
                  <a:lnTo>
                    <a:pt x="332651" y="143903"/>
                  </a:lnTo>
                  <a:close/>
                </a:path>
                <a:path w="2418079" h="561339">
                  <a:moveTo>
                    <a:pt x="2326386" y="36093"/>
                  </a:moveTo>
                  <a:lnTo>
                    <a:pt x="2323604" y="22123"/>
                  </a:lnTo>
                  <a:lnTo>
                    <a:pt x="2315273" y="10363"/>
                  </a:lnTo>
                  <a:lnTo>
                    <a:pt x="2303538" y="2781"/>
                  </a:lnTo>
                  <a:lnTo>
                    <a:pt x="2289924" y="0"/>
                  </a:lnTo>
                  <a:lnTo>
                    <a:pt x="2275954" y="2692"/>
                  </a:lnTo>
                  <a:lnTo>
                    <a:pt x="2093493" y="80403"/>
                  </a:lnTo>
                  <a:lnTo>
                    <a:pt x="2081466" y="88734"/>
                  </a:lnTo>
                  <a:lnTo>
                    <a:pt x="2073910" y="100457"/>
                  </a:lnTo>
                  <a:lnTo>
                    <a:pt x="2071281" y="114071"/>
                  </a:lnTo>
                  <a:lnTo>
                    <a:pt x="2074062" y="128041"/>
                  </a:lnTo>
                  <a:lnTo>
                    <a:pt x="2082393" y="140055"/>
                  </a:lnTo>
                  <a:lnTo>
                    <a:pt x="2094128" y="147624"/>
                  </a:lnTo>
                  <a:lnTo>
                    <a:pt x="2107742" y="150241"/>
                  </a:lnTo>
                  <a:lnTo>
                    <a:pt x="2121712" y="147459"/>
                  </a:lnTo>
                  <a:lnTo>
                    <a:pt x="2304161" y="69748"/>
                  </a:lnTo>
                  <a:lnTo>
                    <a:pt x="2316188" y="61429"/>
                  </a:lnTo>
                  <a:lnTo>
                    <a:pt x="2323757" y="49695"/>
                  </a:lnTo>
                  <a:lnTo>
                    <a:pt x="2326386" y="36093"/>
                  </a:lnTo>
                  <a:close/>
                </a:path>
                <a:path w="2418079" h="561339">
                  <a:moveTo>
                    <a:pt x="2417648" y="480860"/>
                  </a:moveTo>
                  <a:lnTo>
                    <a:pt x="2414790" y="466737"/>
                  </a:lnTo>
                  <a:lnTo>
                    <a:pt x="2406993" y="455244"/>
                  </a:lnTo>
                  <a:lnTo>
                    <a:pt x="2395423" y="447636"/>
                  </a:lnTo>
                  <a:lnTo>
                    <a:pt x="2381288" y="445147"/>
                  </a:lnTo>
                  <a:lnTo>
                    <a:pt x="2183155" y="447649"/>
                  </a:lnTo>
                  <a:lnTo>
                    <a:pt x="2169109" y="450507"/>
                  </a:lnTo>
                  <a:lnTo>
                    <a:pt x="2157768" y="458304"/>
                  </a:lnTo>
                  <a:lnTo>
                    <a:pt x="2150186" y="469861"/>
                  </a:lnTo>
                  <a:lnTo>
                    <a:pt x="2147417" y="483997"/>
                  </a:lnTo>
                  <a:lnTo>
                    <a:pt x="2150275" y="498043"/>
                  </a:lnTo>
                  <a:lnTo>
                    <a:pt x="2158073" y="509371"/>
                  </a:lnTo>
                  <a:lnTo>
                    <a:pt x="2169642" y="516953"/>
                  </a:lnTo>
                  <a:lnTo>
                    <a:pt x="2183777" y="519722"/>
                  </a:lnTo>
                  <a:lnTo>
                    <a:pt x="2381910" y="517207"/>
                  </a:lnTo>
                  <a:lnTo>
                    <a:pt x="2395956" y="514350"/>
                  </a:lnTo>
                  <a:lnTo>
                    <a:pt x="2407297" y="506552"/>
                  </a:lnTo>
                  <a:lnTo>
                    <a:pt x="2414879" y="495007"/>
                  </a:lnTo>
                  <a:lnTo>
                    <a:pt x="2417648" y="480860"/>
                  </a:lnTo>
                  <a:close/>
                </a:path>
              </a:pathLst>
            </a:custGeom>
            <a:solidFill>
              <a:srgbClr val="FCCF0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61412" y="2464668"/>
              <a:ext cx="218032" cy="207278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529568" y="2198442"/>
              <a:ext cx="155726" cy="252165"/>
            </a:xfrm>
            <a:prstGeom prst="rect">
              <a:avLst/>
            </a:prstGeom>
          </p:spPr>
        </p:pic>
      </p:grp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154635" y="302081"/>
            <a:ext cx="6636384" cy="1099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0100"/>
              </a:lnSpc>
              <a:spcBef>
                <a:spcPts val="100"/>
              </a:spcBef>
            </a:pPr>
            <a:r>
              <a:rPr dirty="0"/>
              <a:t>2.7</a:t>
            </a:r>
            <a:r>
              <a:rPr spc="-35" dirty="0"/>
              <a:t> </a:t>
            </a:r>
            <a:r>
              <a:rPr dirty="0"/>
              <a:t>Plan</a:t>
            </a:r>
            <a:r>
              <a:rPr spc="-40" dirty="0"/>
              <a:t> </a:t>
            </a:r>
            <a:r>
              <a:rPr dirty="0"/>
              <a:t>and</a:t>
            </a:r>
            <a:r>
              <a:rPr spc="-20" dirty="0"/>
              <a:t> </a:t>
            </a:r>
            <a:r>
              <a:rPr dirty="0"/>
              <a:t>Implement</a:t>
            </a:r>
            <a:r>
              <a:rPr spc="-10" dirty="0"/>
              <a:t> </a:t>
            </a:r>
            <a:r>
              <a:rPr dirty="0"/>
              <a:t>Data</a:t>
            </a:r>
            <a:r>
              <a:rPr spc="-30" dirty="0"/>
              <a:t> </a:t>
            </a:r>
            <a:r>
              <a:rPr spc="-10" dirty="0"/>
              <a:t>Retention, </a:t>
            </a:r>
            <a:r>
              <a:rPr dirty="0"/>
              <a:t>Deletion</a:t>
            </a:r>
            <a:r>
              <a:rPr spc="-45" dirty="0"/>
              <a:t> </a:t>
            </a:r>
            <a:r>
              <a:rPr dirty="0"/>
              <a:t>and</a:t>
            </a:r>
            <a:r>
              <a:rPr spc="-25" dirty="0"/>
              <a:t> </a:t>
            </a:r>
            <a:r>
              <a:rPr dirty="0"/>
              <a:t>Archiving</a:t>
            </a:r>
            <a:r>
              <a:rPr spc="-25" dirty="0"/>
              <a:t> </a:t>
            </a:r>
            <a:r>
              <a:rPr spc="-10" dirty="0"/>
              <a:t>Policies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154635" y="1555554"/>
            <a:ext cx="4387850" cy="1741170"/>
          </a:xfrm>
          <a:prstGeom prst="rect">
            <a:avLst/>
          </a:prstGeom>
        </p:spPr>
        <p:txBody>
          <a:bodyPr vert="horz" wrap="square" lIns="0" tIns="167005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315"/>
              </a:spcBef>
              <a:buClr>
                <a:srgbClr val="DA3467"/>
              </a:buClr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Data</a:t>
            </a:r>
            <a:r>
              <a:rPr sz="1800" spc="-6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Retention</a:t>
            </a:r>
            <a:r>
              <a:rPr sz="18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131C36"/>
                </a:solidFill>
                <a:latin typeface="Calibri"/>
                <a:cs typeface="Calibri"/>
              </a:rPr>
              <a:t>Policies</a:t>
            </a:r>
            <a:endParaRPr sz="180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spcBef>
                <a:spcPts val="1215"/>
              </a:spcBef>
              <a:buClr>
                <a:srgbClr val="DA3467"/>
              </a:buClr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Data</a:t>
            </a:r>
            <a:r>
              <a:rPr sz="18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Deletion</a:t>
            </a:r>
            <a:r>
              <a:rPr sz="1800" spc="-1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Procedures</a:t>
            </a:r>
            <a:r>
              <a:rPr sz="18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and</a:t>
            </a:r>
            <a:r>
              <a:rPr sz="18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131C36"/>
                </a:solidFill>
                <a:latin typeface="Calibri"/>
                <a:cs typeface="Calibri"/>
              </a:rPr>
              <a:t>Mechanisms</a:t>
            </a:r>
            <a:endParaRPr sz="180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spcBef>
                <a:spcPts val="1215"/>
              </a:spcBef>
              <a:buClr>
                <a:srgbClr val="DA3467"/>
              </a:buClr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Data</a:t>
            </a:r>
            <a:r>
              <a:rPr sz="18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Archiving</a:t>
            </a:r>
            <a:r>
              <a:rPr sz="18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Procedures</a:t>
            </a:r>
            <a:r>
              <a:rPr sz="18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and</a:t>
            </a:r>
            <a:r>
              <a:rPr sz="18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131C36"/>
                </a:solidFill>
                <a:latin typeface="Calibri"/>
                <a:cs typeface="Calibri"/>
              </a:rPr>
              <a:t>Mechanisms</a:t>
            </a:r>
            <a:endParaRPr sz="180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spcBef>
                <a:spcPts val="1225"/>
              </a:spcBef>
              <a:buClr>
                <a:srgbClr val="DA3467"/>
              </a:buClr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Legal</a:t>
            </a:r>
            <a:r>
              <a:rPr sz="18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131C36"/>
                </a:solidFill>
                <a:latin typeface="Calibri"/>
                <a:cs typeface="Calibri"/>
              </a:rPr>
              <a:t>Hold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E9E8DE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288559"/>
            <a:ext cx="4320540" cy="803910"/>
            <a:chOff x="0" y="288559"/>
            <a:chExt cx="4320540" cy="803910"/>
          </a:xfrm>
        </p:grpSpPr>
        <p:sp>
          <p:nvSpPr>
            <p:cNvPr id="4" name="object 4"/>
            <p:cNvSpPr/>
            <p:nvPr/>
          </p:nvSpPr>
          <p:spPr>
            <a:xfrm>
              <a:off x="0" y="288559"/>
              <a:ext cx="1101725" cy="803910"/>
            </a:xfrm>
            <a:custGeom>
              <a:avLst/>
              <a:gdLst/>
              <a:ahLst/>
              <a:cxnLst/>
              <a:rect l="l" t="t" r="r" b="b"/>
              <a:pathLst>
                <a:path w="1101725" h="803910">
                  <a:moveTo>
                    <a:pt x="1101152" y="0"/>
                  </a:moveTo>
                  <a:lnTo>
                    <a:pt x="0" y="0"/>
                  </a:lnTo>
                  <a:lnTo>
                    <a:pt x="0" y="803836"/>
                  </a:lnTo>
                  <a:lnTo>
                    <a:pt x="1017864" y="803836"/>
                  </a:lnTo>
                  <a:lnTo>
                    <a:pt x="1101152" y="0"/>
                  </a:lnTo>
                  <a:close/>
                </a:path>
              </a:pathLst>
            </a:custGeom>
            <a:solidFill>
              <a:srgbClr val="DA34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95299" y="429209"/>
              <a:ext cx="3824859" cy="558088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574040" y="1358925"/>
            <a:ext cx="5880735" cy="5111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marR="113664" indent="-287020">
              <a:lnSpc>
                <a:spcPct val="110000"/>
              </a:lnSpc>
              <a:spcBef>
                <a:spcPts val="100"/>
              </a:spcBef>
              <a:buClr>
                <a:srgbClr val="DA3467"/>
              </a:buClr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Data</a:t>
            </a:r>
            <a:r>
              <a:rPr sz="2200" spc="-9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retention</a:t>
            </a:r>
            <a:r>
              <a:rPr sz="2200" spc="-7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typically</a:t>
            </a:r>
            <a:r>
              <a:rPr sz="2200" spc="-8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applies</a:t>
            </a:r>
            <a:r>
              <a:rPr sz="2200" spc="-8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to</a:t>
            </a:r>
            <a:r>
              <a:rPr sz="2200" spc="-8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production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data</a:t>
            </a:r>
            <a:r>
              <a:rPr sz="2200" spc="-6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in</a:t>
            </a:r>
            <a:r>
              <a:rPr sz="2200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the</a:t>
            </a:r>
            <a:r>
              <a:rPr sz="22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Use</a:t>
            </a:r>
            <a:r>
              <a:rPr sz="22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and</a:t>
            </a:r>
            <a:r>
              <a:rPr sz="2200" spc="-5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Share</a:t>
            </a:r>
            <a:r>
              <a:rPr sz="2200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phases</a:t>
            </a:r>
            <a:r>
              <a:rPr sz="2200" spc="-5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as</a:t>
            </a:r>
            <a:r>
              <a:rPr sz="22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it</a:t>
            </a:r>
            <a:r>
              <a:rPr sz="2200" spc="-6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is</a:t>
            </a:r>
            <a:r>
              <a:rPr sz="2200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kept</a:t>
            </a:r>
            <a:r>
              <a:rPr sz="22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25" dirty="0">
                <a:solidFill>
                  <a:srgbClr val="131C36"/>
                </a:solidFill>
                <a:latin typeface="Calibri"/>
                <a:cs typeface="Calibri"/>
              </a:rPr>
              <a:t>for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practical</a:t>
            </a:r>
            <a:r>
              <a:rPr sz="2200" spc="-6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purposes</a:t>
            </a:r>
            <a:r>
              <a:rPr sz="2200" spc="-5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as</a:t>
            </a:r>
            <a:r>
              <a:rPr sz="22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well</a:t>
            </a:r>
            <a:r>
              <a:rPr sz="2200" spc="-5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as</a:t>
            </a:r>
            <a:r>
              <a:rPr sz="2200" spc="-5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131C36"/>
                </a:solidFill>
                <a:latin typeface="Calibri"/>
                <a:cs typeface="Calibri"/>
              </a:rPr>
              <a:t>corporate</a:t>
            </a:r>
            <a:r>
              <a:rPr sz="2200" spc="-5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utility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policies</a:t>
            </a:r>
            <a:r>
              <a:rPr sz="2200" spc="-7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and</a:t>
            </a:r>
            <a:r>
              <a:rPr sz="2200" spc="-7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regulatory</a:t>
            </a:r>
            <a:r>
              <a:rPr sz="2200" spc="-7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mandates</a:t>
            </a:r>
            <a:endParaRPr sz="2200">
              <a:latin typeface="Calibri"/>
              <a:cs typeface="Calibri"/>
            </a:endParaRPr>
          </a:p>
          <a:p>
            <a:pPr marL="756285" marR="5080" lvl="1" indent="-287020">
              <a:lnSpc>
                <a:spcPct val="110000"/>
              </a:lnSpc>
              <a:spcBef>
                <a:spcPts val="545"/>
              </a:spcBef>
              <a:buClr>
                <a:srgbClr val="DA3467"/>
              </a:buClr>
              <a:buSzPct val="113888"/>
              <a:buFont typeface="Arial"/>
              <a:buChar char="•"/>
              <a:tabLst>
                <a:tab pos="756285" algn="l"/>
                <a:tab pos="756920" algn="l"/>
              </a:tabLst>
            </a:pP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The</a:t>
            </a:r>
            <a:r>
              <a:rPr sz="18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policy may</a:t>
            </a:r>
            <a:r>
              <a:rPr sz="18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also</a:t>
            </a:r>
            <a:r>
              <a:rPr sz="18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mandate</a:t>
            </a:r>
            <a:r>
              <a:rPr sz="1800" spc="-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131C36"/>
                </a:solidFill>
                <a:latin typeface="Calibri"/>
                <a:cs typeface="Calibri"/>
              </a:rPr>
              <a:t>formatting</a:t>
            </a:r>
            <a:r>
              <a:rPr sz="18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and</a:t>
            </a:r>
            <a:r>
              <a:rPr sz="1800" spc="-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131C36"/>
                </a:solidFill>
                <a:latin typeface="Calibri"/>
                <a:cs typeface="Calibri"/>
              </a:rPr>
              <a:t>storage</a:t>
            </a:r>
            <a:r>
              <a:rPr sz="18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131C36"/>
                </a:solidFill>
                <a:latin typeface="Calibri"/>
                <a:cs typeface="Calibri"/>
              </a:rPr>
              <a:t>of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data</a:t>
            </a:r>
            <a:r>
              <a:rPr sz="18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as</a:t>
            </a:r>
            <a:r>
              <a:rPr sz="1800" spc="-1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131C36"/>
                </a:solidFill>
                <a:latin typeface="Calibri"/>
                <a:cs typeface="Calibri"/>
              </a:rPr>
              <a:t>well</a:t>
            </a:r>
            <a:endParaRPr sz="1800">
              <a:latin typeface="Calibri"/>
              <a:cs typeface="Calibri"/>
            </a:endParaRPr>
          </a:p>
          <a:p>
            <a:pPr marL="756285" lvl="1" indent="-287020">
              <a:lnSpc>
                <a:spcPct val="100000"/>
              </a:lnSpc>
              <a:spcBef>
                <a:spcPts val="720"/>
              </a:spcBef>
              <a:buClr>
                <a:srgbClr val="DA3467"/>
              </a:buClr>
              <a:buSzPct val="113888"/>
              <a:buFont typeface="Arial"/>
              <a:buChar char="•"/>
              <a:tabLst>
                <a:tab pos="756285" algn="l"/>
                <a:tab pos="756920" algn="l"/>
              </a:tabLst>
            </a:pP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A</a:t>
            </a:r>
            <a:r>
              <a:rPr sz="18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data</a:t>
            </a:r>
            <a:r>
              <a:rPr sz="18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retention</a:t>
            </a:r>
            <a:r>
              <a:rPr sz="1800" spc="-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policy</a:t>
            </a:r>
            <a:r>
              <a:rPr sz="18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may</a:t>
            </a:r>
            <a:r>
              <a:rPr sz="18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be</a:t>
            </a:r>
            <a:r>
              <a:rPr sz="1800" spc="-1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closely</a:t>
            </a:r>
            <a:r>
              <a:rPr sz="18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aligned</a:t>
            </a:r>
            <a:r>
              <a:rPr sz="1800" spc="-1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with</a:t>
            </a:r>
            <a:r>
              <a:rPr sz="1800" spc="-1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131C36"/>
                </a:solidFill>
                <a:latin typeface="Calibri"/>
                <a:cs typeface="Calibri"/>
              </a:rPr>
              <a:t>the</a:t>
            </a:r>
            <a:endParaRPr sz="1800">
              <a:latin typeface="Calibri"/>
              <a:cs typeface="Calibri"/>
            </a:endParaRPr>
          </a:p>
          <a:p>
            <a:pPr marL="756285">
              <a:lnSpc>
                <a:spcPct val="100000"/>
              </a:lnSpc>
              <a:spcBef>
                <a:spcPts val="215"/>
              </a:spcBef>
            </a:pPr>
            <a:r>
              <a:rPr sz="1800" b="1" dirty="0">
                <a:solidFill>
                  <a:srgbClr val="131C36"/>
                </a:solidFill>
                <a:latin typeface="Calibri"/>
                <a:cs typeface="Calibri"/>
              </a:rPr>
              <a:t>Archive</a:t>
            </a:r>
            <a:r>
              <a:rPr sz="1800" b="1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phase</a:t>
            </a:r>
            <a:r>
              <a:rPr sz="18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of</a:t>
            </a:r>
            <a:r>
              <a:rPr sz="18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the</a:t>
            </a:r>
            <a:r>
              <a:rPr sz="1800" spc="-1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cloud</a:t>
            </a:r>
            <a:r>
              <a:rPr sz="1800" spc="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data</a:t>
            </a:r>
            <a:r>
              <a:rPr sz="18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131C36"/>
                </a:solidFill>
                <a:latin typeface="Calibri"/>
                <a:cs typeface="Calibri"/>
              </a:rPr>
              <a:t>lifecycle</a:t>
            </a:r>
            <a:endParaRPr sz="1800">
              <a:latin typeface="Calibri"/>
              <a:cs typeface="Calibri"/>
            </a:endParaRPr>
          </a:p>
          <a:p>
            <a:pPr marL="299085" marR="106045" indent="-287020">
              <a:lnSpc>
                <a:spcPct val="110000"/>
              </a:lnSpc>
              <a:spcBef>
                <a:spcPts val="944"/>
              </a:spcBef>
              <a:buClr>
                <a:srgbClr val="DA3467"/>
              </a:buClr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The</a:t>
            </a:r>
            <a:r>
              <a:rPr sz="2200" spc="-7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retention</a:t>
            </a:r>
            <a:r>
              <a:rPr sz="2200" spc="-7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period</a:t>
            </a:r>
            <a:r>
              <a:rPr sz="2200" spc="-8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(usually</a:t>
            </a:r>
            <a:r>
              <a:rPr sz="2200" spc="-7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several</a:t>
            </a:r>
            <a:r>
              <a:rPr sz="2200" spc="-7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years)</a:t>
            </a:r>
            <a:r>
              <a:rPr sz="2200" spc="-7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is</a:t>
            </a:r>
            <a:r>
              <a:rPr sz="2200" spc="-7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25" dirty="0">
                <a:solidFill>
                  <a:srgbClr val="131C36"/>
                </a:solidFill>
                <a:latin typeface="Calibri"/>
                <a:cs typeface="Calibri"/>
              </a:rPr>
              <a:t>an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established</a:t>
            </a:r>
            <a:r>
              <a:rPr sz="2200" spc="-8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amount</a:t>
            </a:r>
            <a:r>
              <a:rPr sz="2200" spc="-5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of</a:t>
            </a:r>
            <a:r>
              <a:rPr sz="2200" spc="-7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time</a:t>
            </a:r>
            <a:r>
              <a:rPr sz="22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that</a:t>
            </a:r>
            <a:r>
              <a:rPr sz="2200" spc="-7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data</a:t>
            </a:r>
            <a:r>
              <a:rPr sz="2200" spc="-7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remains</a:t>
            </a:r>
            <a:r>
              <a:rPr sz="2200" spc="-6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25" dirty="0">
                <a:solidFill>
                  <a:srgbClr val="131C36"/>
                </a:solidFill>
                <a:latin typeface="Calibri"/>
                <a:cs typeface="Calibri"/>
              </a:rPr>
              <a:t>in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the</a:t>
            </a:r>
            <a:r>
              <a:rPr sz="2200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archive</a:t>
            </a:r>
            <a:r>
              <a:rPr sz="2200" spc="-7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phase</a:t>
            </a:r>
            <a:r>
              <a:rPr sz="2200" spc="-5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before</a:t>
            </a:r>
            <a:r>
              <a:rPr sz="2200" spc="-5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transitioning</a:t>
            </a:r>
            <a:r>
              <a:rPr sz="2200" spc="-6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to</a:t>
            </a:r>
            <a:r>
              <a:rPr sz="2200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25" dirty="0">
                <a:solidFill>
                  <a:srgbClr val="131C36"/>
                </a:solidFill>
                <a:latin typeface="Calibri"/>
                <a:cs typeface="Calibri"/>
              </a:rPr>
              <a:t>the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disposal</a:t>
            </a:r>
            <a:r>
              <a:rPr sz="2200" spc="-7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or</a:t>
            </a:r>
            <a:r>
              <a:rPr sz="2200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destruction</a:t>
            </a:r>
            <a:r>
              <a:rPr sz="22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phase</a:t>
            </a:r>
            <a:endParaRPr sz="2200">
              <a:latin typeface="Calibri"/>
              <a:cs typeface="Calibri"/>
            </a:endParaRPr>
          </a:p>
          <a:p>
            <a:pPr marL="756285" lvl="1" indent="-287020">
              <a:lnSpc>
                <a:spcPct val="100000"/>
              </a:lnSpc>
              <a:spcBef>
                <a:spcPts val="770"/>
              </a:spcBef>
              <a:buClr>
                <a:srgbClr val="DA3467"/>
              </a:buClr>
              <a:buSzPct val="113888"/>
              <a:buFont typeface="Arial"/>
              <a:buChar char="•"/>
              <a:tabLst>
                <a:tab pos="756285" algn="l"/>
                <a:tab pos="756920" algn="l"/>
              </a:tabLst>
            </a:pP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These</a:t>
            </a:r>
            <a:r>
              <a:rPr sz="18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period</a:t>
            </a:r>
            <a:r>
              <a:rPr sz="1800" spc="-1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may</a:t>
            </a:r>
            <a:r>
              <a:rPr sz="18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be</a:t>
            </a:r>
            <a:r>
              <a:rPr sz="1800" spc="-1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modified</a:t>
            </a:r>
            <a:r>
              <a:rPr sz="1800" spc="-1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due</a:t>
            </a:r>
            <a:r>
              <a:rPr sz="1800" spc="-1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to</a:t>
            </a:r>
            <a:r>
              <a:rPr sz="18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change</a:t>
            </a:r>
            <a:r>
              <a:rPr sz="1800" spc="-25" dirty="0">
                <a:solidFill>
                  <a:srgbClr val="131C36"/>
                </a:solidFill>
                <a:latin typeface="Calibri"/>
                <a:cs typeface="Calibri"/>
              </a:rPr>
              <a:t> of</a:t>
            </a:r>
            <a:endParaRPr sz="1800">
              <a:latin typeface="Calibri"/>
              <a:cs typeface="Calibri"/>
            </a:endParaRPr>
          </a:p>
          <a:p>
            <a:pPr marL="756285">
              <a:lnSpc>
                <a:spcPct val="100000"/>
              </a:lnSpc>
              <a:spcBef>
                <a:spcPts val="220"/>
              </a:spcBef>
            </a:pP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providers,</a:t>
            </a:r>
            <a:r>
              <a:rPr sz="18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SLAs,</a:t>
            </a:r>
            <a:r>
              <a:rPr sz="18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or</a:t>
            </a:r>
            <a:r>
              <a:rPr sz="18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new</a:t>
            </a:r>
            <a:r>
              <a:rPr sz="18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131C36"/>
                </a:solidFill>
                <a:latin typeface="Calibri"/>
                <a:cs typeface="Calibri"/>
              </a:rPr>
              <a:t>regulations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150944" y="2287285"/>
            <a:ext cx="4220140" cy="2925943"/>
          </a:xfrm>
          <a:prstGeom prst="rect">
            <a:avLst/>
          </a:prstGeom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5300" y="429209"/>
            <a:ext cx="6133465" cy="558088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574040" y="1235176"/>
            <a:ext cx="5883275" cy="5332095"/>
          </a:xfrm>
          <a:prstGeom prst="rect">
            <a:avLst/>
          </a:prstGeom>
        </p:spPr>
        <p:txBody>
          <a:bodyPr vert="horz" wrap="square" lIns="0" tIns="169545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335"/>
              </a:spcBef>
              <a:buClr>
                <a:srgbClr val="DA3467"/>
              </a:buClr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There</a:t>
            </a: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is</a:t>
            </a:r>
            <a:r>
              <a:rPr sz="2000" spc="-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no</a:t>
            </a:r>
            <a:r>
              <a:rPr sz="20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one-</a:t>
            </a:r>
            <a:r>
              <a:rPr sz="2000" spc="-20" dirty="0">
                <a:solidFill>
                  <a:srgbClr val="131C36"/>
                </a:solidFill>
                <a:latin typeface="Calibri"/>
                <a:cs typeface="Calibri"/>
              </a:rPr>
              <a:t>size-</a:t>
            </a: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fits-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all</a:t>
            </a:r>
            <a:r>
              <a:rPr sz="2000" spc="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for</a:t>
            </a:r>
            <a:r>
              <a:rPr sz="20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archiving</a:t>
            </a: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131C36"/>
                </a:solidFill>
                <a:latin typeface="Calibri"/>
                <a:cs typeface="Calibri"/>
              </a:rPr>
              <a:t>data</a:t>
            </a:r>
            <a:endParaRPr sz="2000">
              <a:latin typeface="Calibri"/>
              <a:cs typeface="Calibri"/>
            </a:endParaRPr>
          </a:p>
          <a:p>
            <a:pPr marL="299085" marR="396875" indent="-287020">
              <a:lnSpc>
                <a:spcPct val="110000"/>
              </a:lnSpc>
              <a:spcBef>
                <a:spcPts val="994"/>
              </a:spcBef>
              <a:buClr>
                <a:srgbClr val="DA3467"/>
              </a:buClr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It</a:t>
            </a:r>
            <a:r>
              <a:rPr sz="20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may</a:t>
            </a: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be</a:t>
            </a:r>
            <a:r>
              <a:rPr sz="2000" spc="-1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as</a:t>
            </a: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an</a:t>
            </a: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aspect</a:t>
            </a:r>
            <a:r>
              <a:rPr sz="2000" spc="-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of</a:t>
            </a:r>
            <a:r>
              <a:rPr sz="20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BCP</a:t>
            </a:r>
            <a:r>
              <a:rPr sz="20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with</a:t>
            </a: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the</a:t>
            </a: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backup</a:t>
            </a:r>
            <a:r>
              <a:rPr sz="2000" spc="-25" dirty="0">
                <a:solidFill>
                  <a:srgbClr val="131C36"/>
                </a:solidFill>
                <a:latin typeface="Calibri"/>
                <a:cs typeface="Calibri"/>
              </a:rPr>
              <a:t> and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restore</a:t>
            </a:r>
            <a:r>
              <a:rPr sz="2000" spc="-11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policy</a:t>
            </a:r>
            <a:endParaRPr sz="2000">
              <a:latin typeface="Calibri"/>
              <a:cs typeface="Calibri"/>
            </a:endParaRPr>
          </a:p>
          <a:p>
            <a:pPr marL="756285" lvl="1" indent="-287020">
              <a:lnSpc>
                <a:spcPct val="100000"/>
              </a:lnSpc>
              <a:spcBef>
                <a:spcPts val="745"/>
              </a:spcBef>
              <a:buClr>
                <a:srgbClr val="DA3467"/>
              </a:buClr>
              <a:buSzPct val="114705"/>
              <a:buFont typeface="Arial"/>
              <a:buChar char="•"/>
              <a:tabLst>
                <a:tab pos="756285" algn="l"/>
                <a:tab pos="756920" algn="l"/>
              </a:tabLst>
            </a:pPr>
            <a:r>
              <a:rPr sz="1700" dirty="0">
                <a:solidFill>
                  <a:srgbClr val="131C36"/>
                </a:solidFill>
                <a:latin typeface="Calibri"/>
                <a:cs typeface="Calibri"/>
              </a:rPr>
              <a:t>A</a:t>
            </a:r>
            <a:r>
              <a:rPr sz="1700" spc="-1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131C36"/>
                </a:solidFill>
                <a:latin typeface="Calibri"/>
                <a:cs typeface="Calibri"/>
              </a:rPr>
              <a:t>backup</a:t>
            </a:r>
            <a:r>
              <a:rPr sz="17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131C36"/>
                </a:solidFill>
                <a:latin typeface="Calibri"/>
                <a:cs typeface="Calibri"/>
              </a:rPr>
              <a:t>policy</a:t>
            </a:r>
            <a:r>
              <a:rPr sz="17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131C36"/>
                </a:solidFill>
                <a:latin typeface="Calibri"/>
                <a:cs typeface="Calibri"/>
              </a:rPr>
              <a:t>is</a:t>
            </a:r>
            <a:r>
              <a:rPr sz="1700" spc="-1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131C36"/>
                </a:solidFill>
                <a:latin typeface="Calibri"/>
                <a:cs typeface="Calibri"/>
              </a:rPr>
              <a:t>only</a:t>
            </a:r>
            <a:r>
              <a:rPr sz="17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131C36"/>
                </a:solidFill>
                <a:latin typeface="Calibri"/>
                <a:cs typeface="Calibri"/>
              </a:rPr>
              <a:t>as</a:t>
            </a:r>
            <a:r>
              <a:rPr sz="1700" spc="-1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131C36"/>
                </a:solidFill>
                <a:latin typeface="Calibri"/>
                <a:cs typeface="Calibri"/>
              </a:rPr>
              <a:t>good</a:t>
            </a:r>
            <a:r>
              <a:rPr sz="1700" spc="-1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131C36"/>
                </a:solidFill>
                <a:latin typeface="Calibri"/>
                <a:cs typeface="Calibri"/>
              </a:rPr>
              <a:t>as</a:t>
            </a:r>
            <a:r>
              <a:rPr sz="1700" spc="-1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131C36"/>
                </a:solidFill>
                <a:latin typeface="Calibri"/>
                <a:cs typeface="Calibri"/>
              </a:rPr>
              <a:t>the</a:t>
            </a:r>
            <a:r>
              <a:rPr sz="17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700" spc="-10" dirty="0">
                <a:solidFill>
                  <a:srgbClr val="131C36"/>
                </a:solidFill>
                <a:latin typeface="Calibri"/>
                <a:cs typeface="Calibri"/>
              </a:rPr>
              <a:t>restoration</a:t>
            </a:r>
            <a:r>
              <a:rPr sz="1700" spc="-1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700" spc="-10" dirty="0">
                <a:solidFill>
                  <a:srgbClr val="131C36"/>
                </a:solidFill>
                <a:latin typeface="Calibri"/>
                <a:cs typeface="Calibri"/>
              </a:rPr>
              <a:t>testing</a:t>
            </a:r>
            <a:endParaRPr sz="1700">
              <a:latin typeface="Calibri"/>
              <a:cs typeface="Calibri"/>
            </a:endParaRPr>
          </a:p>
          <a:p>
            <a:pPr marL="756285">
              <a:lnSpc>
                <a:spcPct val="100000"/>
              </a:lnSpc>
              <a:spcBef>
                <a:spcPts val="204"/>
              </a:spcBef>
            </a:pPr>
            <a:r>
              <a:rPr sz="1700" dirty="0">
                <a:solidFill>
                  <a:srgbClr val="131C36"/>
                </a:solidFill>
                <a:latin typeface="Calibri"/>
                <a:cs typeface="Calibri"/>
              </a:rPr>
              <a:t>that</a:t>
            </a:r>
            <a:r>
              <a:rPr sz="17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131C36"/>
                </a:solidFill>
                <a:latin typeface="Calibri"/>
                <a:cs typeface="Calibri"/>
              </a:rPr>
              <a:t>has</a:t>
            </a:r>
            <a:r>
              <a:rPr sz="17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131C36"/>
                </a:solidFill>
                <a:latin typeface="Calibri"/>
                <a:cs typeface="Calibri"/>
              </a:rPr>
              <a:t>been</a:t>
            </a:r>
            <a:r>
              <a:rPr sz="17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700" spc="-10" dirty="0">
                <a:solidFill>
                  <a:srgbClr val="131C36"/>
                </a:solidFill>
                <a:latin typeface="Calibri"/>
                <a:cs typeface="Calibri"/>
              </a:rPr>
              <a:t>performed</a:t>
            </a:r>
            <a:endParaRPr sz="1700">
              <a:latin typeface="Calibri"/>
              <a:cs typeface="Calibri"/>
            </a:endParaRPr>
          </a:p>
          <a:p>
            <a:pPr marL="299085" marR="444500" indent="-287020">
              <a:lnSpc>
                <a:spcPct val="110000"/>
              </a:lnSpc>
              <a:spcBef>
                <a:spcPts val="960"/>
              </a:spcBef>
              <a:buClr>
                <a:srgbClr val="DA3467"/>
              </a:buClr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There</a:t>
            </a:r>
            <a:r>
              <a:rPr sz="2000" spc="-5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may</a:t>
            </a:r>
            <a:r>
              <a:rPr sz="20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be</a:t>
            </a:r>
            <a:r>
              <a:rPr sz="2000" spc="-6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different</a:t>
            </a:r>
            <a:r>
              <a:rPr sz="20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data</a:t>
            </a:r>
            <a:r>
              <a:rPr sz="20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storage</a:t>
            </a:r>
            <a:r>
              <a:rPr sz="20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and</a:t>
            </a:r>
            <a:r>
              <a:rPr sz="20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archiving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policies</a:t>
            </a:r>
            <a:r>
              <a:rPr sz="20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for</a:t>
            </a:r>
            <a:r>
              <a:rPr sz="20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volume</a:t>
            </a:r>
            <a:r>
              <a:rPr sz="20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(block)</a:t>
            </a:r>
            <a:r>
              <a:rPr sz="20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data</a:t>
            </a:r>
            <a:r>
              <a:rPr sz="20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and</a:t>
            </a:r>
            <a:r>
              <a:rPr sz="20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object</a:t>
            </a:r>
            <a:r>
              <a:rPr sz="20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131C36"/>
                </a:solidFill>
                <a:latin typeface="Calibri"/>
                <a:cs typeface="Calibri"/>
              </a:rPr>
              <a:t>data</a:t>
            </a:r>
            <a:endParaRPr sz="2000">
              <a:latin typeface="Calibri"/>
              <a:cs typeface="Calibri"/>
            </a:endParaRPr>
          </a:p>
          <a:p>
            <a:pPr marL="756285" lvl="1" indent="-287020">
              <a:lnSpc>
                <a:spcPct val="100000"/>
              </a:lnSpc>
              <a:spcBef>
                <a:spcPts val="745"/>
              </a:spcBef>
              <a:buClr>
                <a:srgbClr val="DA3467"/>
              </a:buClr>
              <a:buSzPct val="114705"/>
              <a:buFont typeface="Arial"/>
              <a:buChar char="•"/>
              <a:tabLst>
                <a:tab pos="756285" algn="l"/>
                <a:tab pos="756920" algn="l"/>
              </a:tabLst>
            </a:pPr>
            <a:r>
              <a:rPr sz="1700" dirty="0">
                <a:solidFill>
                  <a:srgbClr val="131C36"/>
                </a:solidFill>
                <a:latin typeface="Calibri"/>
                <a:cs typeface="Calibri"/>
              </a:rPr>
              <a:t>It</a:t>
            </a:r>
            <a:r>
              <a:rPr sz="17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131C36"/>
                </a:solidFill>
                <a:latin typeface="Calibri"/>
                <a:cs typeface="Calibri"/>
              </a:rPr>
              <a:t>is</a:t>
            </a:r>
            <a:r>
              <a:rPr sz="17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131C36"/>
                </a:solidFill>
                <a:latin typeface="Calibri"/>
                <a:cs typeface="Calibri"/>
              </a:rPr>
              <a:t>highly</a:t>
            </a:r>
            <a:r>
              <a:rPr sz="1700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131C36"/>
                </a:solidFill>
                <a:latin typeface="Calibri"/>
                <a:cs typeface="Calibri"/>
              </a:rPr>
              <a:t>recommended</a:t>
            </a:r>
            <a:r>
              <a:rPr sz="17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131C36"/>
                </a:solidFill>
                <a:latin typeface="Calibri"/>
                <a:cs typeface="Calibri"/>
              </a:rPr>
              <a:t>that</a:t>
            </a:r>
            <a:r>
              <a:rPr sz="17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131C36"/>
                </a:solidFill>
                <a:latin typeface="Calibri"/>
                <a:cs typeface="Calibri"/>
              </a:rPr>
              <a:t>incremental</a:t>
            </a:r>
            <a:r>
              <a:rPr sz="17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131C36"/>
                </a:solidFill>
                <a:latin typeface="Calibri"/>
                <a:cs typeface="Calibri"/>
              </a:rPr>
              <a:t>and</a:t>
            </a:r>
            <a:r>
              <a:rPr sz="17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700" spc="-10" dirty="0">
                <a:solidFill>
                  <a:srgbClr val="131C36"/>
                </a:solidFill>
                <a:latin typeface="Calibri"/>
                <a:cs typeface="Calibri"/>
              </a:rPr>
              <a:t>differential</a:t>
            </a:r>
            <a:endParaRPr sz="1700">
              <a:latin typeface="Calibri"/>
              <a:cs typeface="Calibri"/>
            </a:endParaRPr>
          </a:p>
          <a:p>
            <a:pPr marL="756285">
              <a:lnSpc>
                <a:spcPct val="100000"/>
              </a:lnSpc>
              <a:spcBef>
                <a:spcPts val="204"/>
              </a:spcBef>
            </a:pPr>
            <a:r>
              <a:rPr sz="1700" dirty="0">
                <a:solidFill>
                  <a:srgbClr val="131C36"/>
                </a:solidFill>
                <a:latin typeface="Calibri"/>
                <a:cs typeface="Calibri"/>
              </a:rPr>
              <a:t>backups</a:t>
            </a:r>
            <a:r>
              <a:rPr sz="1700" spc="-1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700" spc="-65" dirty="0">
                <a:solidFill>
                  <a:srgbClr val="131C36"/>
                </a:solidFill>
                <a:latin typeface="Calibri"/>
                <a:cs typeface="Calibri"/>
              </a:rPr>
              <a:t>ALWAYS</a:t>
            </a:r>
            <a:r>
              <a:rPr sz="17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131C36"/>
                </a:solidFill>
                <a:latin typeface="Calibri"/>
                <a:cs typeface="Calibri"/>
              </a:rPr>
              <a:t>be</a:t>
            </a:r>
            <a:r>
              <a:rPr sz="1700" spc="-10" dirty="0">
                <a:solidFill>
                  <a:srgbClr val="131C36"/>
                </a:solidFill>
                <a:latin typeface="Calibri"/>
                <a:cs typeface="Calibri"/>
              </a:rPr>
              <a:t> programmed</a:t>
            </a:r>
            <a:r>
              <a:rPr sz="17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131C36"/>
                </a:solidFill>
                <a:latin typeface="Calibri"/>
                <a:cs typeface="Calibri"/>
              </a:rPr>
              <a:t>and</a:t>
            </a:r>
            <a:r>
              <a:rPr sz="17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700" spc="-10" dirty="0">
                <a:solidFill>
                  <a:srgbClr val="131C36"/>
                </a:solidFill>
                <a:latin typeface="Calibri"/>
                <a:cs typeface="Calibri"/>
              </a:rPr>
              <a:t>automated</a:t>
            </a:r>
            <a:endParaRPr sz="170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spcBef>
                <a:spcPts val="1200"/>
              </a:spcBef>
              <a:buClr>
                <a:srgbClr val="DA3467"/>
              </a:buClr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CSPs</a:t>
            </a:r>
            <a:r>
              <a:rPr sz="20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offer</a:t>
            </a:r>
            <a:r>
              <a:rPr sz="20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cold</a:t>
            </a:r>
            <a:r>
              <a:rPr sz="2000" spc="-6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storage</a:t>
            </a:r>
            <a:r>
              <a:rPr sz="20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and</a:t>
            </a:r>
            <a:r>
              <a:rPr sz="2000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“deeper”</a:t>
            </a:r>
            <a:r>
              <a:rPr sz="20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cold</a:t>
            </a:r>
            <a:r>
              <a:rPr sz="2000" spc="-6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storage</a:t>
            </a:r>
            <a:endParaRPr sz="200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spcBef>
                <a:spcPts val="1250"/>
              </a:spcBef>
              <a:buClr>
                <a:srgbClr val="DA3467"/>
              </a:buClr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Some</a:t>
            </a:r>
            <a:r>
              <a:rPr sz="2000" spc="-5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cloud</a:t>
            </a:r>
            <a:r>
              <a:rPr sz="2000" spc="-6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options</a:t>
            </a:r>
            <a:r>
              <a:rPr sz="2000" spc="-6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involve</a:t>
            </a:r>
            <a:r>
              <a:rPr sz="20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different</a:t>
            </a:r>
            <a:r>
              <a:rPr sz="20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retrieval</a:t>
            </a:r>
            <a:r>
              <a:rPr sz="20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plans</a:t>
            </a:r>
            <a:endParaRPr sz="2000">
              <a:latin typeface="Calibri"/>
              <a:cs typeface="Calibri"/>
            </a:endParaRPr>
          </a:p>
          <a:p>
            <a:pPr marL="756285" lvl="1" indent="-287020">
              <a:lnSpc>
                <a:spcPct val="100000"/>
              </a:lnSpc>
              <a:spcBef>
                <a:spcPts val="740"/>
              </a:spcBef>
              <a:buClr>
                <a:srgbClr val="DA3467"/>
              </a:buClr>
              <a:buSzPct val="114705"/>
              <a:buFont typeface="Arial"/>
              <a:buChar char="•"/>
              <a:tabLst>
                <a:tab pos="756285" algn="l"/>
                <a:tab pos="756920" algn="l"/>
              </a:tabLst>
            </a:pPr>
            <a:r>
              <a:rPr sz="1700" dirty="0">
                <a:solidFill>
                  <a:srgbClr val="131C36"/>
                </a:solidFill>
                <a:latin typeface="Calibri"/>
                <a:cs typeface="Calibri"/>
              </a:rPr>
              <a:t>Expedited</a:t>
            </a:r>
            <a:r>
              <a:rPr sz="1700" spc="-1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131C36"/>
                </a:solidFill>
                <a:latin typeface="Calibri"/>
                <a:cs typeface="Calibri"/>
              </a:rPr>
              <a:t>–</a:t>
            </a:r>
            <a:r>
              <a:rPr sz="17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131C36"/>
                </a:solidFill>
                <a:latin typeface="Calibri"/>
                <a:cs typeface="Calibri"/>
              </a:rPr>
              <a:t>1</a:t>
            </a:r>
            <a:r>
              <a:rPr sz="1700" spc="-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131C36"/>
                </a:solidFill>
                <a:latin typeface="Calibri"/>
                <a:cs typeface="Calibri"/>
              </a:rPr>
              <a:t>to</a:t>
            </a:r>
            <a:r>
              <a:rPr sz="1700" spc="-1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131C36"/>
                </a:solidFill>
                <a:latin typeface="Calibri"/>
                <a:cs typeface="Calibri"/>
              </a:rPr>
              <a:t>5</a:t>
            </a:r>
            <a:r>
              <a:rPr sz="1700" spc="-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700" spc="-10" dirty="0">
                <a:solidFill>
                  <a:srgbClr val="131C36"/>
                </a:solidFill>
                <a:latin typeface="Calibri"/>
                <a:cs typeface="Calibri"/>
              </a:rPr>
              <a:t>minutes</a:t>
            </a:r>
            <a:endParaRPr sz="1700">
              <a:latin typeface="Calibri"/>
              <a:cs typeface="Calibri"/>
            </a:endParaRPr>
          </a:p>
          <a:p>
            <a:pPr marL="756285" lvl="1" indent="-287020">
              <a:lnSpc>
                <a:spcPct val="100000"/>
              </a:lnSpc>
              <a:spcBef>
                <a:spcPts val="700"/>
              </a:spcBef>
              <a:buClr>
                <a:srgbClr val="DA3467"/>
              </a:buClr>
              <a:buSzPct val="114705"/>
              <a:buFont typeface="Arial"/>
              <a:buChar char="•"/>
              <a:tabLst>
                <a:tab pos="756285" algn="l"/>
                <a:tab pos="756920" algn="l"/>
              </a:tabLst>
            </a:pPr>
            <a:r>
              <a:rPr sz="1700" spc="-10" dirty="0">
                <a:solidFill>
                  <a:srgbClr val="131C36"/>
                </a:solidFill>
                <a:latin typeface="Calibri"/>
                <a:cs typeface="Calibri"/>
              </a:rPr>
              <a:t>Standard</a:t>
            </a:r>
            <a:r>
              <a:rPr sz="17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131C36"/>
                </a:solidFill>
                <a:latin typeface="Calibri"/>
                <a:cs typeface="Calibri"/>
              </a:rPr>
              <a:t>– 3</a:t>
            </a:r>
            <a:r>
              <a:rPr sz="1700" spc="1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131C36"/>
                </a:solidFill>
                <a:latin typeface="Calibri"/>
                <a:cs typeface="Calibri"/>
              </a:rPr>
              <a:t>to</a:t>
            </a:r>
            <a:r>
              <a:rPr sz="1700" spc="-1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131C36"/>
                </a:solidFill>
                <a:latin typeface="Calibri"/>
                <a:cs typeface="Calibri"/>
              </a:rPr>
              <a:t>5</a:t>
            </a:r>
            <a:r>
              <a:rPr sz="1700" spc="1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700" spc="-10" dirty="0">
                <a:solidFill>
                  <a:srgbClr val="131C36"/>
                </a:solidFill>
                <a:latin typeface="Calibri"/>
                <a:cs typeface="Calibri"/>
              </a:rPr>
              <a:t>hours</a:t>
            </a:r>
            <a:endParaRPr sz="1700">
              <a:latin typeface="Calibri"/>
              <a:cs typeface="Calibri"/>
            </a:endParaRPr>
          </a:p>
          <a:p>
            <a:pPr marL="756285" lvl="1" indent="-287020">
              <a:lnSpc>
                <a:spcPct val="100000"/>
              </a:lnSpc>
              <a:spcBef>
                <a:spcPts val="710"/>
              </a:spcBef>
              <a:buClr>
                <a:srgbClr val="DA3467"/>
              </a:buClr>
              <a:buSzPct val="114705"/>
              <a:buFont typeface="Arial"/>
              <a:buChar char="•"/>
              <a:tabLst>
                <a:tab pos="756285" algn="l"/>
                <a:tab pos="756920" algn="l"/>
              </a:tabLst>
            </a:pPr>
            <a:r>
              <a:rPr sz="1700" dirty="0">
                <a:solidFill>
                  <a:srgbClr val="131C36"/>
                </a:solidFill>
                <a:latin typeface="Calibri"/>
                <a:cs typeface="Calibri"/>
              </a:rPr>
              <a:t>Bulk</a:t>
            </a:r>
            <a:r>
              <a:rPr sz="17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131C36"/>
                </a:solidFill>
                <a:latin typeface="Calibri"/>
                <a:cs typeface="Calibri"/>
              </a:rPr>
              <a:t>– 5 to</a:t>
            </a:r>
            <a:r>
              <a:rPr sz="1700" spc="-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131C36"/>
                </a:solidFill>
                <a:latin typeface="Calibri"/>
                <a:cs typeface="Calibri"/>
              </a:rPr>
              <a:t>12 </a:t>
            </a:r>
            <a:r>
              <a:rPr sz="1700" spc="-20" dirty="0">
                <a:solidFill>
                  <a:srgbClr val="131C36"/>
                </a:solidFill>
                <a:latin typeface="Calibri"/>
                <a:cs typeface="Calibri"/>
              </a:rPr>
              <a:t>hours</a:t>
            </a:r>
            <a:endParaRPr sz="17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7653963" y="2075147"/>
            <a:ext cx="2463165" cy="1043940"/>
            <a:chOff x="7653963" y="2075147"/>
            <a:chExt cx="2463165" cy="1043940"/>
          </a:xfrm>
        </p:grpSpPr>
        <p:sp>
          <p:nvSpPr>
            <p:cNvPr id="5" name="object 5"/>
            <p:cNvSpPr/>
            <p:nvPr/>
          </p:nvSpPr>
          <p:spPr>
            <a:xfrm>
              <a:off x="7653963" y="2075147"/>
              <a:ext cx="2463165" cy="1043940"/>
            </a:xfrm>
            <a:custGeom>
              <a:avLst/>
              <a:gdLst/>
              <a:ahLst/>
              <a:cxnLst/>
              <a:rect l="l" t="t" r="r" b="b"/>
              <a:pathLst>
                <a:path w="2463165" h="1043939">
                  <a:moveTo>
                    <a:pt x="2280676" y="0"/>
                  </a:moveTo>
                  <a:lnTo>
                    <a:pt x="182424" y="0"/>
                  </a:lnTo>
                  <a:lnTo>
                    <a:pt x="133923" y="6499"/>
                  </a:lnTo>
                  <a:lnTo>
                    <a:pt x="90344" y="24840"/>
                  </a:lnTo>
                  <a:lnTo>
                    <a:pt x="53425" y="53287"/>
                  </a:lnTo>
                  <a:lnTo>
                    <a:pt x="24902" y="90105"/>
                  </a:lnTo>
                  <a:lnTo>
                    <a:pt x="6515" y="133557"/>
                  </a:lnTo>
                  <a:lnTo>
                    <a:pt x="0" y="181909"/>
                  </a:lnTo>
                  <a:lnTo>
                    <a:pt x="0" y="1043393"/>
                  </a:lnTo>
                  <a:lnTo>
                    <a:pt x="2463101" y="1043393"/>
                  </a:lnTo>
                  <a:lnTo>
                    <a:pt x="2463101" y="181909"/>
                  </a:lnTo>
                  <a:lnTo>
                    <a:pt x="2456581" y="133557"/>
                  </a:lnTo>
                  <a:lnTo>
                    <a:pt x="2438184" y="90105"/>
                  </a:lnTo>
                  <a:lnTo>
                    <a:pt x="2409653" y="53287"/>
                  </a:lnTo>
                  <a:lnTo>
                    <a:pt x="2372729" y="24840"/>
                  </a:lnTo>
                  <a:lnTo>
                    <a:pt x="2329156" y="6499"/>
                  </a:lnTo>
                  <a:lnTo>
                    <a:pt x="2280676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438670" y="2531624"/>
              <a:ext cx="872490" cy="109220"/>
            </a:xfrm>
            <a:custGeom>
              <a:avLst/>
              <a:gdLst/>
              <a:ahLst/>
              <a:cxnLst/>
              <a:rect l="l" t="t" r="r" b="b"/>
              <a:pathLst>
                <a:path w="872490" h="109219">
                  <a:moveTo>
                    <a:pt x="817382" y="0"/>
                  </a:moveTo>
                  <a:lnTo>
                    <a:pt x="54459" y="0"/>
                  </a:lnTo>
                  <a:lnTo>
                    <a:pt x="0" y="54329"/>
                  </a:lnTo>
                  <a:lnTo>
                    <a:pt x="0" y="108719"/>
                  </a:lnTo>
                  <a:lnTo>
                    <a:pt x="871903" y="108719"/>
                  </a:lnTo>
                  <a:lnTo>
                    <a:pt x="871903" y="54329"/>
                  </a:lnTo>
                  <a:lnTo>
                    <a:pt x="81738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7653963" y="3173965"/>
            <a:ext cx="2463165" cy="1021715"/>
            <a:chOff x="7653963" y="3173965"/>
            <a:chExt cx="2463165" cy="1021715"/>
          </a:xfrm>
        </p:grpSpPr>
        <p:sp>
          <p:nvSpPr>
            <p:cNvPr id="8" name="object 8"/>
            <p:cNvSpPr/>
            <p:nvPr/>
          </p:nvSpPr>
          <p:spPr>
            <a:xfrm>
              <a:off x="7653963" y="3173965"/>
              <a:ext cx="2463165" cy="1021715"/>
            </a:xfrm>
            <a:custGeom>
              <a:avLst/>
              <a:gdLst/>
              <a:ahLst/>
              <a:cxnLst/>
              <a:rect l="l" t="t" r="r" b="b"/>
              <a:pathLst>
                <a:path w="2463165" h="1021714">
                  <a:moveTo>
                    <a:pt x="2463101" y="0"/>
                  </a:moveTo>
                  <a:lnTo>
                    <a:pt x="0" y="0"/>
                  </a:lnTo>
                  <a:lnTo>
                    <a:pt x="0" y="1021613"/>
                  </a:lnTo>
                  <a:lnTo>
                    <a:pt x="2463101" y="1021613"/>
                  </a:lnTo>
                  <a:lnTo>
                    <a:pt x="2463101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8438670" y="3608662"/>
              <a:ext cx="872490" cy="130810"/>
            </a:xfrm>
            <a:custGeom>
              <a:avLst/>
              <a:gdLst/>
              <a:ahLst/>
              <a:cxnLst/>
              <a:rect l="l" t="t" r="r" b="b"/>
              <a:pathLst>
                <a:path w="872490" h="130810">
                  <a:moveTo>
                    <a:pt x="806490" y="0"/>
                  </a:moveTo>
                  <a:lnTo>
                    <a:pt x="65412" y="0"/>
                  </a:lnTo>
                  <a:lnTo>
                    <a:pt x="0" y="65219"/>
                  </a:lnTo>
                  <a:lnTo>
                    <a:pt x="0" y="130439"/>
                  </a:lnTo>
                  <a:lnTo>
                    <a:pt x="871903" y="130439"/>
                  </a:lnTo>
                  <a:lnTo>
                    <a:pt x="871903" y="65219"/>
                  </a:lnTo>
                  <a:lnTo>
                    <a:pt x="80649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7653963" y="4246866"/>
            <a:ext cx="2463165" cy="1021715"/>
            <a:chOff x="7653963" y="4246866"/>
            <a:chExt cx="2463165" cy="1021715"/>
          </a:xfrm>
        </p:grpSpPr>
        <p:sp>
          <p:nvSpPr>
            <p:cNvPr id="11" name="object 11"/>
            <p:cNvSpPr/>
            <p:nvPr/>
          </p:nvSpPr>
          <p:spPr>
            <a:xfrm>
              <a:off x="7653963" y="4246866"/>
              <a:ext cx="2463165" cy="1021715"/>
            </a:xfrm>
            <a:custGeom>
              <a:avLst/>
              <a:gdLst/>
              <a:ahLst/>
              <a:cxnLst/>
              <a:rect l="l" t="t" r="r" b="b"/>
              <a:pathLst>
                <a:path w="2463165" h="1021714">
                  <a:moveTo>
                    <a:pt x="2463101" y="0"/>
                  </a:moveTo>
                  <a:lnTo>
                    <a:pt x="0" y="0"/>
                  </a:lnTo>
                  <a:lnTo>
                    <a:pt x="0" y="1021613"/>
                  </a:lnTo>
                  <a:lnTo>
                    <a:pt x="2463101" y="1021613"/>
                  </a:lnTo>
                  <a:lnTo>
                    <a:pt x="2463101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438670" y="4746783"/>
              <a:ext cx="872490" cy="109220"/>
            </a:xfrm>
            <a:custGeom>
              <a:avLst/>
              <a:gdLst/>
              <a:ahLst/>
              <a:cxnLst/>
              <a:rect l="l" t="t" r="r" b="b"/>
              <a:pathLst>
                <a:path w="872490" h="109220">
                  <a:moveTo>
                    <a:pt x="817382" y="0"/>
                  </a:moveTo>
                  <a:lnTo>
                    <a:pt x="54459" y="0"/>
                  </a:lnTo>
                  <a:lnTo>
                    <a:pt x="0" y="54329"/>
                  </a:lnTo>
                  <a:lnTo>
                    <a:pt x="0" y="108658"/>
                  </a:lnTo>
                  <a:lnTo>
                    <a:pt x="871903" y="108658"/>
                  </a:lnTo>
                  <a:lnTo>
                    <a:pt x="871903" y="54329"/>
                  </a:lnTo>
                  <a:lnTo>
                    <a:pt x="81738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3366770" cy="6858000"/>
            <a:chOff x="0" y="0"/>
            <a:chExt cx="3366770" cy="6858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3366770" cy="6858000"/>
            </a:xfrm>
            <a:custGeom>
              <a:avLst/>
              <a:gdLst/>
              <a:ahLst/>
              <a:cxnLst/>
              <a:rect l="l" t="t" r="r" b="b"/>
              <a:pathLst>
                <a:path w="3366770" h="6858000">
                  <a:moveTo>
                    <a:pt x="3366516" y="0"/>
                  </a:moveTo>
                  <a:lnTo>
                    <a:pt x="0" y="0"/>
                  </a:lnTo>
                  <a:lnTo>
                    <a:pt x="0" y="6857999"/>
                  </a:lnTo>
                  <a:lnTo>
                    <a:pt x="2350897" y="6857999"/>
                  </a:lnTo>
                  <a:lnTo>
                    <a:pt x="3366516" y="0"/>
                  </a:lnTo>
                  <a:close/>
                </a:path>
              </a:pathLst>
            </a:custGeom>
            <a:solidFill>
              <a:srgbClr val="EFAD4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1129" y="736345"/>
              <a:ext cx="1450213" cy="55778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1129" y="1339545"/>
              <a:ext cx="2268601" cy="558088"/>
            </a:xfrm>
            <a:prstGeom prst="rect">
              <a:avLst/>
            </a:prstGeom>
          </p:spPr>
        </p:pic>
      </p:grpSp>
      <p:grpSp>
        <p:nvGrpSpPr>
          <p:cNvPr id="6" name="object 6"/>
          <p:cNvGrpSpPr/>
          <p:nvPr/>
        </p:nvGrpSpPr>
        <p:grpSpPr>
          <a:xfrm>
            <a:off x="9308541" y="2648419"/>
            <a:ext cx="1990725" cy="2110105"/>
            <a:chOff x="9308541" y="2648419"/>
            <a:chExt cx="1990725" cy="2110105"/>
          </a:xfrm>
        </p:grpSpPr>
        <p:sp>
          <p:nvSpPr>
            <p:cNvPr id="7" name="object 7"/>
            <p:cNvSpPr/>
            <p:nvPr/>
          </p:nvSpPr>
          <p:spPr>
            <a:xfrm>
              <a:off x="9308541" y="2648419"/>
              <a:ext cx="1771650" cy="1553845"/>
            </a:xfrm>
            <a:custGeom>
              <a:avLst/>
              <a:gdLst/>
              <a:ahLst/>
              <a:cxnLst/>
              <a:rect l="l" t="t" r="r" b="b"/>
              <a:pathLst>
                <a:path w="1771650" h="1553845">
                  <a:moveTo>
                    <a:pt x="1643945" y="0"/>
                  </a:moveTo>
                  <a:lnTo>
                    <a:pt x="127273" y="0"/>
                  </a:lnTo>
                  <a:lnTo>
                    <a:pt x="86842" y="7296"/>
                  </a:lnTo>
                  <a:lnTo>
                    <a:pt x="51800" y="27618"/>
                  </a:lnTo>
                  <a:lnTo>
                    <a:pt x="24245" y="58609"/>
                  </a:lnTo>
                  <a:lnTo>
                    <a:pt x="6278" y="97915"/>
                  </a:lnTo>
                  <a:lnTo>
                    <a:pt x="0" y="143182"/>
                  </a:lnTo>
                  <a:lnTo>
                    <a:pt x="0" y="1409727"/>
                  </a:lnTo>
                  <a:lnTo>
                    <a:pt x="6491" y="1455210"/>
                  </a:lnTo>
                  <a:lnTo>
                    <a:pt x="24564" y="1494647"/>
                  </a:lnTo>
                  <a:lnTo>
                    <a:pt x="52118" y="1525705"/>
                  </a:lnTo>
                  <a:lnTo>
                    <a:pt x="87055" y="1546051"/>
                  </a:lnTo>
                  <a:lnTo>
                    <a:pt x="127273" y="1553352"/>
                  </a:lnTo>
                  <a:lnTo>
                    <a:pt x="1643946" y="1553352"/>
                  </a:lnTo>
                  <a:lnTo>
                    <a:pt x="1684164" y="1546009"/>
                  </a:lnTo>
                  <a:lnTo>
                    <a:pt x="1719101" y="1525578"/>
                  </a:lnTo>
                  <a:lnTo>
                    <a:pt x="1746655" y="1494456"/>
                  </a:lnTo>
                  <a:lnTo>
                    <a:pt x="1764728" y="1455040"/>
                  </a:lnTo>
                  <a:lnTo>
                    <a:pt x="1771219" y="1409727"/>
                  </a:lnTo>
                  <a:lnTo>
                    <a:pt x="1771219" y="143624"/>
                  </a:lnTo>
                  <a:lnTo>
                    <a:pt x="1764728" y="98141"/>
                  </a:lnTo>
                  <a:lnTo>
                    <a:pt x="1746655" y="58704"/>
                  </a:lnTo>
                  <a:lnTo>
                    <a:pt x="1719100" y="27646"/>
                  </a:lnTo>
                  <a:lnTo>
                    <a:pt x="1684164" y="7300"/>
                  </a:lnTo>
                  <a:lnTo>
                    <a:pt x="1643945" y="0"/>
                  </a:lnTo>
                  <a:close/>
                </a:path>
              </a:pathLst>
            </a:custGeom>
            <a:solidFill>
              <a:srgbClr val="2DAE4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9401787" y="2752712"/>
              <a:ext cx="1584325" cy="1344295"/>
            </a:xfrm>
            <a:custGeom>
              <a:avLst/>
              <a:gdLst/>
              <a:ahLst/>
              <a:cxnLst/>
              <a:rect l="l" t="t" r="r" b="b"/>
              <a:pathLst>
                <a:path w="1584325" h="1344295">
                  <a:moveTo>
                    <a:pt x="1473806" y="0"/>
                  </a:moveTo>
                  <a:lnTo>
                    <a:pt x="110480" y="0"/>
                  </a:lnTo>
                  <a:lnTo>
                    <a:pt x="67489" y="9770"/>
                  </a:lnTo>
                  <a:lnTo>
                    <a:pt x="32370" y="36403"/>
                  </a:lnTo>
                  <a:lnTo>
                    <a:pt x="8686" y="75879"/>
                  </a:lnTo>
                  <a:lnTo>
                    <a:pt x="0" y="124179"/>
                  </a:lnTo>
                  <a:lnTo>
                    <a:pt x="0" y="1219701"/>
                  </a:lnTo>
                  <a:lnTo>
                    <a:pt x="8686" y="1268002"/>
                  </a:lnTo>
                  <a:lnTo>
                    <a:pt x="32371" y="1307478"/>
                  </a:lnTo>
                  <a:lnTo>
                    <a:pt x="67489" y="1334110"/>
                  </a:lnTo>
                  <a:lnTo>
                    <a:pt x="110480" y="1343881"/>
                  </a:lnTo>
                  <a:lnTo>
                    <a:pt x="1473806" y="1343881"/>
                  </a:lnTo>
                  <a:lnTo>
                    <a:pt x="1516797" y="1334111"/>
                  </a:lnTo>
                  <a:lnTo>
                    <a:pt x="1551916" y="1307478"/>
                  </a:lnTo>
                  <a:lnTo>
                    <a:pt x="1575600" y="1268002"/>
                  </a:lnTo>
                  <a:lnTo>
                    <a:pt x="1584286" y="1219701"/>
                  </a:lnTo>
                  <a:lnTo>
                    <a:pt x="1584286" y="124179"/>
                  </a:lnTo>
                  <a:lnTo>
                    <a:pt x="1575599" y="75879"/>
                  </a:lnTo>
                  <a:lnTo>
                    <a:pt x="1551915" y="36403"/>
                  </a:lnTo>
                  <a:lnTo>
                    <a:pt x="1516796" y="9770"/>
                  </a:lnTo>
                  <a:lnTo>
                    <a:pt x="147380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9586950" y="2954680"/>
              <a:ext cx="1166495" cy="394970"/>
            </a:xfrm>
            <a:custGeom>
              <a:avLst/>
              <a:gdLst/>
              <a:ahLst/>
              <a:cxnLst/>
              <a:rect l="l" t="t" r="r" b="b"/>
              <a:pathLst>
                <a:path w="1166495" h="394970">
                  <a:moveTo>
                    <a:pt x="522351" y="265595"/>
                  </a:moveTo>
                  <a:lnTo>
                    <a:pt x="0" y="265595"/>
                  </a:lnTo>
                  <a:lnTo>
                    <a:pt x="0" y="394627"/>
                  </a:lnTo>
                  <a:lnTo>
                    <a:pt x="522351" y="394627"/>
                  </a:lnTo>
                  <a:lnTo>
                    <a:pt x="522351" y="265595"/>
                  </a:lnTo>
                  <a:close/>
                </a:path>
                <a:path w="1166495" h="394970">
                  <a:moveTo>
                    <a:pt x="1166228" y="0"/>
                  </a:moveTo>
                  <a:lnTo>
                    <a:pt x="0" y="0"/>
                  </a:lnTo>
                  <a:lnTo>
                    <a:pt x="0" y="129032"/>
                  </a:lnTo>
                  <a:lnTo>
                    <a:pt x="1166228" y="129032"/>
                  </a:lnTo>
                  <a:lnTo>
                    <a:pt x="1166228" y="0"/>
                  </a:lnTo>
                  <a:close/>
                </a:path>
              </a:pathLst>
            </a:custGeom>
            <a:solidFill>
              <a:srgbClr val="2DAE4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245414" y="3220265"/>
              <a:ext cx="522605" cy="129539"/>
            </a:xfrm>
            <a:custGeom>
              <a:avLst/>
              <a:gdLst/>
              <a:ahLst/>
              <a:cxnLst/>
              <a:rect l="l" t="t" r="r" b="b"/>
              <a:pathLst>
                <a:path w="522604" h="129539">
                  <a:moveTo>
                    <a:pt x="522350" y="0"/>
                  </a:moveTo>
                  <a:lnTo>
                    <a:pt x="0" y="0"/>
                  </a:lnTo>
                  <a:lnTo>
                    <a:pt x="0" y="129040"/>
                  </a:lnTo>
                  <a:lnTo>
                    <a:pt x="522350" y="129040"/>
                  </a:lnTo>
                  <a:lnTo>
                    <a:pt x="522350" y="0"/>
                  </a:lnTo>
                  <a:close/>
                </a:path>
              </a:pathLst>
            </a:custGeom>
            <a:solidFill>
              <a:srgbClr val="1549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0406715" y="3485859"/>
              <a:ext cx="346075" cy="129539"/>
            </a:xfrm>
            <a:custGeom>
              <a:avLst/>
              <a:gdLst/>
              <a:ahLst/>
              <a:cxnLst/>
              <a:rect l="l" t="t" r="r" b="b"/>
              <a:pathLst>
                <a:path w="346075" h="129539">
                  <a:moveTo>
                    <a:pt x="346024" y="0"/>
                  </a:moveTo>
                  <a:lnTo>
                    <a:pt x="0" y="0"/>
                  </a:lnTo>
                  <a:lnTo>
                    <a:pt x="0" y="129040"/>
                  </a:lnTo>
                  <a:lnTo>
                    <a:pt x="346024" y="129040"/>
                  </a:lnTo>
                  <a:lnTo>
                    <a:pt x="346024" y="0"/>
                  </a:lnTo>
                  <a:close/>
                </a:path>
              </a:pathLst>
            </a:custGeom>
            <a:solidFill>
              <a:srgbClr val="2DAE4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9586952" y="3485859"/>
              <a:ext cx="739775" cy="129539"/>
            </a:xfrm>
            <a:custGeom>
              <a:avLst/>
              <a:gdLst/>
              <a:ahLst/>
              <a:cxnLst/>
              <a:rect l="l" t="t" r="r" b="b"/>
              <a:pathLst>
                <a:path w="739775" h="129539">
                  <a:moveTo>
                    <a:pt x="739333" y="0"/>
                  </a:moveTo>
                  <a:lnTo>
                    <a:pt x="0" y="0"/>
                  </a:lnTo>
                  <a:lnTo>
                    <a:pt x="0" y="129040"/>
                  </a:lnTo>
                  <a:lnTo>
                    <a:pt x="739333" y="129040"/>
                  </a:lnTo>
                  <a:lnTo>
                    <a:pt x="739333" y="0"/>
                  </a:lnTo>
                  <a:close/>
                </a:path>
              </a:pathLst>
            </a:custGeom>
            <a:solidFill>
              <a:srgbClr val="1549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9586950" y="3643629"/>
              <a:ext cx="1712595" cy="1115060"/>
            </a:xfrm>
            <a:custGeom>
              <a:avLst/>
              <a:gdLst/>
              <a:ahLst/>
              <a:cxnLst/>
              <a:rect l="l" t="t" r="r" b="b"/>
              <a:pathLst>
                <a:path w="1712595" h="1115060">
                  <a:moveTo>
                    <a:pt x="582891" y="107835"/>
                  </a:moveTo>
                  <a:lnTo>
                    <a:pt x="0" y="107835"/>
                  </a:lnTo>
                  <a:lnTo>
                    <a:pt x="0" y="236867"/>
                  </a:lnTo>
                  <a:lnTo>
                    <a:pt x="582891" y="236867"/>
                  </a:lnTo>
                  <a:lnTo>
                    <a:pt x="582891" y="107835"/>
                  </a:lnTo>
                  <a:close/>
                </a:path>
                <a:path w="1712595" h="1115060">
                  <a:moveTo>
                    <a:pt x="1251521" y="5308"/>
                  </a:moveTo>
                  <a:lnTo>
                    <a:pt x="1251077" y="2209"/>
                  </a:lnTo>
                  <a:lnTo>
                    <a:pt x="1248867" y="0"/>
                  </a:lnTo>
                  <a:lnTo>
                    <a:pt x="1246212" y="444"/>
                  </a:lnTo>
                  <a:lnTo>
                    <a:pt x="1243114" y="444"/>
                  </a:lnTo>
                  <a:lnTo>
                    <a:pt x="1240904" y="2209"/>
                  </a:lnTo>
                  <a:lnTo>
                    <a:pt x="1240472" y="4864"/>
                  </a:lnTo>
                  <a:lnTo>
                    <a:pt x="1240472" y="6629"/>
                  </a:lnTo>
                  <a:lnTo>
                    <a:pt x="1240028" y="7518"/>
                  </a:lnTo>
                  <a:lnTo>
                    <a:pt x="1240472" y="9728"/>
                  </a:lnTo>
                  <a:lnTo>
                    <a:pt x="1241793" y="11938"/>
                  </a:lnTo>
                  <a:lnTo>
                    <a:pt x="1243558" y="13258"/>
                  </a:lnTo>
                  <a:lnTo>
                    <a:pt x="1244892" y="14579"/>
                  </a:lnTo>
                  <a:lnTo>
                    <a:pt x="1247101" y="14579"/>
                  </a:lnTo>
                  <a:lnTo>
                    <a:pt x="1248422" y="13258"/>
                  </a:lnTo>
                  <a:lnTo>
                    <a:pt x="1250188" y="12814"/>
                  </a:lnTo>
                  <a:lnTo>
                    <a:pt x="1251521" y="11049"/>
                  </a:lnTo>
                  <a:lnTo>
                    <a:pt x="1251521" y="5308"/>
                  </a:lnTo>
                  <a:close/>
                </a:path>
                <a:path w="1712595" h="1115060">
                  <a:moveTo>
                    <a:pt x="1677530" y="248361"/>
                  </a:moveTo>
                  <a:lnTo>
                    <a:pt x="991222" y="248361"/>
                  </a:lnTo>
                  <a:lnTo>
                    <a:pt x="1032764" y="1049997"/>
                  </a:lnTo>
                  <a:lnTo>
                    <a:pt x="1051763" y="1095959"/>
                  </a:lnTo>
                  <a:lnTo>
                    <a:pt x="1092860" y="1114526"/>
                  </a:lnTo>
                  <a:lnTo>
                    <a:pt x="1575879" y="1114526"/>
                  </a:lnTo>
                  <a:lnTo>
                    <a:pt x="1617370" y="1095679"/>
                  </a:lnTo>
                  <a:lnTo>
                    <a:pt x="1635988" y="1049997"/>
                  </a:lnTo>
                  <a:lnTo>
                    <a:pt x="1642618" y="928027"/>
                  </a:lnTo>
                  <a:lnTo>
                    <a:pt x="1642224" y="929436"/>
                  </a:lnTo>
                  <a:lnTo>
                    <a:pt x="1677530" y="248361"/>
                  </a:lnTo>
                  <a:close/>
                </a:path>
                <a:path w="1712595" h="1115060">
                  <a:moveTo>
                    <a:pt x="1711998" y="178536"/>
                  </a:moveTo>
                  <a:lnTo>
                    <a:pt x="1689011" y="146723"/>
                  </a:lnTo>
                  <a:lnTo>
                    <a:pt x="1653667" y="134785"/>
                  </a:lnTo>
                  <a:lnTo>
                    <a:pt x="1016419" y="134785"/>
                  </a:lnTo>
                  <a:lnTo>
                    <a:pt x="973861" y="153250"/>
                  </a:lnTo>
                  <a:lnTo>
                    <a:pt x="958075" y="178536"/>
                  </a:lnTo>
                  <a:lnTo>
                    <a:pt x="1711998" y="178536"/>
                  </a:lnTo>
                  <a:close/>
                </a:path>
              </a:pathLst>
            </a:custGeom>
            <a:solidFill>
              <a:srgbClr val="2DAE4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0651972" y="3979938"/>
              <a:ext cx="542290" cy="704850"/>
            </a:xfrm>
            <a:custGeom>
              <a:avLst/>
              <a:gdLst/>
              <a:ahLst/>
              <a:cxnLst/>
              <a:rect l="l" t="t" r="r" b="b"/>
              <a:pathLst>
                <a:path w="542290" h="704850">
                  <a:moveTo>
                    <a:pt x="68503" y="703529"/>
                  </a:moveTo>
                  <a:lnTo>
                    <a:pt x="38011" y="0"/>
                  </a:lnTo>
                  <a:lnTo>
                    <a:pt x="27838" y="876"/>
                  </a:lnTo>
                  <a:lnTo>
                    <a:pt x="19888" y="876"/>
                  </a:lnTo>
                  <a:lnTo>
                    <a:pt x="12814" y="4419"/>
                  </a:lnTo>
                  <a:lnTo>
                    <a:pt x="2209" y="17665"/>
                  </a:lnTo>
                  <a:lnTo>
                    <a:pt x="0" y="26073"/>
                  </a:lnTo>
                  <a:lnTo>
                    <a:pt x="32702" y="678776"/>
                  </a:lnTo>
                  <a:lnTo>
                    <a:pt x="35801" y="687184"/>
                  </a:lnTo>
                  <a:lnTo>
                    <a:pt x="45085" y="699998"/>
                  </a:lnTo>
                  <a:lnTo>
                    <a:pt x="52146" y="703529"/>
                  </a:lnTo>
                  <a:lnTo>
                    <a:pt x="68503" y="703529"/>
                  </a:lnTo>
                  <a:close/>
                </a:path>
                <a:path w="542290" h="704850">
                  <a:moveTo>
                    <a:pt x="103860" y="679665"/>
                  </a:moveTo>
                  <a:lnTo>
                    <a:pt x="80429" y="35788"/>
                  </a:lnTo>
                  <a:lnTo>
                    <a:pt x="56565" y="876"/>
                  </a:lnTo>
                  <a:lnTo>
                    <a:pt x="48171" y="876"/>
                  </a:lnTo>
                  <a:lnTo>
                    <a:pt x="38887" y="876"/>
                  </a:lnTo>
                  <a:lnTo>
                    <a:pt x="69380" y="704418"/>
                  </a:lnTo>
                  <a:lnTo>
                    <a:pt x="84848" y="704418"/>
                  </a:lnTo>
                  <a:lnTo>
                    <a:pt x="91478" y="700874"/>
                  </a:lnTo>
                  <a:lnTo>
                    <a:pt x="101206" y="688060"/>
                  </a:lnTo>
                  <a:lnTo>
                    <a:pt x="103860" y="679665"/>
                  </a:lnTo>
                  <a:close/>
                </a:path>
                <a:path w="542290" h="704850">
                  <a:moveTo>
                    <a:pt x="239966" y="679665"/>
                  </a:moveTo>
                  <a:lnTo>
                    <a:pt x="235546" y="35788"/>
                  </a:lnTo>
                  <a:lnTo>
                    <a:pt x="211683" y="876"/>
                  </a:lnTo>
                  <a:lnTo>
                    <a:pt x="203288" y="876"/>
                  </a:lnTo>
                  <a:lnTo>
                    <a:pt x="195326" y="876"/>
                  </a:lnTo>
                  <a:lnTo>
                    <a:pt x="195326" y="0"/>
                  </a:lnTo>
                  <a:lnTo>
                    <a:pt x="182956" y="876"/>
                  </a:lnTo>
                  <a:lnTo>
                    <a:pt x="175006" y="431"/>
                  </a:lnTo>
                  <a:lnTo>
                    <a:pt x="167932" y="4419"/>
                  </a:lnTo>
                  <a:lnTo>
                    <a:pt x="158216" y="17665"/>
                  </a:lnTo>
                  <a:lnTo>
                    <a:pt x="155562" y="26073"/>
                  </a:lnTo>
                  <a:lnTo>
                    <a:pt x="169252" y="678776"/>
                  </a:lnTo>
                  <a:lnTo>
                    <a:pt x="171907" y="686739"/>
                  </a:lnTo>
                  <a:lnTo>
                    <a:pt x="181190" y="699998"/>
                  </a:lnTo>
                  <a:lnTo>
                    <a:pt x="187820" y="703529"/>
                  </a:lnTo>
                  <a:lnTo>
                    <a:pt x="205473" y="703529"/>
                  </a:lnTo>
                  <a:lnTo>
                    <a:pt x="205498" y="704418"/>
                  </a:lnTo>
                  <a:lnTo>
                    <a:pt x="219633" y="704418"/>
                  </a:lnTo>
                  <a:lnTo>
                    <a:pt x="226707" y="700874"/>
                  </a:lnTo>
                  <a:lnTo>
                    <a:pt x="236867" y="688060"/>
                  </a:lnTo>
                  <a:lnTo>
                    <a:pt x="239966" y="679665"/>
                  </a:lnTo>
                  <a:close/>
                </a:path>
                <a:path w="542290" h="704850">
                  <a:moveTo>
                    <a:pt x="386245" y="35788"/>
                  </a:moveTo>
                  <a:lnTo>
                    <a:pt x="364591" y="1320"/>
                  </a:lnTo>
                  <a:lnTo>
                    <a:pt x="356628" y="876"/>
                  </a:lnTo>
                  <a:lnTo>
                    <a:pt x="348208" y="876"/>
                  </a:lnTo>
                  <a:lnTo>
                    <a:pt x="348234" y="0"/>
                  </a:lnTo>
                  <a:lnTo>
                    <a:pt x="336740" y="876"/>
                  </a:lnTo>
                  <a:lnTo>
                    <a:pt x="328790" y="876"/>
                  </a:lnTo>
                  <a:lnTo>
                    <a:pt x="321284" y="4419"/>
                  </a:lnTo>
                  <a:lnTo>
                    <a:pt x="302717" y="678776"/>
                  </a:lnTo>
                  <a:lnTo>
                    <a:pt x="305371" y="687184"/>
                  </a:lnTo>
                  <a:lnTo>
                    <a:pt x="314655" y="699998"/>
                  </a:lnTo>
                  <a:lnTo>
                    <a:pt x="321284" y="703529"/>
                  </a:lnTo>
                  <a:lnTo>
                    <a:pt x="337197" y="703529"/>
                  </a:lnTo>
                  <a:lnTo>
                    <a:pt x="337185" y="704418"/>
                  </a:lnTo>
                  <a:lnTo>
                    <a:pt x="352209" y="704418"/>
                  </a:lnTo>
                  <a:lnTo>
                    <a:pt x="359283" y="700874"/>
                  </a:lnTo>
                  <a:lnTo>
                    <a:pt x="369443" y="688060"/>
                  </a:lnTo>
                  <a:lnTo>
                    <a:pt x="372541" y="679665"/>
                  </a:lnTo>
                  <a:lnTo>
                    <a:pt x="386245" y="35788"/>
                  </a:lnTo>
                  <a:close/>
                </a:path>
                <a:path w="542290" h="704850">
                  <a:moveTo>
                    <a:pt x="503796" y="0"/>
                  </a:moveTo>
                  <a:lnTo>
                    <a:pt x="493191" y="876"/>
                  </a:lnTo>
                  <a:lnTo>
                    <a:pt x="485228" y="876"/>
                  </a:lnTo>
                  <a:lnTo>
                    <a:pt x="477278" y="4419"/>
                  </a:lnTo>
                  <a:lnTo>
                    <a:pt x="439267" y="678345"/>
                  </a:lnTo>
                  <a:lnTo>
                    <a:pt x="441921" y="686739"/>
                  </a:lnTo>
                  <a:lnTo>
                    <a:pt x="450761" y="699998"/>
                  </a:lnTo>
                  <a:lnTo>
                    <a:pt x="456946" y="703529"/>
                  </a:lnTo>
                  <a:lnTo>
                    <a:pt x="473303" y="703529"/>
                  </a:lnTo>
                  <a:lnTo>
                    <a:pt x="503796" y="0"/>
                  </a:lnTo>
                  <a:close/>
                </a:path>
                <a:path w="542290" h="704850">
                  <a:moveTo>
                    <a:pt x="541794" y="35788"/>
                  </a:moveTo>
                  <a:lnTo>
                    <a:pt x="521030" y="876"/>
                  </a:lnTo>
                  <a:lnTo>
                    <a:pt x="513067" y="876"/>
                  </a:lnTo>
                  <a:lnTo>
                    <a:pt x="503796" y="876"/>
                  </a:lnTo>
                  <a:lnTo>
                    <a:pt x="473303" y="704418"/>
                  </a:lnTo>
                  <a:lnTo>
                    <a:pt x="488772" y="704418"/>
                  </a:lnTo>
                  <a:lnTo>
                    <a:pt x="509981" y="670826"/>
                  </a:lnTo>
                  <a:lnTo>
                    <a:pt x="541794" y="3578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3502533" y="740435"/>
            <a:ext cx="5179695" cy="50780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marR="210185" indent="-287020">
              <a:lnSpc>
                <a:spcPct val="110000"/>
              </a:lnSpc>
              <a:spcBef>
                <a:spcPts val="100"/>
              </a:spcBef>
              <a:buClr>
                <a:srgbClr val="DA3467"/>
              </a:buClr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As</a:t>
            </a:r>
            <a:r>
              <a:rPr sz="22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far</a:t>
            </a:r>
            <a:r>
              <a:rPr sz="22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as</a:t>
            </a:r>
            <a:r>
              <a:rPr sz="22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cloud</a:t>
            </a:r>
            <a:r>
              <a:rPr sz="22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computing</a:t>
            </a:r>
            <a:r>
              <a:rPr sz="22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is</a:t>
            </a:r>
            <a:r>
              <a:rPr sz="22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concerned,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the</a:t>
            </a:r>
            <a:r>
              <a:rPr sz="2200" spc="-5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two</a:t>
            </a:r>
            <a:r>
              <a:rPr sz="2200" spc="-6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main</a:t>
            </a:r>
            <a:r>
              <a:rPr sz="2200" spc="-6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methods</a:t>
            </a:r>
            <a:r>
              <a:rPr sz="22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for</a:t>
            </a:r>
            <a:r>
              <a:rPr sz="2200" spc="-6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customer</a:t>
            </a:r>
            <a:r>
              <a:rPr sz="2200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131C36"/>
                </a:solidFill>
                <a:latin typeface="Calibri"/>
                <a:cs typeface="Calibri"/>
              </a:rPr>
              <a:t>data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deletion</a:t>
            </a:r>
            <a:r>
              <a:rPr sz="2200" spc="-114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131C36"/>
                </a:solidFill>
                <a:latin typeface="Calibri"/>
                <a:cs typeface="Calibri"/>
              </a:rPr>
              <a:t>are:</a:t>
            </a:r>
            <a:endParaRPr sz="2200">
              <a:latin typeface="Calibri"/>
              <a:cs typeface="Calibri"/>
            </a:endParaRPr>
          </a:p>
          <a:p>
            <a:pPr marL="756285" marR="364490" lvl="1" indent="-287020">
              <a:lnSpc>
                <a:spcPct val="110000"/>
              </a:lnSpc>
              <a:spcBef>
                <a:spcPts val="525"/>
              </a:spcBef>
              <a:buClr>
                <a:srgbClr val="DA3467"/>
              </a:buClr>
              <a:buSzPct val="115000"/>
              <a:buFont typeface="Arial"/>
              <a:buChar char="•"/>
              <a:tabLst>
                <a:tab pos="756285" algn="l"/>
                <a:tab pos="756920" algn="l"/>
              </a:tabLst>
            </a:pP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Using</a:t>
            </a:r>
            <a:r>
              <a:rPr sz="20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random</a:t>
            </a:r>
            <a:r>
              <a:rPr sz="2000" spc="-6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data</a:t>
            </a:r>
            <a:r>
              <a:rPr sz="20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or</a:t>
            </a:r>
            <a:r>
              <a:rPr sz="2000" spc="-5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null</a:t>
            </a:r>
            <a:r>
              <a:rPr sz="20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pointers</a:t>
            </a:r>
            <a:r>
              <a:rPr sz="2000" spc="-25" dirty="0">
                <a:solidFill>
                  <a:srgbClr val="131C36"/>
                </a:solidFill>
                <a:latin typeface="Calibri"/>
                <a:cs typeface="Calibri"/>
              </a:rPr>
              <a:t> to </a:t>
            </a:r>
            <a:r>
              <a:rPr sz="2000" b="1" dirty="0">
                <a:solidFill>
                  <a:srgbClr val="131C36"/>
                </a:solidFill>
                <a:latin typeface="Calibri"/>
                <a:cs typeface="Calibri"/>
              </a:rPr>
              <a:t>overwrite</a:t>
            </a:r>
            <a:r>
              <a:rPr sz="2000" b="1" spc="-7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over</a:t>
            </a:r>
            <a:r>
              <a:rPr sz="20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data</a:t>
            </a:r>
            <a:r>
              <a:rPr sz="2000" spc="-5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sectors</a:t>
            </a:r>
            <a:r>
              <a:rPr sz="20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that</a:t>
            </a:r>
            <a:r>
              <a:rPr sz="20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stored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sensitive</a:t>
            </a:r>
            <a:r>
              <a:rPr sz="20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or</a:t>
            </a:r>
            <a:r>
              <a:rPr sz="2000" spc="-7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proprietary</a:t>
            </a:r>
            <a:r>
              <a:rPr sz="2000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intellectual property</a:t>
            </a:r>
            <a:endParaRPr sz="2000">
              <a:latin typeface="Calibri"/>
              <a:cs typeface="Calibri"/>
            </a:endParaRPr>
          </a:p>
          <a:p>
            <a:pPr marL="984885" marR="140335" lvl="2" indent="-287020">
              <a:lnSpc>
                <a:spcPct val="110000"/>
              </a:lnSpc>
              <a:spcBef>
                <a:spcPts val="545"/>
              </a:spcBef>
              <a:buClr>
                <a:srgbClr val="DA3467"/>
              </a:buClr>
              <a:buSzPct val="112500"/>
              <a:buFont typeface="Arial"/>
              <a:buChar char="•"/>
              <a:tabLst>
                <a:tab pos="984885" algn="l"/>
                <a:tab pos="985519" algn="l"/>
              </a:tabLst>
            </a:pPr>
            <a:r>
              <a:rPr sz="1600" dirty="0">
                <a:solidFill>
                  <a:srgbClr val="131C36"/>
                </a:solidFill>
                <a:latin typeface="Calibri"/>
                <a:cs typeface="Calibri"/>
              </a:rPr>
              <a:t>The</a:t>
            </a:r>
            <a:r>
              <a:rPr sz="16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131C36"/>
                </a:solidFill>
                <a:latin typeface="Calibri"/>
                <a:cs typeface="Calibri"/>
              </a:rPr>
              <a:t>acceptable</a:t>
            </a:r>
            <a:r>
              <a:rPr sz="16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131C36"/>
                </a:solidFill>
                <a:latin typeface="Calibri"/>
                <a:cs typeface="Calibri"/>
              </a:rPr>
              <a:t>methods</a:t>
            </a:r>
            <a:r>
              <a:rPr sz="16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131C36"/>
                </a:solidFill>
                <a:latin typeface="Calibri"/>
                <a:cs typeface="Calibri"/>
              </a:rPr>
              <a:t>will</a:t>
            </a:r>
            <a:r>
              <a:rPr sz="1600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131C36"/>
                </a:solidFill>
                <a:latin typeface="Calibri"/>
                <a:cs typeface="Calibri"/>
              </a:rPr>
              <a:t>be</a:t>
            </a:r>
            <a:r>
              <a:rPr sz="16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131C36"/>
                </a:solidFill>
                <a:latin typeface="Calibri"/>
                <a:cs typeface="Calibri"/>
              </a:rPr>
              <a:t>driven</a:t>
            </a:r>
            <a:r>
              <a:rPr sz="16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600" spc="-25" dirty="0">
                <a:solidFill>
                  <a:srgbClr val="131C36"/>
                </a:solidFill>
                <a:latin typeface="Calibri"/>
                <a:cs typeface="Calibri"/>
              </a:rPr>
              <a:t>by </a:t>
            </a:r>
            <a:r>
              <a:rPr sz="1600" spc="-10" dirty="0">
                <a:solidFill>
                  <a:srgbClr val="131C36"/>
                </a:solidFill>
                <a:latin typeface="Calibri"/>
                <a:cs typeface="Calibri"/>
              </a:rPr>
              <a:t>regulatory standards</a:t>
            </a:r>
            <a:r>
              <a:rPr sz="16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131C36"/>
                </a:solidFill>
                <a:latin typeface="Calibri"/>
                <a:cs typeface="Calibri"/>
              </a:rPr>
              <a:t>and</a:t>
            </a:r>
            <a:r>
              <a:rPr sz="16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131C36"/>
                </a:solidFill>
                <a:latin typeface="Calibri"/>
                <a:cs typeface="Calibri"/>
              </a:rPr>
              <a:t>guidelines</a:t>
            </a:r>
            <a:r>
              <a:rPr sz="16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131C36"/>
                </a:solidFill>
                <a:latin typeface="Calibri"/>
                <a:cs typeface="Calibri"/>
              </a:rPr>
              <a:t>including</a:t>
            </a:r>
            <a:r>
              <a:rPr sz="1600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600" spc="-25" dirty="0">
                <a:solidFill>
                  <a:srgbClr val="131C36"/>
                </a:solidFill>
                <a:latin typeface="Calibri"/>
                <a:cs typeface="Calibri"/>
              </a:rPr>
              <a:t>the </a:t>
            </a:r>
            <a:r>
              <a:rPr sz="1600" dirty="0">
                <a:solidFill>
                  <a:srgbClr val="131C36"/>
                </a:solidFill>
                <a:latin typeface="Calibri"/>
                <a:cs typeface="Calibri"/>
              </a:rPr>
              <a:t>number</a:t>
            </a:r>
            <a:r>
              <a:rPr sz="1600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131C36"/>
                </a:solidFill>
                <a:latin typeface="Calibri"/>
                <a:cs typeface="Calibri"/>
              </a:rPr>
              <a:t>of</a:t>
            </a:r>
            <a:r>
              <a:rPr sz="16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131C36"/>
                </a:solidFill>
                <a:latin typeface="Calibri"/>
                <a:cs typeface="Calibri"/>
              </a:rPr>
              <a:t>iterations</a:t>
            </a:r>
            <a:endParaRPr sz="1600">
              <a:latin typeface="Calibri"/>
              <a:cs typeface="Calibri"/>
            </a:endParaRPr>
          </a:p>
          <a:p>
            <a:pPr marL="984885" marR="213360" lvl="2" indent="-287020">
              <a:lnSpc>
                <a:spcPct val="110000"/>
              </a:lnSpc>
              <a:spcBef>
                <a:spcPts val="505"/>
              </a:spcBef>
              <a:buClr>
                <a:srgbClr val="DA3467"/>
              </a:buClr>
              <a:buSzPct val="112500"/>
              <a:buFont typeface="Arial"/>
              <a:buChar char="•"/>
              <a:tabLst>
                <a:tab pos="984885" algn="l"/>
                <a:tab pos="985519" algn="l"/>
              </a:tabLst>
            </a:pPr>
            <a:r>
              <a:rPr sz="1600" dirty="0">
                <a:solidFill>
                  <a:srgbClr val="131C36"/>
                </a:solidFill>
                <a:latin typeface="Calibri"/>
                <a:cs typeface="Calibri"/>
              </a:rPr>
              <a:t>Not</a:t>
            </a:r>
            <a:r>
              <a:rPr sz="16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131C36"/>
                </a:solidFill>
                <a:latin typeface="Calibri"/>
                <a:cs typeface="Calibri"/>
              </a:rPr>
              <a:t>a</a:t>
            </a:r>
            <a:r>
              <a:rPr sz="16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131C36"/>
                </a:solidFill>
                <a:latin typeface="Calibri"/>
                <a:cs typeface="Calibri"/>
              </a:rPr>
              <a:t>practical</a:t>
            </a:r>
            <a:r>
              <a:rPr sz="16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131C36"/>
                </a:solidFill>
                <a:latin typeface="Calibri"/>
                <a:cs typeface="Calibri"/>
              </a:rPr>
              <a:t>method</a:t>
            </a:r>
            <a:r>
              <a:rPr sz="16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131C36"/>
                </a:solidFill>
                <a:latin typeface="Calibri"/>
                <a:cs typeface="Calibri"/>
              </a:rPr>
              <a:t>for</a:t>
            </a:r>
            <a:r>
              <a:rPr sz="16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131C36"/>
                </a:solidFill>
                <a:latin typeface="Calibri"/>
                <a:cs typeface="Calibri"/>
              </a:rPr>
              <a:t>confidence</a:t>
            </a:r>
            <a:r>
              <a:rPr sz="16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131C36"/>
                </a:solidFill>
                <a:latin typeface="Calibri"/>
                <a:cs typeface="Calibri"/>
              </a:rPr>
              <a:t>at</a:t>
            </a:r>
            <a:r>
              <a:rPr sz="16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131C36"/>
                </a:solidFill>
                <a:latin typeface="Calibri"/>
                <a:cs typeface="Calibri"/>
              </a:rPr>
              <a:t>a</a:t>
            </a:r>
            <a:r>
              <a:rPr sz="16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131C36"/>
                </a:solidFill>
                <a:latin typeface="Calibri"/>
                <a:cs typeface="Calibri"/>
              </a:rPr>
              <a:t>cloud provider</a:t>
            </a:r>
            <a:endParaRPr sz="1600">
              <a:latin typeface="Calibri"/>
              <a:cs typeface="Calibri"/>
            </a:endParaRPr>
          </a:p>
          <a:p>
            <a:pPr marL="756285" marR="5080" lvl="1" indent="-287020">
              <a:lnSpc>
                <a:spcPct val="110000"/>
              </a:lnSpc>
              <a:spcBef>
                <a:spcPts val="455"/>
              </a:spcBef>
              <a:buClr>
                <a:srgbClr val="DA3467"/>
              </a:buClr>
              <a:buSzPct val="115000"/>
              <a:buFont typeface="Arial"/>
              <a:buChar char="•"/>
              <a:tabLst>
                <a:tab pos="756285" algn="l"/>
                <a:tab pos="756920" algn="l"/>
              </a:tabLst>
            </a:pP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The</a:t>
            </a:r>
            <a:r>
              <a:rPr sz="2000" spc="-6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most</a:t>
            </a:r>
            <a:r>
              <a:rPr sz="20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effective</a:t>
            </a:r>
            <a:r>
              <a:rPr sz="20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and</a:t>
            </a:r>
            <a:r>
              <a:rPr sz="20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practical</a:t>
            </a:r>
            <a:r>
              <a:rPr sz="20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method</a:t>
            </a:r>
            <a:r>
              <a:rPr sz="20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25" dirty="0">
                <a:solidFill>
                  <a:srgbClr val="131C36"/>
                </a:solidFill>
                <a:latin typeface="Calibri"/>
                <a:cs typeface="Calibri"/>
              </a:rPr>
              <a:t>in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the</a:t>
            </a:r>
            <a:r>
              <a:rPr sz="20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cloud</a:t>
            </a:r>
            <a:r>
              <a:rPr sz="20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is</a:t>
            </a:r>
            <a:r>
              <a:rPr sz="20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131C36"/>
                </a:solidFill>
                <a:latin typeface="Calibri"/>
                <a:cs typeface="Calibri"/>
              </a:rPr>
              <a:t>cryptographic</a:t>
            </a:r>
            <a:r>
              <a:rPr sz="2000" b="1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131C36"/>
                </a:solidFill>
                <a:latin typeface="Calibri"/>
                <a:cs typeface="Calibri"/>
              </a:rPr>
              <a:t>shredding</a:t>
            </a:r>
            <a:r>
              <a:rPr sz="2000" b="1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b="1" spc="-25" dirty="0">
                <a:solidFill>
                  <a:srgbClr val="131C36"/>
                </a:solidFill>
                <a:latin typeface="Calibri"/>
                <a:cs typeface="Calibri"/>
              </a:rPr>
              <a:t>or </a:t>
            </a:r>
            <a:r>
              <a:rPr sz="2000" b="1" spc="-10" dirty="0">
                <a:solidFill>
                  <a:srgbClr val="131C36"/>
                </a:solidFill>
                <a:latin typeface="Calibri"/>
                <a:cs typeface="Calibri"/>
              </a:rPr>
              <a:t>erasure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978142" y="0"/>
            <a:ext cx="5213985" cy="6858000"/>
            <a:chOff x="6978142" y="0"/>
            <a:chExt cx="5213985" cy="6858000"/>
          </a:xfrm>
        </p:grpSpPr>
        <p:sp>
          <p:nvSpPr>
            <p:cNvPr id="3" name="object 3"/>
            <p:cNvSpPr/>
            <p:nvPr/>
          </p:nvSpPr>
          <p:spPr>
            <a:xfrm>
              <a:off x="6984492" y="0"/>
              <a:ext cx="5207635" cy="6858000"/>
            </a:xfrm>
            <a:custGeom>
              <a:avLst/>
              <a:gdLst/>
              <a:ahLst/>
              <a:cxnLst/>
              <a:rect l="l" t="t" r="r" b="b"/>
              <a:pathLst>
                <a:path w="5207634" h="6858000">
                  <a:moveTo>
                    <a:pt x="5207508" y="6857998"/>
                  </a:moveTo>
                  <a:lnTo>
                    <a:pt x="5207508" y="0"/>
                  </a:lnTo>
                  <a:lnTo>
                    <a:pt x="0" y="0"/>
                  </a:lnTo>
                  <a:lnTo>
                    <a:pt x="0" y="6857998"/>
                  </a:lnTo>
                  <a:lnTo>
                    <a:pt x="5207508" y="6857998"/>
                  </a:lnTo>
                  <a:close/>
                </a:path>
              </a:pathLst>
            </a:custGeom>
            <a:solidFill>
              <a:srgbClr val="131C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984492" y="0"/>
              <a:ext cx="0" cy="6858000"/>
            </a:xfrm>
            <a:custGeom>
              <a:avLst/>
              <a:gdLst/>
              <a:ahLst/>
              <a:cxnLst/>
              <a:rect l="l" t="t" r="r" b="b"/>
              <a:pathLst>
                <a:path h="6858000">
                  <a:moveTo>
                    <a:pt x="0" y="0"/>
                  </a:moveTo>
                  <a:lnTo>
                    <a:pt x="0" y="6857998"/>
                  </a:lnTo>
                </a:path>
              </a:pathLst>
            </a:custGeom>
            <a:ln w="12700">
              <a:solidFill>
                <a:srgbClr val="9F3D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1401" y="260350"/>
            <a:ext cx="2981325" cy="557784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8505414" y="1927514"/>
            <a:ext cx="2517140" cy="3185160"/>
            <a:chOff x="8505414" y="1927514"/>
            <a:chExt cx="2517140" cy="3185160"/>
          </a:xfrm>
        </p:grpSpPr>
        <p:sp>
          <p:nvSpPr>
            <p:cNvPr id="7" name="object 7"/>
            <p:cNvSpPr/>
            <p:nvPr/>
          </p:nvSpPr>
          <p:spPr>
            <a:xfrm>
              <a:off x="8517879" y="1939986"/>
              <a:ext cx="550545" cy="3160395"/>
            </a:xfrm>
            <a:custGeom>
              <a:avLst/>
              <a:gdLst/>
              <a:ahLst/>
              <a:cxnLst/>
              <a:rect l="l" t="t" r="r" b="b"/>
              <a:pathLst>
                <a:path w="550545" h="3160395">
                  <a:moveTo>
                    <a:pt x="550287" y="0"/>
                  </a:moveTo>
                  <a:lnTo>
                    <a:pt x="70671" y="0"/>
                  </a:lnTo>
                  <a:lnTo>
                    <a:pt x="17667" y="19827"/>
                  </a:lnTo>
                  <a:lnTo>
                    <a:pt x="0" y="79308"/>
                  </a:lnTo>
                  <a:lnTo>
                    <a:pt x="0" y="3080764"/>
                  </a:lnTo>
                  <a:lnTo>
                    <a:pt x="17668" y="3140189"/>
                  </a:lnTo>
                  <a:lnTo>
                    <a:pt x="70671" y="3160081"/>
                  </a:lnTo>
                  <a:lnTo>
                    <a:pt x="550287" y="3160081"/>
                  </a:lnTo>
                  <a:lnTo>
                    <a:pt x="550287" y="0"/>
                  </a:lnTo>
                  <a:close/>
                </a:path>
              </a:pathLst>
            </a:custGeom>
            <a:solidFill>
              <a:srgbClr val="1293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517879" y="1939986"/>
              <a:ext cx="550545" cy="3160395"/>
            </a:xfrm>
            <a:custGeom>
              <a:avLst/>
              <a:gdLst/>
              <a:ahLst/>
              <a:cxnLst/>
              <a:rect l="l" t="t" r="r" b="b"/>
              <a:pathLst>
                <a:path w="550545" h="3160395">
                  <a:moveTo>
                    <a:pt x="550287" y="0"/>
                  </a:moveTo>
                  <a:lnTo>
                    <a:pt x="70671" y="0"/>
                  </a:lnTo>
                  <a:lnTo>
                    <a:pt x="17667" y="19827"/>
                  </a:lnTo>
                  <a:lnTo>
                    <a:pt x="0" y="79308"/>
                  </a:lnTo>
                  <a:lnTo>
                    <a:pt x="0" y="3080764"/>
                  </a:lnTo>
                  <a:lnTo>
                    <a:pt x="17668" y="3140189"/>
                  </a:lnTo>
                  <a:lnTo>
                    <a:pt x="70671" y="3160081"/>
                  </a:lnTo>
                  <a:lnTo>
                    <a:pt x="550287" y="3160081"/>
                  </a:lnTo>
                  <a:lnTo>
                    <a:pt x="550287" y="0"/>
                  </a:lnTo>
                  <a:close/>
                </a:path>
              </a:pathLst>
            </a:custGeom>
            <a:ln w="24929">
              <a:solidFill>
                <a:srgbClr val="0A425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9068166" y="1939986"/>
              <a:ext cx="1941830" cy="3160395"/>
            </a:xfrm>
            <a:custGeom>
              <a:avLst/>
              <a:gdLst/>
              <a:ahLst/>
              <a:cxnLst/>
              <a:rect l="l" t="t" r="r" b="b"/>
              <a:pathLst>
                <a:path w="1941829" h="3160395">
                  <a:moveTo>
                    <a:pt x="1870906" y="0"/>
                  </a:moveTo>
                  <a:lnTo>
                    <a:pt x="0" y="0"/>
                  </a:lnTo>
                  <a:lnTo>
                    <a:pt x="0" y="3160205"/>
                  </a:lnTo>
                  <a:lnTo>
                    <a:pt x="1870906" y="3160205"/>
                  </a:lnTo>
                  <a:lnTo>
                    <a:pt x="1901790" y="3155247"/>
                  </a:lnTo>
                  <a:lnTo>
                    <a:pt x="1923872" y="3140375"/>
                  </a:lnTo>
                  <a:lnTo>
                    <a:pt x="1937153" y="3115588"/>
                  </a:lnTo>
                  <a:lnTo>
                    <a:pt x="1941631" y="3080889"/>
                  </a:lnTo>
                  <a:lnTo>
                    <a:pt x="1941631" y="79308"/>
                  </a:lnTo>
                  <a:lnTo>
                    <a:pt x="1937210" y="44669"/>
                  </a:lnTo>
                  <a:lnTo>
                    <a:pt x="1923949" y="19905"/>
                  </a:lnTo>
                  <a:lnTo>
                    <a:pt x="1901848" y="5015"/>
                  </a:lnTo>
                  <a:lnTo>
                    <a:pt x="1870906" y="0"/>
                  </a:lnTo>
                  <a:close/>
                </a:path>
              </a:pathLst>
            </a:custGeom>
            <a:solidFill>
              <a:srgbClr val="FAD4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9068166" y="1939986"/>
              <a:ext cx="1941830" cy="3160395"/>
            </a:xfrm>
            <a:custGeom>
              <a:avLst/>
              <a:gdLst/>
              <a:ahLst/>
              <a:cxnLst/>
              <a:rect l="l" t="t" r="r" b="b"/>
              <a:pathLst>
                <a:path w="1941829" h="3160395">
                  <a:moveTo>
                    <a:pt x="1941631" y="79308"/>
                  </a:moveTo>
                  <a:lnTo>
                    <a:pt x="1923949" y="19905"/>
                  </a:lnTo>
                  <a:lnTo>
                    <a:pt x="1870906" y="0"/>
                  </a:lnTo>
                  <a:lnTo>
                    <a:pt x="0" y="0"/>
                  </a:lnTo>
                  <a:lnTo>
                    <a:pt x="0" y="3160205"/>
                  </a:lnTo>
                  <a:lnTo>
                    <a:pt x="1870906" y="3160205"/>
                  </a:lnTo>
                  <a:lnTo>
                    <a:pt x="1901790" y="3155247"/>
                  </a:lnTo>
                  <a:lnTo>
                    <a:pt x="1923872" y="3140375"/>
                  </a:lnTo>
                  <a:lnTo>
                    <a:pt x="1937153" y="3115588"/>
                  </a:lnTo>
                  <a:lnTo>
                    <a:pt x="1941631" y="3080889"/>
                  </a:lnTo>
                  <a:lnTo>
                    <a:pt x="1941631" y="79308"/>
                  </a:lnTo>
                  <a:close/>
                </a:path>
              </a:pathLst>
            </a:custGeom>
            <a:ln w="24943">
              <a:solidFill>
                <a:srgbClr val="0A425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9108046" y="4661395"/>
              <a:ext cx="1779905" cy="216535"/>
            </a:xfrm>
            <a:custGeom>
              <a:avLst/>
              <a:gdLst/>
              <a:ahLst/>
              <a:cxnLst/>
              <a:rect l="l" t="t" r="r" b="b"/>
              <a:pathLst>
                <a:path w="1779904" h="216535">
                  <a:moveTo>
                    <a:pt x="332409" y="180987"/>
                  </a:moveTo>
                  <a:lnTo>
                    <a:pt x="0" y="180987"/>
                  </a:lnTo>
                  <a:lnTo>
                    <a:pt x="0" y="215582"/>
                  </a:lnTo>
                  <a:lnTo>
                    <a:pt x="332409" y="215582"/>
                  </a:lnTo>
                  <a:lnTo>
                    <a:pt x="332409" y="180987"/>
                  </a:lnTo>
                  <a:close/>
                </a:path>
                <a:path w="1779904" h="216535">
                  <a:moveTo>
                    <a:pt x="332409" y="118529"/>
                  </a:moveTo>
                  <a:lnTo>
                    <a:pt x="0" y="118529"/>
                  </a:lnTo>
                  <a:lnTo>
                    <a:pt x="0" y="153136"/>
                  </a:lnTo>
                  <a:lnTo>
                    <a:pt x="332409" y="153136"/>
                  </a:lnTo>
                  <a:lnTo>
                    <a:pt x="332409" y="118529"/>
                  </a:lnTo>
                  <a:close/>
                </a:path>
                <a:path w="1779904" h="216535">
                  <a:moveTo>
                    <a:pt x="1779511" y="181864"/>
                  </a:moveTo>
                  <a:lnTo>
                    <a:pt x="1447063" y="181864"/>
                  </a:lnTo>
                  <a:lnTo>
                    <a:pt x="1447063" y="216458"/>
                  </a:lnTo>
                  <a:lnTo>
                    <a:pt x="1779511" y="216458"/>
                  </a:lnTo>
                  <a:lnTo>
                    <a:pt x="1779511" y="181864"/>
                  </a:lnTo>
                  <a:close/>
                </a:path>
                <a:path w="1779904" h="216535">
                  <a:moveTo>
                    <a:pt x="1779511" y="119405"/>
                  </a:moveTo>
                  <a:lnTo>
                    <a:pt x="1447063" y="119405"/>
                  </a:lnTo>
                  <a:lnTo>
                    <a:pt x="1447063" y="154000"/>
                  </a:lnTo>
                  <a:lnTo>
                    <a:pt x="1779511" y="154000"/>
                  </a:lnTo>
                  <a:lnTo>
                    <a:pt x="1779511" y="119405"/>
                  </a:lnTo>
                  <a:close/>
                </a:path>
                <a:path w="1779904" h="216535">
                  <a:moveTo>
                    <a:pt x="1779511" y="62445"/>
                  </a:moveTo>
                  <a:lnTo>
                    <a:pt x="1447063" y="62445"/>
                  </a:lnTo>
                  <a:lnTo>
                    <a:pt x="1447063" y="97053"/>
                  </a:lnTo>
                  <a:lnTo>
                    <a:pt x="1779511" y="97053"/>
                  </a:lnTo>
                  <a:lnTo>
                    <a:pt x="1779511" y="62445"/>
                  </a:lnTo>
                  <a:close/>
                </a:path>
                <a:path w="1779904" h="216535">
                  <a:moveTo>
                    <a:pt x="1779511" y="0"/>
                  </a:moveTo>
                  <a:lnTo>
                    <a:pt x="1447063" y="0"/>
                  </a:lnTo>
                  <a:lnTo>
                    <a:pt x="1447063" y="34594"/>
                  </a:lnTo>
                  <a:lnTo>
                    <a:pt x="1779511" y="34594"/>
                  </a:lnTo>
                  <a:lnTo>
                    <a:pt x="1779511" y="0"/>
                  </a:lnTo>
                  <a:close/>
                </a:path>
              </a:pathLst>
            </a:custGeom>
            <a:solidFill>
              <a:srgbClr val="63636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9261233" y="2308634"/>
              <a:ext cx="1405890" cy="2033905"/>
            </a:xfrm>
            <a:custGeom>
              <a:avLst/>
              <a:gdLst/>
              <a:ahLst/>
              <a:cxnLst/>
              <a:rect l="l" t="t" r="r" b="b"/>
              <a:pathLst>
                <a:path w="1405890" h="2033904">
                  <a:moveTo>
                    <a:pt x="684778" y="882904"/>
                  </a:moveTo>
                  <a:lnTo>
                    <a:pt x="373" y="1483857"/>
                  </a:lnTo>
                  <a:lnTo>
                    <a:pt x="0" y="1483857"/>
                  </a:lnTo>
                  <a:lnTo>
                    <a:pt x="0" y="1886082"/>
                  </a:lnTo>
                  <a:lnTo>
                    <a:pt x="4692" y="1939237"/>
                  </a:lnTo>
                  <a:lnTo>
                    <a:pt x="18768" y="1980579"/>
                  </a:lnTo>
                  <a:lnTo>
                    <a:pt x="75069" y="2027823"/>
                  </a:lnTo>
                  <a:lnTo>
                    <a:pt x="117293" y="2033728"/>
                  </a:lnTo>
                  <a:lnTo>
                    <a:pt x="1288071" y="2033729"/>
                  </a:lnTo>
                  <a:lnTo>
                    <a:pt x="1330306" y="2027823"/>
                  </a:lnTo>
                  <a:lnTo>
                    <a:pt x="1363164" y="2010107"/>
                  </a:lnTo>
                  <a:lnTo>
                    <a:pt x="1386641" y="1980579"/>
                  </a:lnTo>
                  <a:lnTo>
                    <a:pt x="1400730" y="1939237"/>
                  </a:lnTo>
                  <a:lnTo>
                    <a:pt x="1405428" y="1886082"/>
                  </a:lnTo>
                  <a:lnTo>
                    <a:pt x="1405427" y="1199096"/>
                  </a:lnTo>
                  <a:lnTo>
                    <a:pt x="684778" y="882904"/>
                  </a:lnTo>
                  <a:close/>
                </a:path>
                <a:path w="1405890" h="2033904">
                  <a:moveTo>
                    <a:pt x="1087631" y="0"/>
                  </a:moveTo>
                  <a:lnTo>
                    <a:pt x="117667" y="104"/>
                  </a:lnTo>
                  <a:lnTo>
                    <a:pt x="75403" y="6036"/>
                  </a:lnTo>
                  <a:lnTo>
                    <a:pt x="19081" y="53496"/>
                  </a:lnTo>
                  <a:lnTo>
                    <a:pt x="5025" y="95024"/>
                  </a:lnTo>
                  <a:lnTo>
                    <a:pt x="373" y="148416"/>
                  </a:lnTo>
                  <a:lnTo>
                    <a:pt x="373" y="711485"/>
                  </a:lnTo>
                  <a:lnTo>
                    <a:pt x="307369" y="698996"/>
                  </a:lnTo>
                  <a:lnTo>
                    <a:pt x="742105" y="432761"/>
                  </a:lnTo>
                  <a:lnTo>
                    <a:pt x="1087631" y="0"/>
                  </a:lnTo>
                  <a:close/>
                </a:path>
              </a:pathLst>
            </a:custGeom>
            <a:solidFill>
              <a:srgbClr val="8585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9261233" y="2308634"/>
              <a:ext cx="1405890" cy="2033905"/>
            </a:xfrm>
            <a:custGeom>
              <a:avLst/>
              <a:gdLst/>
              <a:ahLst/>
              <a:cxnLst/>
              <a:rect l="l" t="t" r="r" b="b"/>
              <a:pathLst>
                <a:path w="1405890" h="2033904">
                  <a:moveTo>
                    <a:pt x="0" y="1483857"/>
                  </a:moveTo>
                  <a:lnTo>
                    <a:pt x="0" y="1886082"/>
                  </a:lnTo>
                  <a:lnTo>
                    <a:pt x="4692" y="1939237"/>
                  </a:lnTo>
                  <a:lnTo>
                    <a:pt x="18768" y="1980579"/>
                  </a:lnTo>
                  <a:lnTo>
                    <a:pt x="75069" y="2027823"/>
                  </a:lnTo>
                  <a:lnTo>
                    <a:pt x="117293" y="2033728"/>
                  </a:lnTo>
                  <a:lnTo>
                    <a:pt x="1288071" y="2033729"/>
                  </a:lnTo>
                  <a:lnTo>
                    <a:pt x="1330306" y="2027823"/>
                  </a:lnTo>
                  <a:lnTo>
                    <a:pt x="1363164" y="2010107"/>
                  </a:lnTo>
                  <a:lnTo>
                    <a:pt x="1386641" y="1980579"/>
                  </a:lnTo>
                  <a:lnTo>
                    <a:pt x="1400730" y="1939237"/>
                  </a:lnTo>
                  <a:lnTo>
                    <a:pt x="1405428" y="1886082"/>
                  </a:lnTo>
                  <a:lnTo>
                    <a:pt x="1405427" y="1199096"/>
                  </a:lnTo>
                  <a:lnTo>
                    <a:pt x="684778" y="882904"/>
                  </a:lnTo>
                  <a:lnTo>
                    <a:pt x="373" y="1483857"/>
                  </a:lnTo>
                </a:path>
                <a:path w="1405890" h="2033904">
                  <a:moveTo>
                    <a:pt x="117667" y="104"/>
                  </a:moveTo>
                  <a:lnTo>
                    <a:pt x="75403" y="6036"/>
                  </a:lnTo>
                  <a:lnTo>
                    <a:pt x="19081" y="53496"/>
                  </a:lnTo>
                  <a:lnTo>
                    <a:pt x="5025" y="95024"/>
                  </a:lnTo>
                  <a:lnTo>
                    <a:pt x="373" y="148416"/>
                  </a:lnTo>
                  <a:lnTo>
                    <a:pt x="373" y="711485"/>
                  </a:lnTo>
                  <a:lnTo>
                    <a:pt x="307369" y="698996"/>
                  </a:lnTo>
                  <a:lnTo>
                    <a:pt x="742105" y="432761"/>
                  </a:lnTo>
                  <a:lnTo>
                    <a:pt x="1087631" y="0"/>
                  </a:lnTo>
                  <a:lnTo>
                    <a:pt x="117667" y="104"/>
                  </a:lnTo>
                  <a:close/>
                </a:path>
              </a:pathLst>
            </a:custGeom>
            <a:ln w="14555">
              <a:solidFill>
                <a:srgbClr val="0A425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9261232" y="2308738"/>
              <a:ext cx="1405890" cy="1483995"/>
            </a:xfrm>
            <a:custGeom>
              <a:avLst/>
              <a:gdLst/>
              <a:ahLst/>
              <a:cxnLst/>
              <a:rect l="l" t="t" r="r" b="b"/>
              <a:pathLst>
                <a:path w="1405890" h="1483995">
                  <a:moveTo>
                    <a:pt x="1288071" y="0"/>
                  </a:moveTo>
                  <a:lnTo>
                    <a:pt x="1087216" y="0"/>
                  </a:lnTo>
                  <a:lnTo>
                    <a:pt x="741690" y="432761"/>
                  </a:lnTo>
                  <a:lnTo>
                    <a:pt x="306953" y="698996"/>
                  </a:lnTo>
                  <a:lnTo>
                    <a:pt x="0" y="711485"/>
                  </a:lnTo>
                  <a:lnTo>
                    <a:pt x="0" y="1483857"/>
                  </a:lnTo>
                  <a:lnTo>
                    <a:pt x="684778" y="882800"/>
                  </a:lnTo>
                  <a:lnTo>
                    <a:pt x="1405843" y="1199305"/>
                  </a:lnTo>
                  <a:lnTo>
                    <a:pt x="1405427" y="148312"/>
                  </a:lnTo>
                  <a:lnTo>
                    <a:pt x="1400730" y="94920"/>
                  </a:lnTo>
                  <a:lnTo>
                    <a:pt x="1386640" y="53392"/>
                  </a:lnTo>
                  <a:lnTo>
                    <a:pt x="1330306" y="5932"/>
                  </a:lnTo>
                  <a:lnTo>
                    <a:pt x="1288071" y="0"/>
                  </a:lnTo>
                  <a:close/>
                </a:path>
              </a:pathLst>
            </a:custGeom>
            <a:solidFill>
              <a:srgbClr val="FBF49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9261232" y="2308738"/>
              <a:ext cx="1405890" cy="1483995"/>
            </a:xfrm>
            <a:custGeom>
              <a:avLst/>
              <a:gdLst/>
              <a:ahLst/>
              <a:cxnLst/>
              <a:rect l="l" t="t" r="r" b="b"/>
              <a:pathLst>
                <a:path w="1405890" h="1483995">
                  <a:moveTo>
                    <a:pt x="1405427" y="148312"/>
                  </a:moveTo>
                  <a:lnTo>
                    <a:pt x="1400730" y="94920"/>
                  </a:lnTo>
                  <a:lnTo>
                    <a:pt x="1386640" y="53392"/>
                  </a:lnTo>
                  <a:lnTo>
                    <a:pt x="1330306" y="5932"/>
                  </a:lnTo>
                  <a:lnTo>
                    <a:pt x="1288071" y="0"/>
                  </a:lnTo>
                  <a:lnTo>
                    <a:pt x="1087216" y="0"/>
                  </a:lnTo>
                  <a:lnTo>
                    <a:pt x="741690" y="432761"/>
                  </a:lnTo>
                  <a:lnTo>
                    <a:pt x="306953" y="698996"/>
                  </a:lnTo>
                  <a:lnTo>
                    <a:pt x="0" y="711485"/>
                  </a:lnTo>
                  <a:lnTo>
                    <a:pt x="0" y="1483857"/>
                  </a:lnTo>
                  <a:lnTo>
                    <a:pt x="684778" y="882800"/>
                  </a:lnTo>
                  <a:lnTo>
                    <a:pt x="1405843" y="1199305"/>
                  </a:lnTo>
                  <a:lnTo>
                    <a:pt x="1405427" y="148312"/>
                  </a:lnTo>
                  <a:close/>
                </a:path>
              </a:pathLst>
            </a:custGeom>
            <a:ln w="14554">
              <a:solidFill>
                <a:srgbClr val="0A425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9102314" y="2802698"/>
              <a:ext cx="1609090" cy="1578610"/>
            </a:xfrm>
            <a:custGeom>
              <a:avLst/>
              <a:gdLst/>
              <a:ahLst/>
              <a:cxnLst/>
              <a:rect l="l" t="t" r="r" b="b"/>
              <a:pathLst>
                <a:path w="1609090" h="1578610">
                  <a:moveTo>
                    <a:pt x="804024" y="0"/>
                  </a:moveTo>
                  <a:lnTo>
                    <a:pt x="753228" y="1372"/>
                  </a:lnTo>
                  <a:lnTo>
                    <a:pt x="703608" y="5490"/>
                  </a:lnTo>
                  <a:lnTo>
                    <a:pt x="655166" y="12354"/>
                  </a:lnTo>
                  <a:lnTo>
                    <a:pt x="607899" y="21963"/>
                  </a:lnTo>
                  <a:lnTo>
                    <a:pt x="561810" y="34318"/>
                  </a:lnTo>
                  <a:lnTo>
                    <a:pt x="516897" y="49418"/>
                  </a:lnTo>
                  <a:lnTo>
                    <a:pt x="473160" y="67264"/>
                  </a:lnTo>
                  <a:lnTo>
                    <a:pt x="430600" y="87855"/>
                  </a:lnTo>
                  <a:lnTo>
                    <a:pt x="389217" y="111191"/>
                  </a:lnTo>
                  <a:lnTo>
                    <a:pt x="349010" y="137273"/>
                  </a:lnTo>
                  <a:lnTo>
                    <a:pt x="309980" y="166101"/>
                  </a:lnTo>
                  <a:lnTo>
                    <a:pt x="272126" y="197674"/>
                  </a:lnTo>
                  <a:lnTo>
                    <a:pt x="235449" y="231992"/>
                  </a:lnTo>
                  <a:lnTo>
                    <a:pt x="200618" y="268038"/>
                  </a:lnTo>
                  <a:lnTo>
                    <a:pt x="168578" y="305226"/>
                  </a:lnTo>
                  <a:lnTo>
                    <a:pt x="139327" y="343556"/>
                  </a:lnTo>
                  <a:lnTo>
                    <a:pt x="112864" y="383029"/>
                  </a:lnTo>
                  <a:lnTo>
                    <a:pt x="89189" y="423645"/>
                  </a:lnTo>
                  <a:lnTo>
                    <a:pt x="68299" y="465405"/>
                  </a:lnTo>
                  <a:lnTo>
                    <a:pt x="50194" y="508307"/>
                  </a:lnTo>
                  <a:lnTo>
                    <a:pt x="34872" y="552354"/>
                  </a:lnTo>
                  <a:lnTo>
                    <a:pt x="22334" y="597544"/>
                  </a:lnTo>
                  <a:lnTo>
                    <a:pt x="12579" y="643879"/>
                  </a:lnTo>
                  <a:lnTo>
                    <a:pt x="5608" y="691318"/>
                  </a:lnTo>
                  <a:lnTo>
                    <a:pt x="1412" y="739961"/>
                  </a:lnTo>
                  <a:lnTo>
                    <a:pt x="0" y="789753"/>
                  </a:lnTo>
                  <a:lnTo>
                    <a:pt x="1375" y="839526"/>
                  </a:lnTo>
                  <a:lnTo>
                    <a:pt x="5540" y="888161"/>
                  </a:lnTo>
                  <a:lnTo>
                    <a:pt x="12494" y="935658"/>
                  </a:lnTo>
                  <a:lnTo>
                    <a:pt x="22238" y="982018"/>
                  </a:lnTo>
                  <a:lnTo>
                    <a:pt x="34770" y="1027239"/>
                  </a:lnTo>
                  <a:lnTo>
                    <a:pt x="50093" y="1071323"/>
                  </a:lnTo>
                  <a:lnTo>
                    <a:pt x="68204" y="1114269"/>
                  </a:lnTo>
                  <a:lnTo>
                    <a:pt x="89105" y="1156077"/>
                  </a:lnTo>
                  <a:lnTo>
                    <a:pt x="112795" y="1196748"/>
                  </a:lnTo>
                  <a:lnTo>
                    <a:pt x="139275" y="1236281"/>
                  </a:lnTo>
                  <a:lnTo>
                    <a:pt x="168544" y="1274676"/>
                  </a:lnTo>
                  <a:lnTo>
                    <a:pt x="200602" y="1311934"/>
                  </a:lnTo>
                  <a:lnTo>
                    <a:pt x="235449" y="1348055"/>
                  </a:lnTo>
                  <a:lnTo>
                    <a:pt x="272233" y="1382147"/>
                  </a:lnTo>
                  <a:lnTo>
                    <a:pt x="310176" y="1413511"/>
                  </a:lnTo>
                  <a:lnTo>
                    <a:pt x="349278" y="1442149"/>
                  </a:lnTo>
                  <a:lnTo>
                    <a:pt x="389540" y="1468059"/>
                  </a:lnTo>
                  <a:lnTo>
                    <a:pt x="430960" y="1491241"/>
                  </a:lnTo>
                  <a:lnTo>
                    <a:pt x="473539" y="1511697"/>
                  </a:lnTo>
                  <a:lnTo>
                    <a:pt x="517277" y="1529425"/>
                  </a:lnTo>
                  <a:lnTo>
                    <a:pt x="562173" y="1544425"/>
                  </a:lnTo>
                  <a:lnTo>
                    <a:pt x="608228" y="1556698"/>
                  </a:lnTo>
                  <a:lnTo>
                    <a:pt x="655440" y="1566244"/>
                  </a:lnTo>
                  <a:lnTo>
                    <a:pt x="703810" y="1573062"/>
                  </a:lnTo>
                  <a:lnTo>
                    <a:pt x="753339" y="1577153"/>
                  </a:lnTo>
                  <a:lnTo>
                    <a:pt x="804024" y="1578517"/>
                  </a:lnTo>
                  <a:lnTo>
                    <a:pt x="854726" y="1577154"/>
                  </a:lnTo>
                  <a:lnTo>
                    <a:pt x="904257" y="1573062"/>
                  </a:lnTo>
                  <a:lnTo>
                    <a:pt x="952616" y="1566244"/>
                  </a:lnTo>
                  <a:lnTo>
                    <a:pt x="999804" y="1556698"/>
                  </a:lnTo>
                  <a:lnTo>
                    <a:pt x="1045821" y="1544425"/>
                  </a:lnTo>
                  <a:lnTo>
                    <a:pt x="1090670" y="1529425"/>
                  </a:lnTo>
                  <a:lnTo>
                    <a:pt x="1134349" y="1511697"/>
                  </a:lnTo>
                  <a:lnTo>
                    <a:pt x="1176859" y="1491241"/>
                  </a:lnTo>
                  <a:lnTo>
                    <a:pt x="1218202" y="1468059"/>
                  </a:lnTo>
                  <a:lnTo>
                    <a:pt x="1258377" y="1442149"/>
                  </a:lnTo>
                  <a:lnTo>
                    <a:pt x="1297385" y="1413511"/>
                  </a:lnTo>
                  <a:lnTo>
                    <a:pt x="1305792" y="1406543"/>
                  </a:lnTo>
                  <a:lnTo>
                    <a:pt x="785267" y="1406543"/>
                  </a:lnTo>
                  <a:lnTo>
                    <a:pt x="739548" y="1403643"/>
                  </a:lnTo>
                  <a:lnTo>
                    <a:pt x="694032" y="1397451"/>
                  </a:lnTo>
                  <a:lnTo>
                    <a:pt x="648903" y="1387952"/>
                  </a:lnTo>
                  <a:lnTo>
                    <a:pt x="604348" y="1375132"/>
                  </a:lnTo>
                  <a:lnTo>
                    <a:pt x="560549" y="1358976"/>
                  </a:lnTo>
                  <a:lnTo>
                    <a:pt x="517693" y="1339469"/>
                  </a:lnTo>
                  <a:lnTo>
                    <a:pt x="475964" y="1316596"/>
                  </a:lnTo>
                  <a:lnTo>
                    <a:pt x="435547" y="1290343"/>
                  </a:lnTo>
                  <a:lnTo>
                    <a:pt x="579248" y="1149346"/>
                  </a:lnTo>
                  <a:lnTo>
                    <a:pt x="292414" y="1149346"/>
                  </a:lnTo>
                  <a:lnTo>
                    <a:pt x="266113" y="1109821"/>
                  </a:lnTo>
                  <a:lnTo>
                    <a:pt x="243223" y="1068940"/>
                  </a:lnTo>
                  <a:lnTo>
                    <a:pt x="223689" y="1026793"/>
                  </a:lnTo>
                  <a:lnTo>
                    <a:pt x="207609" y="983880"/>
                  </a:lnTo>
                  <a:lnTo>
                    <a:pt x="194853" y="940086"/>
                  </a:lnTo>
                  <a:lnTo>
                    <a:pt x="185442" y="895705"/>
                  </a:lnTo>
                  <a:lnTo>
                    <a:pt x="179360" y="850930"/>
                  </a:lnTo>
                  <a:lnTo>
                    <a:pt x="176590" y="805954"/>
                  </a:lnTo>
                  <a:lnTo>
                    <a:pt x="177117" y="760969"/>
                  </a:lnTo>
                  <a:lnTo>
                    <a:pt x="180924" y="716167"/>
                  </a:lnTo>
                  <a:lnTo>
                    <a:pt x="187995" y="671740"/>
                  </a:lnTo>
                  <a:lnTo>
                    <a:pt x="198313" y="627881"/>
                  </a:lnTo>
                  <a:lnTo>
                    <a:pt x="211862" y="584783"/>
                  </a:lnTo>
                  <a:lnTo>
                    <a:pt x="228626" y="542637"/>
                  </a:lnTo>
                  <a:lnTo>
                    <a:pt x="248588" y="501636"/>
                  </a:lnTo>
                  <a:lnTo>
                    <a:pt x="271733" y="461973"/>
                  </a:lnTo>
                  <a:lnTo>
                    <a:pt x="298043" y="423840"/>
                  </a:lnTo>
                  <a:lnTo>
                    <a:pt x="327503" y="387429"/>
                  </a:lnTo>
                  <a:lnTo>
                    <a:pt x="360096" y="352932"/>
                  </a:lnTo>
                  <a:lnTo>
                    <a:pt x="395713" y="320649"/>
                  </a:lnTo>
                  <a:lnTo>
                    <a:pt x="433159" y="291482"/>
                  </a:lnTo>
                  <a:lnTo>
                    <a:pt x="472251" y="265447"/>
                  </a:lnTo>
                  <a:lnTo>
                    <a:pt x="512803" y="242559"/>
                  </a:lnTo>
                  <a:lnTo>
                    <a:pt x="554631" y="222834"/>
                  </a:lnTo>
                  <a:lnTo>
                    <a:pt x="597551" y="206285"/>
                  </a:lnTo>
                  <a:lnTo>
                    <a:pt x="641380" y="192929"/>
                  </a:lnTo>
                  <a:lnTo>
                    <a:pt x="685932" y="182780"/>
                  </a:lnTo>
                  <a:lnTo>
                    <a:pt x="731023" y="175854"/>
                  </a:lnTo>
                  <a:lnTo>
                    <a:pt x="776468" y="172165"/>
                  </a:lnTo>
                  <a:lnTo>
                    <a:pt x="1304317" y="171729"/>
                  </a:lnTo>
                  <a:lnTo>
                    <a:pt x="1297587" y="166101"/>
                  </a:lnTo>
                  <a:lnTo>
                    <a:pt x="1258653" y="137273"/>
                  </a:lnTo>
                  <a:lnTo>
                    <a:pt x="1218533" y="111191"/>
                  </a:lnTo>
                  <a:lnTo>
                    <a:pt x="1177228" y="87855"/>
                  </a:lnTo>
                  <a:lnTo>
                    <a:pt x="1134735" y="67264"/>
                  </a:lnTo>
                  <a:lnTo>
                    <a:pt x="1091056" y="49418"/>
                  </a:lnTo>
                  <a:lnTo>
                    <a:pt x="1046190" y="34318"/>
                  </a:lnTo>
                  <a:lnTo>
                    <a:pt x="1000135" y="21963"/>
                  </a:lnTo>
                  <a:lnTo>
                    <a:pt x="952892" y="12354"/>
                  </a:lnTo>
                  <a:lnTo>
                    <a:pt x="904459" y="5490"/>
                  </a:lnTo>
                  <a:lnTo>
                    <a:pt x="854837" y="1372"/>
                  </a:lnTo>
                  <a:lnTo>
                    <a:pt x="804024" y="0"/>
                  </a:lnTo>
                  <a:close/>
                </a:path>
                <a:path w="1609090" h="1578610">
                  <a:moveTo>
                    <a:pt x="1520937" y="427453"/>
                  </a:moveTo>
                  <a:lnTo>
                    <a:pt x="1314990" y="427453"/>
                  </a:lnTo>
                  <a:lnTo>
                    <a:pt x="1342614" y="467536"/>
                  </a:lnTo>
                  <a:lnTo>
                    <a:pt x="1366704" y="509567"/>
                  </a:lnTo>
                  <a:lnTo>
                    <a:pt x="1387181" y="553307"/>
                  </a:lnTo>
                  <a:lnTo>
                    <a:pt x="1403968" y="598520"/>
                  </a:lnTo>
                  <a:lnTo>
                    <a:pt x="1416987" y="644967"/>
                  </a:lnTo>
                  <a:lnTo>
                    <a:pt x="1426161" y="692411"/>
                  </a:lnTo>
                  <a:lnTo>
                    <a:pt x="1431410" y="740613"/>
                  </a:lnTo>
                  <a:lnTo>
                    <a:pt x="1432658" y="789336"/>
                  </a:lnTo>
                  <a:lnTo>
                    <a:pt x="1431291" y="838630"/>
                  </a:lnTo>
                  <a:lnTo>
                    <a:pt x="1425883" y="887189"/>
                  </a:lnTo>
                  <a:lnTo>
                    <a:pt x="1416530" y="934890"/>
                  </a:lnTo>
                  <a:lnTo>
                    <a:pt x="1403330" y="981501"/>
                  </a:lnTo>
                  <a:lnTo>
                    <a:pt x="1386330" y="1026896"/>
                  </a:lnTo>
                  <a:lnTo>
                    <a:pt x="1365772" y="1070537"/>
                  </a:lnTo>
                  <a:lnTo>
                    <a:pt x="1341607" y="1112502"/>
                  </a:lnTo>
                  <a:lnTo>
                    <a:pt x="1313981" y="1152459"/>
                  </a:lnTo>
                  <a:lnTo>
                    <a:pt x="1282990" y="1190178"/>
                  </a:lnTo>
                  <a:lnTo>
                    <a:pt x="1248731" y="1225428"/>
                  </a:lnTo>
                  <a:lnTo>
                    <a:pt x="1212974" y="1257760"/>
                  </a:lnTo>
                  <a:lnTo>
                    <a:pt x="1175388" y="1286962"/>
                  </a:lnTo>
                  <a:lnTo>
                    <a:pt x="1136157" y="1313021"/>
                  </a:lnTo>
                  <a:lnTo>
                    <a:pt x="1095465" y="1335922"/>
                  </a:lnTo>
                  <a:lnTo>
                    <a:pt x="1053499" y="1355649"/>
                  </a:lnTo>
                  <a:lnTo>
                    <a:pt x="1010442" y="1372188"/>
                  </a:lnTo>
                  <a:lnTo>
                    <a:pt x="966479" y="1385524"/>
                  </a:lnTo>
                  <a:lnTo>
                    <a:pt x="921795" y="1395642"/>
                  </a:lnTo>
                  <a:lnTo>
                    <a:pt x="876576" y="1402528"/>
                  </a:lnTo>
                  <a:lnTo>
                    <a:pt x="831005" y="1406167"/>
                  </a:lnTo>
                  <a:lnTo>
                    <a:pt x="785267" y="1406543"/>
                  </a:lnTo>
                  <a:lnTo>
                    <a:pt x="1305792" y="1406543"/>
                  </a:lnTo>
                  <a:lnTo>
                    <a:pt x="1335227" y="1382147"/>
                  </a:lnTo>
                  <a:lnTo>
                    <a:pt x="1371903" y="1348055"/>
                  </a:lnTo>
                  <a:lnTo>
                    <a:pt x="1406931" y="1311912"/>
                  </a:lnTo>
                  <a:lnTo>
                    <a:pt x="1439157" y="1274635"/>
                  </a:lnTo>
                  <a:lnTo>
                    <a:pt x="1468580" y="1236225"/>
                  </a:lnTo>
                  <a:lnTo>
                    <a:pt x="1495202" y="1196681"/>
                  </a:lnTo>
                  <a:lnTo>
                    <a:pt x="1519021" y="1156003"/>
                  </a:lnTo>
                  <a:lnTo>
                    <a:pt x="1540038" y="1114191"/>
                  </a:lnTo>
                  <a:lnTo>
                    <a:pt x="1558252" y="1071245"/>
                  </a:lnTo>
                  <a:lnTo>
                    <a:pt x="1573639" y="1027239"/>
                  </a:lnTo>
                  <a:lnTo>
                    <a:pt x="1586256" y="982018"/>
                  </a:lnTo>
                  <a:lnTo>
                    <a:pt x="1596071" y="935659"/>
                  </a:lnTo>
                  <a:lnTo>
                    <a:pt x="1603082" y="888161"/>
                  </a:lnTo>
                  <a:lnTo>
                    <a:pt x="1607289" y="839526"/>
                  </a:lnTo>
                  <a:lnTo>
                    <a:pt x="1608692" y="789753"/>
                  </a:lnTo>
                  <a:lnTo>
                    <a:pt x="1607289" y="739961"/>
                  </a:lnTo>
                  <a:lnTo>
                    <a:pt x="1603082" y="691318"/>
                  </a:lnTo>
                  <a:lnTo>
                    <a:pt x="1596071" y="643824"/>
                  </a:lnTo>
                  <a:lnTo>
                    <a:pt x="1586256" y="597478"/>
                  </a:lnTo>
                  <a:lnTo>
                    <a:pt x="1573639" y="552280"/>
                  </a:lnTo>
                  <a:lnTo>
                    <a:pt x="1558219" y="508230"/>
                  </a:lnTo>
                  <a:lnTo>
                    <a:pt x="1539998" y="465327"/>
                  </a:lnTo>
                  <a:lnTo>
                    <a:pt x="1520937" y="427453"/>
                  </a:lnTo>
                  <a:close/>
                </a:path>
                <a:path w="1609090" h="1578610">
                  <a:moveTo>
                    <a:pt x="1304317" y="171729"/>
                  </a:moveTo>
                  <a:lnTo>
                    <a:pt x="822085" y="171729"/>
                  </a:lnTo>
                  <a:lnTo>
                    <a:pt x="867688" y="174561"/>
                  </a:lnTo>
                  <a:lnTo>
                    <a:pt x="913093" y="180676"/>
                  </a:lnTo>
                  <a:lnTo>
                    <a:pt x="958116" y="190089"/>
                  </a:lnTo>
                  <a:lnTo>
                    <a:pt x="1002572" y="202815"/>
                  </a:lnTo>
                  <a:lnTo>
                    <a:pt x="1046278" y="218870"/>
                  </a:lnTo>
                  <a:lnTo>
                    <a:pt x="1089049" y="238267"/>
                  </a:lnTo>
                  <a:lnTo>
                    <a:pt x="1130700" y="261024"/>
                  </a:lnTo>
                  <a:lnTo>
                    <a:pt x="1171047" y="287154"/>
                  </a:lnTo>
                  <a:lnTo>
                    <a:pt x="292414" y="1149034"/>
                  </a:lnTo>
                  <a:lnTo>
                    <a:pt x="292414" y="1149346"/>
                  </a:lnTo>
                  <a:lnTo>
                    <a:pt x="579248" y="1149346"/>
                  </a:lnTo>
                  <a:lnTo>
                    <a:pt x="1314990" y="427453"/>
                  </a:lnTo>
                  <a:lnTo>
                    <a:pt x="1520937" y="427453"/>
                  </a:lnTo>
                  <a:lnTo>
                    <a:pt x="1495157" y="382963"/>
                  </a:lnTo>
                  <a:lnTo>
                    <a:pt x="1468538" y="343501"/>
                  </a:lnTo>
                  <a:lnTo>
                    <a:pt x="1439122" y="305185"/>
                  </a:lnTo>
                  <a:lnTo>
                    <a:pt x="1406909" y="268016"/>
                  </a:lnTo>
                  <a:lnTo>
                    <a:pt x="1371903" y="231992"/>
                  </a:lnTo>
                  <a:lnTo>
                    <a:pt x="1335337" y="197674"/>
                  </a:lnTo>
                  <a:lnTo>
                    <a:pt x="1304317" y="171729"/>
                  </a:lnTo>
                  <a:close/>
                </a:path>
              </a:pathLst>
            </a:custGeom>
            <a:solidFill>
              <a:srgbClr val="CE202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9102314" y="2802698"/>
              <a:ext cx="1609090" cy="1578610"/>
            </a:xfrm>
            <a:custGeom>
              <a:avLst/>
              <a:gdLst/>
              <a:ahLst/>
              <a:cxnLst/>
              <a:rect l="l" t="t" r="r" b="b"/>
              <a:pathLst>
                <a:path w="1609090" h="1578610">
                  <a:moveTo>
                    <a:pt x="235449" y="231992"/>
                  </a:moveTo>
                  <a:lnTo>
                    <a:pt x="200637" y="268016"/>
                  </a:lnTo>
                  <a:lnTo>
                    <a:pt x="168609" y="305185"/>
                  </a:lnTo>
                  <a:lnTo>
                    <a:pt x="139364" y="343501"/>
                  </a:lnTo>
                  <a:lnTo>
                    <a:pt x="112903" y="382963"/>
                  </a:lnTo>
                  <a:lnTo>
                    <a:pt x="89226" y="423572"/>
                  </a:lnTo>
                  <a:lnTo>
                    <a:pt x="68331" y="465327"/>
                  </a:lnTo>
                  <a:lnTo>
                    <a:pt x="50221" y="508230"/>
                  </a:lnTo>
                  <a:lnTo>
                    <a:pt x="34893" y="552280"/>
                  </a:lnTo>
                  <a:lnTo>
                    <a:pt x="22348" y="597478"/>
                  </a:lnTo>
                  <a:lnTo>
                    <a:pt x="12587" y="643824"/>
                  </a:lnTo>
                  <a:lnTo>
                    <a:pt x="5608" y="691318"/>
                  </a:lnTo>
                  <a:lnTo>
                    <a:pt x="1412" y="739961"/>
                  </a:lnTo>
                  <a:lnTo>
                    <a:pt x="0" y="789753"/>
                  </a:lnTo>
                  <a:lnTo>
                    <a:pt x="1375" y="839526"/>
                  </a:lnTo>
                  <a:lnTo>
                    <a:pt x="5540" y="888161"/>
                  </a:lnTo>
                  <a:lnTo>
                    <a:pt x="12494" y="935658"/>
                  </a:lnTo>
                  <a:lnTo>
                    <a:pt x="22238" y="982018"/>
                  </a:lnTo>
                  <a:lnTo>
                    <a:pt x="34770" y="1027239"/>
                  </a:lnTo>
                  <a:lnTo>
                    <a:pt x="50093" y="1071323"/>
                  </a:lnTo>
                  <a:lnTo>
                    <a:pt x="68204" y="1114269"/>
                  </a:lnTo>
                  <a:lnTo>
                    <a:pt x="89105" y="1156077"/>
                  </a:lnTo>
                  <a:lnTo>
                    <a:pt x="112795" y="1196748"/>
                  </a:lnTo>
                  <a:lnTo>
                    <a:pt x="139275" y="1236281"/>
                  </a:lnTo>
                  <a:lnTo>
                    <a:pt x="168544" y="1274676"/>
                  </a:lnTo>
                  <a:lnTo>
                    <a:pt x="200602" y="1311934"/>
                  </a:lnTo>
                  <a:lnTo>
                    <a:pt x="235449" y="1348055"/>
                  </a:lnTo>
                  <a:lnTo>
                    <a:pt x="272233" y="1382147"/>
                  </a:lnTo>
                  <a:lnTo>
                    <a:pt x="310176" y="1413511"/>
                  </a:lnTo>
                  <a:lnTo>
                    <a:pt x="349278" y="1442149"/>
                  </a:lnTo>
                  <a:lnTo>
                    <a:pt x="389540" y="1468059"/>
                  </a:lnTo>
                  <a:lnTo>
                    <a:pt x="430960" y="1491241"/>
                  </a:lnTo>
                  <a:lnTo>
                    <a:pt x="473539" y="1511697"/>
                  </a:lnTo>
                  <a:lnTo>
                    <a:pt x="517277" y="1529425"/>
                  </a:lnTo>
                  <a:lnTo>
                    <a:pt x="562173" y="1544425"/>
                  </a:lnTo>
                  <a:lnTo>
                    <a:pt x="608228" y="1556698"/>
                  </a:lnTo>
                  <a:lnTo>
                    <a:pt x="655440" y="1566244"/>
                  </a:lnTo>
                  <a:lnTo>
                    <a:pt x="703810" y="1573062"/>
                  </a:lnTo>
                  <a:lnTo>
                    <a:pt x="753339" y="1577154"/>
                  </a:lnTo>
                  <a:lnTo>
                    <a:pt x="804024" y="1578517"/>
                  </a:lnTo>
                  <a:lnTo>
                    <a:pt x="854726" y="1577154"/>
                  </a:lnTo>
                  <a:lnTo>
                    <a:pt x="904257" y="1573062"/>
                  </a:lnTo>
                  <a:lnTo>
                    <a:pt x="952616" y="1566244"/>
                  </a:lnTo>
                  <a:lnTo>
                    <a:pt x="999804" y="1556698"/>
                  </a:lnTo>
                  <a:lnTo>
                    <a:pt x="1045821" y="1544425"/>
                  </a:lnTo>
                  <a:lnTo>
                    <a:pt x="1090670" y="1529425"/>
                  </a:lnTo>
                  <a:lnTo>
                    <a:pt x="1134349" y="1511697"/>
                  </a:lnTo>
                  <a:lnTo>
                    <a:pt x="1176859" y="1491241"/>
                  </a:lnTo>
                  <a:lnTo>
                    <a:pt x="1218202" y="1468059"/>
                  </a:lnTo>
                  <a:lnTo>
                    <a:pt x="1258377" y="1442149"/>
                  </a:lnTo>
                  <a:lnTo>
                    <a:pt x="1297385" y="1413511"/>
                  </a:lnTo>
                  <a:lnTo>
                    <a:pt x="1335227" y="1382147"/>
                  </a:lnTo>
                  <a:lnTo>
                    <a:pt x="1371903" y="1348055"/>
                  </a:lnTo>
                  <a:lnTo>
                    <a:pt x="1406931" y="1311912"/>
                  </a:lnTo>
                  <a:lnTo>
                    <a:pt x="1439157" y="1274635"/>
                  </a:lnTo>
                  <a:lnTo>
                    <a:pt x="1468581" y="1236225"/>
                  </a:lnTo>
                  <a:lnTo>
                    <a:pt x="1495202" y="1196681"/>
                  </a:lnTo>
                  <a:lnTo>
                    <a:pt x="1519021" y="1156003"/>
                  </a:lnTo>
                  <a:lnTo>
                    <a:pt x="1540038" y="1114191"/>
                  </a:lnTo>
                  <a:lnTo>
                    <a:pt x="1558252" y="1071245"/>
                  </a:lnTo>
                  <a:lnTo>
                    <a:pt x="1573664" y="1027165"/>
                  </a:lnTo>
                  <a:lnTo>
                    <a:pt x="1586275" y="981951"/>
                  </a:lnTo>
                  <a:lnTo>
                    <a:pt x="1596082" y="935603"/>
                  </a:lnTo>
                  <a:lnTo>
                    <a:pt x="1603088" y="888121"/>
                  </a:lnTo>
                  <a:lnTo>
                    <a:pt x="1607291" y="839504"/>
                  </a:lnTo>
                  <a:lnTo>
                    <a:pt x="1608692" y="789753"/>
                  </a:lnTo>
                  <a:lnTo>
                    <a:pt x="1607291" y="739983"/>
                  </a:lnTo>
                  <a:lnTo>
                    <a:pt x="1603088" y="691359"/>
                  </a:lnTo>
                  <a:lnTo>
                    <a:pt x="1596082" y="643879"/>
                  </a:lnTo>
                  <a:lnTo>
                    <a:pt x="1586274" y="597544"/>
                  </a:lnTo>
                  <a:lnTo>
                    <a:pt x="1573664" y="552354"/>
                  </a:lnTo>
                  <a:lnTo>
                    <a:pt x="1558252" y="508307"/>
                  </a:lnTo>
                  <a:lnTo>
                    <a:pt x="1540037" y="465405"/>
                  </a:lnTo>
                  <a:lnTo>
                    <a:pt x="1519021" y="423646"/>
                  </a:lnTo>
                  <a:lnTo>
                    <a:pt x="1495202" y="383030"/>
                  </a:lnTo>
                  <a:lnTo>
                    <a:pt x="1468580" y="343557"/>
                  </a:lnTo>
                  <a:lnTo>
                    <a:pt x="1439157" y="305226"/>
                  </a:lnTo>
                  <a:lnTo>
                    <a:pt x="1406931" y="268038"/>
                  </a:lnTo>
                  <a:lnTo>
                    <a:pt x="1371903" y="231992"/>
                  </a:lnTo>
                  <a:lnTo>
                    <a:pt x="1335337" y="197674"/>
                  </a:lnTo>
                  <a:lnTo>
                    <a:pt x="1297588" y="166101"/>
                  </a:lnTo>
                  <a:lnTo>
                    <a:pt x="1258653" y="137273"/>
                  </a:lnTo>
                  <a:lnTo>
                    <a:pt x="1218533" y="111191"/>
                  </a:lnTo>
                  <a:lnTo>
                    <a:pt x="1177228" y="87855"/>
                  </a:lnTo>
                  <a:lnTo>
                    <a:pt x="1134735" y="67264"/>
                  </a:lnTo>
                  <a:lnTo>
                    <a:pt x="1091056" y="49418"/>
                  </a:lnTo>
                  <a:lnTo>
                    <a:pt x="1046190" y="34318"/>
                  </a:lnTo>
                  <a:lnTo>
                    <a:pt x="1000135" y="21963"/>
                  </a:lnTo>
                  <a:lnTo>
                    <a:pt x="952892" y="12354"/>
                  </a:lnTo>
                  <a:lnTo>
                    <a:pt x="904459" y="5490"/>
                  </a:lnTo>
                  <a:lnTo>
                    <a:pt x="854837" y="1372"/>
                  </a:lnTo>
                  <a:lnTo>
                    <a:pt x="804024" y="0"/>
                  </a:lnTo>
                  <a:lnTo>
                    <a:pt x="753228" y="1372"/>
                  </a:lnTo>
                  <a:lnTo>
                    <a:pt x="703609" y="5490"/>
                  </a:lnTo>
                  <a:lnTo>
                    <a:pt x="655166" y="12354"/>
                  </a:lnTo>
                  <a:lnTo>
                    <a:pt x="607899" y="21963"/>
                  </a:lnTo>
                  <a:lnTo>
                    <a:pt x="561810" y="34318"/>
                  </a:lnTo>
                  <a:lnTo>
                    <a:pt x="516897" y="49418"/>
                  </a:lnTo>
                  <a:lnTo>
                    <a:pt x="473160" y="67264"/>
                  </a:lnTo>
                  <a:lnTo>
                    <a:pt x="430600" y="87855"/>
                  </a:lnTo>
                  <a:lnTo>
                    <a:pt x="389217" y="111191"/>
                  </a:lnTo>
                  <a:lnTo>
                    <a:pt x="349010" y="137273"/>
                  </a:lnTo>
                  <a:lnTo>
                    <a:pt x="309980" y="166101"/>
                  </a:lnTo>
                  <a:lnTo>
                    <a:pt x="272126" y="197674"/>
                  </a:lnTo>
                  <a:lnTo>
                    <a:pt x="235449" y="231992"/>
                  </a:lnTo>
                </a:path>
                <a:path w="1609090" h="1578610">
                  <a:moveTo>
                    <a:pt x="292414" y="1149346"/>
                  </a:moveTo>
                  <a:lnTo>
                    <a:pt x="266113" y="1109821"/>
                  </a:lnTo>
                  <a:lnTo>
                    <a:pt x="243223" y="1068940"/>
                  </a:lnTo>
                  <a:lnTo>
                    <a:pt x="223727" y="1026896"/>
                  </a:lnTo>
                  <a:lnTo>
                    <a:pt x="207609" y="983880"/>
                  </a:lnTo>
                  <a:lnTo>
                    <a:pt x="194853" y="940086"/>
                  </a:lnTo>
                  <a:lnTo>
                    <a:pt x="185442" y="895705"/>
                  </a:lnTo>
                  <a:lnTo>
                    <a:pt x="179360" y="850930"/>
                  </a:lnTo>
                  <a:lnTo>
                    <a:pt x="176590" y="805954"/>
                  </a:lnTo>
                  <a:lnTo>
                    <a:pt x="177117" y="760969"/>
                  </a:lnTo>
                  <a:lnTo>
                    <a:pt x="180924" y="716167"/>
                  </a:lnTo>
                  <a:lnTo>
                    <a:pt x="187995" y="671740"/>
                  </a:lnTo>
                  <a:lnTo>
                    <a:pt x="198313" y="627881"/>
                  </a:lnTo>
                  <a:lnTo>
                    <a:pt x="211862" y="584783"/>
                  </a:lnTo>
                  <a:lnTo>
                    <a:pt x="228626" y="542637"/>
                  </a:lnTo>
                  <a:lnTo>
                    <a:pt x="248588" y="501636"/>
                  </a:lnTo>
                  <a:lnTo>
                    <a:pt x="271733" y="461973"/>
                  </a:lnTo>
                  <a:lnTo>
                    <a:pt x="298043" y="423840"/>
                  </a:lnTo>
                  <a:lnTo>
                    <a:pt x="327503" y="387429"/>
                  </a:lnTo>
                  <a:lnTo>
                    <a:pt x="360096" y="352932"/>
                  </a:lnTo>
                  <a:lnTo>
                    <a:pt x="395713" y="320649"/>
                  </a:lnTo>
                  <a:lnTo>
                    <a:pt x="433159" y="291482"/>
                  </a:lnTo>
                  <a:lnTo>
                    <a:pt x="472251" y="265447"/>
                  </a:lnTo>
                  <a:lnTo>
                    <a:pt x="512803" y="242559"/>
                  </a:lnTo>
                  <a:lnTo>
                    <a:pt x="554631" y="222834"/>
                  </a:lnTo>
                  <a:lnTo>
                    <a:pt x="597551" y="206285"/>
                  </a:lnTo>
                  <a:lnTo>
                    <a:pt x="641380" y="192929"/>
                  </a:lnTo>
                  <a:lnTo>
                    <a:pt x="685932" y="182780"/>
                  </a:lnTo>
                  <a:lnTo>
                    <a:pt x="731023" y="175854"/>
                  </a:lnTo>
                  <a:lnTo>
                    <a:pt x="776468" y="172165"/>
                  </a:lnTo>
                  <a:lnTo>
                    <a:pt x="822085" y="171729"/>
                  </a:lnTo>
                  <a:lnTo>
                    <a:pt x="867688" y="174561"/>
                  </a:lnTo>
                  <a:lnTo>
                    <a:pt x="913093" y="180676"/>
                  </a:lnTo>
                  <a:lnTo>
                    <a:pt x="958116" y="190089"/>
                  </a:lnTo>
                  <a:lnTo>
                    <a:pt x="1002572" y="202815"/>
                  </a:lnTo>
                  <a:lnTo>
                    <a:pt x="1046278" y="218870"/>
                  </a:lnTo>
                  <a:lnTo>
                    <a:pt x="1089049" y="238267"/>
                  </a:lnTo>
                  <a:lnTo>
                    <a:pt x="1130700" y="261024"/>
                  </a:lnTo>
                  <a:lnTo>
                    <a:pt x="1171047" y="287154"/>
                  </a:lnTo>
                  <a:lnTo>
                    <a:pt x="292414" y="1149034"/>
                  </a:lnTo>
                </a:path>
                <a:path w="1609090" h="1578610">
                  <a:moveTo>
                    <a:pt x="1432658" y="789441"/>
                  </a:moveTo>
                  <a:lnTo>
                    <a:pt x="1431291" y="838630"/>
                  </a:lnTo>
                  <a:lnTo>
                    <a:pt x="1425883" y="887189"/>
                  </a:lnTo>
                  <a:lnTo>
                    <a:pt x="1416530" y="934890"/>
                  </a:lnTo>
                  <a:lnTo>
                    <a:pt x="1403330" y="981501"/>
                  </a:lnTo>
                  <a:lnTo>
                    <a:pt x="1386378" y="1026793"/>
                  </a:lnTo>
                  <a:lnTo>
                    <a:pt x="1365772" y="1070537"/>
                  </a:lnTo>
                  <a:lnTo>
                    <a:pt x="1341607" y="1112502"/>
                  </a:lnTo>
                  <a:lnTo>
                    <a:pt x="1313981" y="1152459"/>
                  </a:lnTo>
                  <a:lnTo>
                    <a:pt x="1282990" y="1190178"/>
                  </a:lnTo>
                  <a:lnTo>
                    <a:pt x="1248731" y="1225428"/>
                  </a:lnTo>
                  <a:lnTo>
                    <a:pt x="1212974" y="1257760"/>
                  </a:lnTo>
                  <a:lnTo>
                    <a:pt x="1175388" y="1286962"/>
                  </a:lnTo>
                  <a:lnTo>
                    <a:pt x="1136157" y="1313021"/>
                  </a:lnTo>
                  <a:lnTo>
                    <a:pt x="1095465" y="1335922"/>
                  </a:lnTo>
                  <a:lnTo>
                    <a:pt x="1053499" y="1355649"/>
                  </a:lnTo>
                  <a:lnTo>
                    <a:pt x="1010442" y="1372188"/>
                  </a:lnTo>
                  <a:lnTo>
                    <a:pt x="966479" y="1385524"/>
                  </a:lnTo>
                  <a:lnTo>
                    <a:pt x="921795" y="1395642"/>
                  </a:lnTo>
                  <a:lnTo>
                    <a:pt x="876576" y="1402528"/>
                  </a:lnTo>
                  <a:lnTo>
                    <a:pt x="831005" y="1406167"/>
                  </a:lnTo>
                  <a:lnTo>
                    <a:pt x="785267" y="1406543"/>
                  </a:lnTo>
                  <a:lnTo>
                    <a:pt x="739548" y="1403643"/>
                  </a:lnTo>
                  <a:lnTo>
                    <a:pt x="694032" y="1397451"/>
                  </a:lnTo>
                  <a:lnTo>
                    <a:pt x="648903" y="1387952"/>
                  </a:lnTo>
                  <a:lnTo>
                    <a:pt x="604348" y="1375132"/>
                  </a:lnTo>
                  <a:lnTo>
                    <a:pt x="560549" y="1358976"/>
                  </a:lnTo>
                  <a:lnTo>
                    <a:pt x="517693" y="1339469"/>
                  </a:lnTo>
                  <a:lnTo>
                    <a:pt x="475964" y="1316596"/>
                  </a:lnTo>
                  <a:lnTo>
                    <a:pt x="435547" y="1290343"/>
                  </a:lnTo>
                  <a:lnTo>
                    <a:pt x="1314990" y="427453"/>
                  </a:lnTo>
                  <a:lnTo>
                    <a:pt x="1342614" y="467536"/>
                  </a:lnTo>
                  <a:lnTo>
                    <a:pt x="1366704" y="509567"/>
                  </a:lnTo>
                  <a:lnTo>
                    <a:pt x="1387181" y="553307"/>
                  </a:lnTo>
                  <a:lnTo>
                    <a:pt x="1403968" y="598520"/>
                  </a:lnTo>
                  <a:lnTo>
                    <a:pt x="1416987" y="644967"/>
                  </a:lnTo>
                  <a:lnTo>
                    <a:pt x="1426161" y="692411"/>
                  </a:lnTo>
                  <a:lnTo>
                    <a:pt x="1431410" y="740613"/>
                  </a:lnTo>
                  <a:lnTo>
                    <a:pt x="1432658" y="789336"/>
                  </a:lnTo>
                  <a:close/>
                </a:path>
              </a:pathLst>
            </a:custGeom>
            <a:ln w="14555">
              <a:solidFill>
                <a:srgbClr val="0A425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528015" y="1128420"/>
            <a:ext cx="5173345" cy="45789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marR="5080" indent="-287020">
              <a:lnSpc>
                <a:spcPct val="110000"/>
              </a:lnSpc>
              <a:spcBef>
                <a:spcPts val="100"/>
              </a:spcBef>
              <a:buClr>
                <a:srgbClr val="DA3467"/>
              </a:buClr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A</a:t>
            </a:r>
            <a:r>
              <a:rPr sz="2200" spc="-5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legal</a:t>
            </a:r>
            <a:r>
              <a:rPr sz="2200" spc="-6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hold</a:t>
            </a:r>
            <a:r>
              <a:rPr sz="2200" spc="-6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131C36"/>
                </a:solidFill>
                <a:latin typeface="Calibri"/>
                <a:cs typeface="Calibri"/>
              </a:rPr>
              <a:t>refers</a:t>
            </a:r>
            <a:r>
              <a:rPr sz="2200" spc="-5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to</a:t>
            </a:r>
            <a:r>
              <a:rPr sz="22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a</a:t>
            </a:r>
            <a:r>
              <a:rPr sz="2200" spc="-6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process</a:t>
            </a:r>
            <a:r>
              <a:rPr sz="2200" spc="-6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which</a:t>
            </a:r>
            <a:r>
              <a:rPr sz="2200" spc="-6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25" dirty="0">
                <a:solidFill>
                  <a:srgbClr val="131C36"/>
                </a:solidFill>
                <a:latin typeface="Calibri"/>
                <a:cs typeface="Calibri"/>
              </a:rPr>
              <a:t>an </a:t>
            </a:r>
            <a:r>
              <a:rPr sz="2200" spc="-20" dirty="0">
                <a:solidFill>
                  <a:srgbClr val="131C36"/>
                </a:solidFill>
                <a:latin typeface="Calibri"/>
                <a:cs typeface="Calibri"/>
              </a:rPr>
              <a:t>organization</a:t>
            </a:r>
            <a:r>
              <a:rPr sz="2200" spc="-7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uses</a:t>
            </a:r>
            <a:r>
              <a:rPr sz="22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to</a:t>
            </a:r>
            <a:r>
              <a:rPr sz="22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retain</a:t>
            </a:r>
            <a:r>
              <a:rPr sz="2200" spc="-5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all</a:t>
            </a:r>
            <a:r>
              <a:rPr sz="2200" spc="-6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forms</a:t>
            </a:r>
            <a:r>
              <a:rPr sz="22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25" dirty="0">
                <a:solidFill>
                  <a:srgbClr val="131C36"/>
                </a:solidFill>
                <a:latin typeface="Calibri"/>
                <a:cs typeface="Calibri"/>
              </a:rPr>
              <a:t>of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pertinent</a:t>
            </a:r>
            <a:r>
              <a:rPr sz="2200" spc="-6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data</a:t>
            </a:r>
            <a:r>
              <a:rPr sz="2200" spc="-7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and</a:t>
            </a:r>
            <a:r>
              <a:rPr sz="2200" spc="-8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information</a:t>
            </a:r>
            <a:r>
              <a:rPr sz="2200" spc="-8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when</a:t>
            </a:r>
            <a:r>
              <a:rPr sz="2200" spc="-7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25" dirty="0">
                <a:solidFill>
                  <a:srgbClr val="131C36"/>
                </a:solidFill>
                <a:latin typeface="Calibri"/>
                <a:cs typeface="Calibri"/>
              </a:rPr>
              <a:t>it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reasonably</a:t>
            </a:r>
            <a:r>
              <a:rPr sz="2200" spc="-7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expects</a:t>
            </a:r>
            <a:r>
              <a:rPr sz="22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some</a:t>
            </a:r>
            <a:r>
              <a:rPr sz="2200" spc="-6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type</a:t>
            </a:r>
            <a:r>
              <a:rPr sz="2200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of</a:t>
            </a:r>
            <a:r>
              <a:rPr sz="2200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litigation against</a:t>
            </a:r>
            <a:r>
              <a:rPr sz="2200" spc="-8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it,</a:t>
            </a:r>
            <a:r>
              <a:rPr sz="2200" spc="-6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or</a:t>
            </a:r>
            <a:r>
              <a:rPr sz="2200" spc="-5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some</a:t>
            </a:r>
            <a:r>
              <a:rPr sz="2200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need</a:t>
            </a:r>
            <a:r>
              <a:rPr sz="22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for</a:t>
            </a:r>
            <a:r>
              <a:rPr sz="2200" spc="-6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future</a:t>
            </a:r>
            <a:r>
              <a:rPr sz="2200" spc="-5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utility</a:t>
            </a:r>
            <a:r>
              <a:rPr sz="2200" spc="-6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25" dirty="0">
                <a:solidFill>
                  <a:srgbClr val="131C36"/>
                </a:solidFill>
                <a:latin typeface="Calibri"/>
                <a:cs typeface="Calibri"/>
              </a:rPr>
              <a:t>in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a</a:t>
            </a:r>
            <a:r>
              <a:rPr sz="22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court</a:t>
            </a:r>
            <a:r>
              <a:rPr sz="22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of</a:t>
            </a:r>
            <a:r>
              <a:rPr sz="22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25" dirty="0">
                <a:solidFill>
                  <a:srgbClr val="131C36"/>
                </a:solidFill>
                <a:latin typeface="Calibri"/>
                <a:cs typeface="Calibri"/>
              </a:rPr>
              <a:t>law</a:t>
            </a:r>
            <a:endParaRPr sz="2200">
              <a:latin typeface="Calibri"/>
              <a:cs typeface="Calibri"/>
            </a:endParaRPr>
          </a:p>
          <a:p>
            <a:pPr marL="299085" marR="15240" indent="-287020">
              <a:lnSpc>
                <a:spcPct val="110000"/>
              </a:lnSpc>
              <a:spcBef>
                <a:spcPts val="994"/>
              </a:spcBef>
              <a:buClr>
                <a:srgbClr val="DA3467"/>
              </a:buClr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It</a:t>
            </a:r>
            <a:r>
              <a:rPr sz="22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can</a:t>
            </a:r>
            <a:r>
              <a:rPr sz="22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be</a:t>
            </a:r>
            <a:r>
              <a:rPr sz="22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a</a:t>
            </a:r>
            <a:r>
              <a:rPr sz="22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restriction</a:t>
            </a:r>
            <a:r>
              <a:rPr sz="22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placed</a:t>
            </a:r>
            <a:r>
              <a:rPr sz="22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on</a:t>
            </a:r>
            <a:r>
              <a:rPr sz="22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a</a:t>
            </a:r>
            <a:r>
              <a:rPr sz="22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database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or</a:t>
            </a:r>
            <a:r>
              <a:rPr sz="2200" spc="-5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set</a:t>
            </a:r>
            <a:r>
              <a:rPr sz="22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of</a:t>
            </a:r>
            <a:r>
              <a:rPr sz="22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records</a:t>
            </a:r>
            <a:r>
              <a:rPr sz="2200" spc="-6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that</a:t>
            </a:r>
            <a:r>
              <a:rPr sz="2200" spc="-5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exists</a:t>
            </a:r>
            <a:r>
              <a:rPr sz="22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as</a:t>
            </a:r>
            <a:r>
              <a:rPr sz="22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a</a:t>
            </a:r>
            <a:r>
              <a:rPr sz="2200" spc="-5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result</a:t>
            </a:r>
            <a:r>
              <a:rPr sz="2200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25" dirty="0">
                <a:solidFill>
                  <a:srgbClr val="131C36"/>
                </a:solidFill>
                <a:latin typeface="Calibri"/>
                <a:cs typeface="Calibri"/>
              </a:rPr>
              <a:t>of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existing</a:t>
            </a:r>
            <a:r>
              <a:rPr sz="2200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or</a:t>
            </a:r>
            <a:r>
              <a:rPr sz="22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anticipated</a:t>
            </a:r>
            <a:r>
              <a:rPr sz="2200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litigation,</a:t>
            </a:r>
            <a:r>
              <a:rPr sz="2200" spc="-6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audit, government</a:t>
            </a:r>
            <a:r>
              <a:rPr sz="2200" spc="-20" dirty="0">
                <a:solidFill>
                  <a:srgbClr val="131C36"/>
                </a:solidFill>
                <a:latin typeface="Calibri"/>
                <a:cs typeface="Calibri"/>
              </a:rPr>
              <a:t> investigation</a:t>
            </a:r>
            <a:r>
              <a:rPr sz="22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or</a:t>
            </a:r>
            <a:r>
              <a:rPr sz="22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other</a:t>
            </a:r>
            <a:r>
              <a:rPr sz="22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131C36"/>
                </a:solidFill>
                <a:latin typeface="Calibri"/>
                <a:cs typeface="Calibri"/>
              </a:rPr>
              <a:t>such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activity</a:t>
            </a:r>
            <a:r>
              <a:rPr sz="2200" spc="-9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that</a:t>
            </a:r>
            <a:r>
              <a:rPr sz="2200" spc="-8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suspends</a:t>
            </a:r>
            <a:r>
              <a:rPr sz="2200" spc="-7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the</a:t>
            </a:r>
            <a:r>
              <a:rPr sz="2200" spc="-8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regular</a:t>
            </a:r>
            <a:r>
              <a:rPr sz="2200" spc="-8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usage, processing,</a:t>
            </a:r>
            <a:r>
              <a:rPr sz="2200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or</a:t>
            </a:r>
            <a:r>
              <a:rPr sz="22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disposition</a:t>
            </a:r>
            <a:r>
              <a:rPr sz="22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of</a:t>
            </a:r>
            <a:r>
              <a:rPr sz="2200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data.</a:t>
            </a:r>
            <a:endParaRPr sz="2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863840" y="0"/>
            <a:ext cx="4328160" cy="6858000"/>
            <a:chOff x="7863840" y="0"/>
            <a:chExt cx="4328160" cy="6858000"/>
          </a:xfrm>
        </p:grpSpPr>
        <p:sp>
          <p:nvSpPr>
            <p:cNvPr id="3" name="object 3"/>
            <p:cNvSpPr/>
            <p:nvPr/>
          </p:nvSpPr>
          <p:spPr>
            <a:xfrm>
              <a:off x="7863840" y="0"/>
              <a:ext cx="4328160" cy="6858000"/>
            </a:xfrm>
            <a:custGeom>
              <a:avLst/>
              <a:gdLst/>
              <a:ahLst/>
              <a:cxnLst/>
              <a:rect l="l" t="t" r="r" b="b"/>
              <a:pathLst>
                <a:path w="4328159" h="6858000">
                  <a:moveTo>
                    <a:pt x="4328159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4328159" y="6858000"/>
                  </a:lnTo>
                  <a:lnTo>
                    <a:pt x="4328159" y="0"/>
                  </a:lnTo>
                  <a:close/>
                </a:path>
              </a:pathLst>
            </a:custGeom>
            <a:solidFill>
              <a:srgbClr val="DA57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9188401" y="2470688"/>
              <a:ext cx="1745614" cy="1974214"/>
            </a:xfrm>
            <a:custGeom>
              <a:avLst/>
              <a:gdLst/>
              <a:ahLst/>
              <a:cxnLst/>
              <a:rect l="l" t="t" r="r" b="b"/>
              <a:pathLst>
                <a:path w="1745615" h="1974214">
                  <a:moveTo>
                    <a:pt x="916786" y="316"/>
                  </a:moveTo>
                  <a:lnTo>
                    <a:pt x="834726" y="0"/>
                  </a:lnTo>
                  <a:lnTo>
                    <a:pt x="778560" y="3584"/>
                  </a:lnTo>
                  <a:lnTo>
                    <a:pt x="700249" y="14585"/>
                  </a:lnTo>
                  <a:lnTo>
                    <a:pt x="654605" y="24108"/>
                  </a:lnTo>
                  <a:lnTo>
                    <a:pt x="605605" y="36976"/>
                  </a:lnTo>
                  <a:lnTo>
                    <a:pt x="553976" y="53685"/>
                  </a:lnTo>
                  <a:lnTo>
                    <a:pt x="500444" y="74733"/>
                  </a:lnTo>
                  <a:lnTo>
                    <a:pt x="445737" y="100616"/>
                  </a:lnTo>
                  <a:lnTo>
                    <a:pt x="390580" y="131831"/>
                  </a:lnTo>
                  <a:lnTo>
                    <a:pt x="335700" y="168876"/>
                  </a:lnTo>
                  <a:lnTo>
                    <a:pt x="281825" y="212246"/>
                  </a:lnTo>
                  <a:lnTo>
                    <a:pt x="229681" y="262439"/>
                  </a:lnTo>
                  <a:lnTo>
                    <a:pt x="194751" y="301608"/>
                  </a:lnTo>
                  <a:lnTo>
                    <a:pt x="162789" y="342427"/>
                  </a:lnTo>
                  <a:lnTo>
                    <a:pt x="133770" y="384720"/>
                  </a:lnTo>
                  <a:lnTo>
                    <a:pt x="107669" y="428313"/>
                  </a:lnTo>
                  <a:lnTo>
                    <a:pt x="84462" y="473030"/>
                  </a:lnTo>
                  <a:lnTo>
                    <a:pt x="64123" y="518694"/>
                  </a:lnTo>
                  <a:lnTo>
                    <a:pt x="46628" y="565132"/>
                  </a:lnTo>
                  <a:lnTo>
                    <a:pt x="31953" y="612166"/>
                  </a:lnTo>
                  <a:lnTo>
                    <a:pt x="20072" y="659622"/>
                  </a:lnTo>
                  <a:lnTo>
                    <a:pt x="10961" y="707325"/>
                  </a:lnTo>
                  <a:lnTo>
                    <a:pt x="4595" y="755097"/>
                  </a:lnTo>
                  <a:lnTo>
                    <a:pt x="949" y="802765"/>
                  </a:lnTo>
                  <a:lnTo>
                    <a:pt x="0" y="850153"/>
                  </a:lnTo>
                  <a:lnTo>
                    <a:pt x="1721" y="897085"/>
                  </a:lnTo>
                  <a:lnTo>
                    <a:pt x="6088" y="943385"/>
                  </a:lnTo>
                  <a:lnTo>
                    <a:pt x="13076" y="988878"/>
                  </a:lnTo>
                  <a:lnTo>
                    <a:pt x="22662" y="1033389"/>
                  </a:lnTo>
                  <a:lnTo>
                    <a:pt x="34819" y="1076742"/>
                  </a:lnTo>
                  <a:lnTo>
                    <a:pt x="49524" y="1118762"/>
                  </a:lnTo>
                  <a:lnTo>
                    <a:pt x="66751" y="1159273"/>
                  </a:lnTo>
                  <a:lnTo>
                    <a:pt x="86476" y="1198099"/>
                  </a:lnTo>
                  <a:lnTo>
                    <a:pt x="108674" y="1235065"/>
                  </a:lnTo>
                  <a:lnTo>
                    <a:pt x="139624" y="1280697"/>
                  </a:lnTo>
                  <a:lnTo>
                    <a:pt x="171643" y="1324873"/>
                  </a:lnTo>
                  <a:lnTo>
                    <a:pt x="204331" y="1367831"/>
                  </a:lnTo>
                  <a:lnTo>
                    <a:pt x="302426" y="1491763"/>
                  </a:lnTo>
                  <a:lnTo>
                    <a:pt x="363861" y="1572637"/>
                  </a:lnTo>
                  <a:lnTo>
                    <a:pt x="392193" y="1613259"/>
                  </a:lnTo>
                  <a:lnTo>
                    <a:pt x="418403" y="1654322"/>
                  </a:lnTo>
                  <a:lnTo>
                    <a:pt x="441900" y="1695458"/>
                  </a:lnTo>
                  <a:lnTo>
                    <a:pt x="462594" y="1737533"/>
                  </a:lnTo>
                  <a:lnTo>
                    <a:pt x="480082" y="1780757"/>
                  </a:lnTo>
                  <a:lnTo>
                    <a:pt x="493966" y="1825340"/>
                  </a:lnTo>
                  <a:lnTo>
                    <a:pt x="503844" y="1871488"/>
                  </a:lnTo>
                  <a:lnTo>
                    <a:pt x="509316" y="1919413"/>
                  </a:lnTo>
                  <a:lnTo>
                    <a:pt x="515262" y="1941151"/>
                  </a:lnTo>
                  <a:lnTo>
                    <a:pt x="528203" y="1958425"/>
                  </a:lnTo>
                  <a:lnTo>
                    <a:pt x="546435" y="1969823"/>
                  </a:lnTo>
                  <a:lnTo>
                    <a:pt x="568252" y="1973935"/>
                  </a:lnTo>
                  <a:lnTo>
                    <a:pt x="1194607" y="1970175"/>
                  </a:lnTo>
                  <a:lnTo>
                    <a:pt x="1234577" y="1954116"/>
                  </a:lnTo>
                  <a:lnTo>
                    <a:pt x="1252916" y="1915026"/>
                  </a:lnTo>
                  <a:lnTo>
                    <a:pt x="1257418" y="1869436"/>
                  </a:lnTo>
                  <a:lnTo>
                    <a:pt x="1265839" y="1825436"/>
                  </a:lnTo>
                  <a:lnTo>
                    <a:pt x="1277857" y="1782833"/>
                  </a:lnTo>
                  <a:lnTo>
                    <a:pt x="1293146" y="1741433"/>
                  </a:lnTo>
                  <a:lnTo>
                    <a:pt x="1311383" y="1701045"/>
                  </a:lnTo>
                  <a:lnTo>
                    <a:pt x="1332244" y="1661474"/>
                  </a:lnTo>
                  <a:lnTo>
                    <a:pt x="1355405" y="1622529"/>
                  </a:lnTo>
                  <a:lnTo>
                    <a:pt x="1380543" y="1584016"/>
                  </a:lnTo>
                  <a:lnTo>
                    <a:pt x="1407333" y="1545743"/>
                  </a:lnTo>
                  <a:lnTo>
                    <a:pt x="1435451" y="1507517"/>
                  </a:lnTo>
                  <a:lnTo>
                    <a:pt x="1524539" y="1391189"/>
                  </a:lnTo>
                  <a:lnTo>
                    <a:pt x="1584635" y="1310335"/>
                  </a:lnTo>
                  <a:lnTo>
                    <a:pt x="1613923" y="1268338"/>
                  </a:lnTo>
                  <a:lnTo>
                    <a:pt x="1642271" y="1225038"/>
                  </a:lnTo>
                  <a:lnTo>
                    <a:pt x="1664016" y="1187749"/>
                  </a:lnTo>
                  <a:lnTo>
                    <a:pt x="1683237" y="1148640"/>
                  </a:lnTo>
                  <a:lnTo>
                    <a:pt x="1699917" y="1107884"/>
                  </a:lnTo>
                  <a:lnTo>
                    <a:pt x="1714034" y="1065659"/>
                  </a:lnTo>
                  <a:lnTo>
                    <a:pt x="1725569" y="1022139"/>
                  </a:lnTo>
                  <a:lnTo>
                    <a:pt x="1734503" y="977499"/>
                  </a:lnTo>
                  <a:lnTo>
                    <a:pt x="1740815" y="931917"/>
                  </a:lnTo>
                  <a:lnTo>
                    <a:pt x="1744486" y="885566"/>
                  </a:lnTo>
                  <a:lnTo>
                    <a:pt x="1745496" y="838623"/>
                  </a:lnTo>
                  <a:lnTo>
                    <a:pt x="1743825" y="791262"/>
                  </a:lnTo>
                  <a:lnTo>
                    <a:pt x="1739454" y="743660"/>
                  </a:lnTo>
                  <a:lnTo>
                    <a:pt x="1732362" y="695992"/>
                  </a:lnTo>
                  <a:lnTo>
                    <a:pt x="1722530" y="648434"/>
                  </a:lnTo>
                  <a:lnTo>
                    <a:pt x="1709938" y="601160"/>
                  </a:lnTo>
                  <a:lnTo>
                    <a:pt x="1694566" y="554347"/>
                  </a:lnTo>
                  <a:lnTo>
                    <a:pt x="1676395" y="508170"/>
                  </a:lnTo>
                  <a:lnTo>
                    <a:pt x="1655404" y="462805"/>
                  </a:lnTo>
                  <a:lnTo>
                    <a:pt x="1631575" y="418426"/>
                  </a:lnTo>
                  <a:lnTo>
                    <a:pt x="1604886" y="375210"/>
                  </a:lnTo>
                  <a:lnTo>
                    <a:pt x="1575319" y="333332"/>
                  </a:lnTo>
                  <a:lnTo>
                    <a:pt x="1542854" y="292968"/>
                  </a:lnTo>
                  <a:lnTo>
                    <a:pt x="1507470" y="254292"/>
                  </a:lnTo>
                  <a:lnTo>
                    <a:pt x="1470197" y="218613"/>
                  </a:lnTo>
                  <a:lnTo>
                    <a:pt x="1430880" y="185424"/>
                  </a:lnTo>
                  <a:lnTo>
                    <a:pt x="1389654" y="154806"/>
                  </a:lnTo>
                  <a:lnTo>
                    <a:pt x="1346649" y="126839"/>
                  </a:lnTo>
                  <a:lnTo>
                    <a:pt x="1301999" y="101603"/>
                  </a:lnTo>
                  <a:lnTo>
                    <a:pt x="1255835" y="79181"/>
                  </a:lnTo>
                  <a:lnTo>
                    <a:pt x="1208290" y="59652"/>
                  </a:lnTo>
                  <a:lnTo>
                    <a:pt x="1159495" y="43097"/>
                  </a:lnTo>
                  <a:lnTo>
                    <a:pt x="1111859" y="29318"/>
                  </a:lnTo>
                  <a:lnTo>
                    <a:pt x="1063683" y="18099"/>
                  </a:lnTo>
                  <a:lnTo>
                    <a:pt x="1015054" y="9490"/>
                  </a:lnTo>
                  <a:lnTo>
                    <a:pt x="966060" y="3546"/>
                  </a:lnTo>
                  <a:lnTo>
                    <a:pt x="916786" y="316"/>
                  </a:lnTo>
                  <a:close/>
                </a:path>
              </a:pathLst>
            </a:custGeom>
            <a:solidFill>
              <a:srgbClr val="FCCF0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9657588" y="4513567"/>
              <a:ext cx="816610" cy="482600"/>
            </a:xfrm>
            <a:custGeom>
              <a:avLst/>
              <a:gdLst/>
              <a:ahLst/>
              <a:cxnLst/>
              <a:rect l="l" t="t" r="r" b="b"/>
              <a:pathLst>
                <a:path w="816609" h="482600">
                  <a:moveTo>
                    <a:pt x="541705" y="433057"/>
                  </a:moveTo>
                  <a:lnTo>
                    <a:pt x="539838" y="423786"/>
                  </a:lnTo>
                  <a:lnTo>
                    <a:pt x="534733" y="416217"/>
                  </a:lnTo>
                  <a:lnTo>
                    <a:pt x="527164" y="411111"/>
                  </a:lnTo>
                  <a:lnTo>
                    <a:pt x="517880" y="409244"/>
                  </a:lnTo>
                  <a:lnTo>
                    <a:pt x="291541" y="410502"/>
                  </a:lnTo>
                  <a:lnTo>
                    <a:pt x="285902" y="413004"/>
                  </a:lnTo>
                  <a:lnTo>
                    <a:pt x="281508" y="417398"/>
                  </a:lnTo>
                  <a:lnTo>
                    <a:pt x="276225" y="425323"/>
                  </a:lnTo>
                  <a:lnTo>
                    <a:pt x="274459" y="434314"/>
                  </a:lnTo>
                  <a:lnTo>
                    <a:pt x="276225" y="443306"/>
                  </a:lnTo>
                  <a:lnTo>
                    <a:pt x="281508" y="451231"/>
                  </a:lnTo>
                  <a:lnTo>
                    <a:pt x="305968" y="475678"/>
                  </a:lnTo>
                  <a:lnTo>
                    <a:pt x="310984" y="480060"/>
                  </a:lnTo>
                  <a:lnTo>
                    <a:pt x="317246" y="482561"/>
                  </a:lnTo>
                  <a:lnTo>
                    <a:pt x="500329" y="481317"/>
                  </a:lnTo>
                  <a:lnTo>
                    <a:pt x="507225" y="481317"/>
                  </a:lnTo>
                  <a:lnTo>
                    <a:pt x="514121" y="477558"/>
                  </a:lnTo>
                  <a:lnTo>
                    <a:pt x="517258" y="472541"/>
                  </a:lnTo>
                  <a:lnTo>
                    <a:pt x="539826" y="443712"/>
                  </a:lnTo>
                  <a:lnTo>
                    <a:pt x="541705" y="438073"/>
                  </a:lnTo>
                  <a:lnTo>
                    <a:pt x="541705" y="433057"/>
                  </a:lnTo>
                  <a:close/>
                </a:path>
                <a:path w="816609" h="482600">
                  <a:moveTo>
                    <a:pt x="720394" y="203060"/>
                  </a:moveTo>
                  <a:lnTo>
                    <a:pt x="718527" y="189407"/>
                  </a:lnTo>
                  <a:lnTo>
                    <a:pt x="713422" y="181838"/>
                  </a:lnTo>
                  <a:lnTo>
                    <a:pt x="705853" y="176733"/>
                  </a:lnTo>
                  <a:lnTo>
                    <a:pt x="696569" y="174866"/>
                  </a:lnTo>
                  <a:lnTo>
                    <a:pt x="123507" y="178625"/>
                  </a:lnTo>
                  <a:lnTo>
                    <a:pt x="115989" y="179870"/>
                  </a:lnTo>
                  <a:lnTo>
                    <a:pt x="107734" y="184658"/>
                  </a:lnTo>
                  <a:lnTo>
                    <a:pt x="102120" y="191858"/>
                  </a:lnTo>
                  <a:lnTo>
                    <a:pt x="99682" y="200583"/>
                  </a:lnTo>
                  <a:lnTo>
                    <a:pt x="100939" y="209956"/>
                  </a:lnTo>
                  <a:lnTo>
                    <a:pt x="156743" y="376034"/>
                  </a:lnTo>
                  <a:lnTo>
                    <a:pt x="179311" y="392328"/>
                  </a:lnTo>
                  <a:lnTo>
                    <a:pt x="653313" y="389191"/>
                  </a:lnTo>
                  <a:lnTo>
                    <a:pt x="720394" y="203060"/>
                  </a:lnTo>
                  <a:close/>
                </a:path>
                <a:path w="816609" h="482600">
                  <a:moveTo>
                    <a:pt x="726046" y="33845"/>
                  </a:moveTo>
                  <a:lnTo>
                    <a:pt x="723303" y="20624"/>
                  </a:lnTo>
                  <a:lnTo>
                    <a:pt x="715848" y="9867"/>
                  </a:lnTo>
                  <a:lnTo>
                    <a:pt x="704875" y="2641"/>
                  </a:lnTo>
                  <a:lnTo>
                    <a:pt x="691553" y="0"/>
                  </a:lnTo>
                  <a:lnTo>
                    <a:pt x="122885" y="3759"/>
                  </a:lnTo>
                  <a:lnTo>
                    <a:pt x="109664" y="6502"/>
                  </a:lnTo>
                  <a:lnTo>
                    <a:pt x="98907" y="13944"/>
                  </a:lnTo>
                  <a:lnTo>
                    <a:pt x="91668" y="24904"/>
                  </a:lnTo>
                  <a:lnTo>
                    <a:pt x="89027" y="38227"/>
                  </a:lnTo>
                  <a:lnTo>
                    <a:pt x="89027" y="45123"/>
                  </a:lnTo>
                  <a:lnTo>
                    <a:pt x="91770" y="58343"/>
                  </a:lnTo>
                  <a:lnTo>
                    <a:pt x="99212" y="69088"/>
                  </a:lnTo>
                  <a:lnTo>
                    <a:pt x="110185" y="76314"/>
                  </a:lnTo>
                  <a:lnTo>
                    <a:pt x="123507" y="78968"/>
                  </a:lnTo>
                  <a:lnTo>
                    <a:pt x="692188" y="75196"/>
                  </a:lnTo>
                  <a:lnTo>
                    <a:pt x="705408" y="72466"/>
                  </a:lnTo>
                  <a:lnTo>
                    <a:pt x="716165" y="65024"/>
                  </a:lnTo>
                  <a:lnTo>
                    <a:pt x="723392" y="54051"/>
                  </a:lnTo>
                  <a:lnTo>
                    <a:pt x="726046" y="40728"/>
                  </a:lnTo>
                  <a:lnTo>
                    <a:pt x="726046" y="33845"/>
                  </a:lnTo>
                  <a:close/>
                </a:path>
                <a:path w="816609" h="482600">
                  <a:moveTo>
                    <a:pt x="816330" y="117830"/>
                  </a:moveTo>
                  <a:lnTo>
                    <a:pt x="813587" y="104609"/>
                  </a:lnTo>
                  <a:lnTo>
                    <a:pt x="806132" y="93853"/>
                  </a:lnTo>
                  <a:lnTo>
                    <a:pt x="795159" y="86626"/>
                  </a:lnTo>
                  <a:lnTo>
                    <a:pt x="781837" y="83972"/>
                  </a:lnTo>
                  <a:lnTo>
                    <a:pt x="33858" y="88988"/>
                  </a:lnTo>
                  <a:lnTo>
                    <a:pt x="20624" y="91998"/>
                  </a:lnTo>
                  <a:lnTo>
                    <a:pt x="9867" y="99428"/>
                  </a:lnTo>
                  <a:lnTo>
                    <a:pt x="2641" y="110248"/>
                  </a:lnTo>
                  <a:lnTo>
                    <a:pt x="0" y="123469"/>
                  </a:lnTo>
                  <a:lnTo>
                    <a:pt x="0" y="130365"/>
                  </a:lnTo>
                  <a:lnTo>
                    <a:pt x="2743" y="143586"/>
                  </a:lnTo>
                  <a:lnTo>
                    <a:pt x="10185" y="154343"/>
                  </a:lnTo>
                  <a:lnTo>
                    <a:pt x="21158" y="161569"/>
                  </a:lnTo>
                  <a:lnTo>
                    <a:pt x="34480" y="164211"/>
                  </a:lnTo>
                  <a:lnTo>
                    <a:pt x="782472" y="159194"/>
                  </a:lnTo>
                  <a:lnTo>
                    <a:pt x="795693" y="156451"/>
                  </a:lnTo>
                  <a:lnTo>
                    <a:pt x="806450" y="149009"/>
                  </a:lnTo>
                  <a:lnTo>
                    <a:pt x="813676" y="138049"/>
                  </a:lnTo>
                  <a:lnTo>
                    <a:pt x="816330" y="124726"/>
                  </a:lnTo>
                  <a:lnTo>
                    <a:pt x="816330" y="117830"/>
                  </a:lnTo>
                  <a:close/>
                </a:path>
              </a:pathLst>
            </a:custGeom>
            <a:solidFill>
              <a:srgbClr val="3C3C3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9753518" y="2725607"/>
              <a:ext cx="630555" cy="184150"/>
            </a:xfrm>
            <a:custGeom>
              <a:avLst/>
              <a:gdLst/>
              <a:ahLst/>
              <a:cxnLst/>
              <a:rect l="l" t="t" r="r" b="b"/>
              <a:pathLst>
                <a:path w="630554" h="184150">
                  <a:moveTo>
                    <a:pt x="334808" y="0"/>
                  </a:moveTo>
                  <a:lnTo>
                    <a:pt x="266469" y="5107"/>
                  </a:lnTo>
                  <a:lnTo>
                    <a:pt x="203671" y="20181"/>
                  </a:lnTo>
                  <a:lnTo>
                    <a:pt x="147426" y="42026"/>
                  </a:lnTo>
                  <a:lnTo>
                    <a:pt x="98749" y="67447"/>
                  </a:lnTo>
                  <a:lnTo>
                    <a:pt x="58654" y="93251"/>
                  </a:lnTo>
                  <a:lnTo>
                    <a:pt x="28155" y="116241"/>
                  </a:lnTo>
                  <a:lnTo>
                    <a:pt x="0" y="141005"/>
                  </a:lnTo>
                  <a:lnTo>
                    <a:pt x="29732" y="129382"/>
                  </a:lnTo>
                  <a:lnTo>
                    <a:pt x="107135" y="103952"/>
                  </a:lnTo>
                  <a:lnTo>
                    <a:pt x="214515" y="78875"/>
                  </a:lnTo>
                  <a:lnTo>
                    <a:pt x="334181" y="68309"/>
                  </a:lnTo>
                  <a:lnTo>
                    <a:pt x="384490" y="73252"/>
                  </a:lnTo>
                  <a:lnTo>
                    <a:pt x="433745" y="86498"/>
                  </a:lnTo>
                  <a:lnTo>
                    <a:pt x="481797" y="107926"/>
                  </a:lnTo>
                  <a:lnTo>
                    <a:pt x="528495" y="137416"/>
                  </a:lnTo>
                  <a:lnTo>
                    <a:pt x="573688" y="174847"/>
                  </a:lnTo>
                  <a:lnTo>
                    <a:pt x="584738" y="181544"/>
                  </a:lnTo>
                  <a:lnTo>
                    <a:pt x="597200" y="183777"/>
                  </a:lnTo>
                  <a:lnTo>
                    <a:pt x="609661" y="181544"/>
                  </a:lnTo>
                  <a:lnTo>
                    <a:pt x="620711" y="174847"/>
                  </a:lnTo>
                  <a:lnTo>
                    <a:pt x="621338" y="173593"/>
                  </a:lnTo>
                  <a:lnTo>
                    <a:pt x="620711" y="173593"/>
                  </a:lnTo>
                  <a:lnTo>
                    <a:pt x="628010" y="161990"/>
                  </a:lnTo>
                  <a:lnTo>
                    <a:pt x="619458" y="124711"/>
                  </a:lnTo>
                  <a:lnTo>
                    <a:pt x="575427" y="87272"/>
                  </a:lnTo>
                  <a:lnTo>
                    <a:pt x="529915" y="56448"/>
                  </a:lnTo>
                  <a:lnTo>
                    <a:pt x="483011" y="32274"/>
                  </a:lnTo>
                  <a:lnTo>
                    <a:pt x="434800" y="14785"/>
                  </a:lnTo>
                  <a:lnTo>
                    <a:pt x="385370" y="4015"/>
                  </a:lnTo>
                  <a:lnTo>
                    <a:pt x="334808" y="0"/>
                  </a:lnTo>
                  <a:close/>
                </a:path>
              </a:pathLst>
            </a:custGeom>
            <a:solidFill>
              <a:srgbClr val="EEE6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0024999" y="2090775"/>
              <a:ext cx="518159" cy="346710"/>
            </a:xfrm>
            <a:custGeom>
              <a:avLst/>
              <a:gdLst/>
              <a:ahLst/>
              <a:cxnLst/>
              <a:rect l="l" t="t" r="r" b="b"/>
              <a:pathLst>
                <a:path w="518159" h="346710">
                  <a:moveTo>
                    <a:pt x="72720" y="36347"/>
                  </a:moveTo>
                  <a:lnTo>
                    <a:pt x="69862" y="22212"/>
                  </a:lnTo>
                  <a:lnTo>
                    <a:pt x="62064" y="10655"/>
                  </a:lnTo>
                  <a:lnTo>
                    <a:pt x="50507" y="2857"/>
                  </a:lnTo>
                  <a:lnTo>
                    <a:pt x="36360" y="0"/>
                  </a:lnTo>
                  <a:lnTo>
                    <a:pt x="22212" y="2857"/>
                  </a:lnTo>
                  <a:lnTo>
                    <a:pt x="10655" y="10655"/>
                  </a:lnTo>
                  <a:lnTo>
                    <a:pt x="2857" y="22212"/>
                  </a:lnTo>
                  <a:lnTo>
                    <a:pt x="0" y="36347"/>
                  </a:lnTo>
                  <a:lnTo>
                    <a:pt x="0" y="234378"/>
                  </a:lnTo>
                  <a:lnTo>
                    <a:pt x="2857" y="248526"/>
                  </a:lnTo>
                  <a:lnTo>
                    <a:pt x="10655" y="260070"/>
                  </a:lnTo>
                  <a:lnTo>
                    <a:pt x="22212" y="267868"/>
                  </a:lnTo>
                  <a:lnTo>
                    <a:pt x="36360" y="270725"/>
                  </a:lnTo>
                  <a:lnTo>
                    <a:pt x="50507" y="267868"/>
                  </a:lnTo>
                  <a:lnTo>
                    <a:pt x="62064" y="260070"/>
                  </a:lnTo>
                  <a:lnTo>
                    <a:pt x="69862" y="248526"/>
                  </a:lnTo>
                  <a:lnTo>
                    <a:pt x="72720" y="234378"/>
                  </a:lnTo>
                  <a:lnTo>
                    <a:pt x="72720" y="36347"/>
                  </a:lnTo>
                  <a:close/>
                </a:path>
                <a:path w="518159" h="346710">
                  <a:moveTo>
                    <a:pt x="518058" y="125793"/>
                  </a:moveTo>
                  <a:lnTo>
                    <a:pt x="515213" y="112255"/>
                  </a:lnTo>
                  <a:lnTo>
                    <a:pt x="507441" y="100711"/>
                  </a:lnTo>
                  <a:lnTo>
                    <a:pt x="495312" y="92748"/>
                  </a:lnTo>
                  <a:lnTo>
                    <a:pt x="481088" y="90068"/>
                  </a:lnTo>
                  <a:lnTo>
                    <a:pt x="467563" y="92900"/>
                  </a:lnTo>
                  <a:lnTo>
                    <a:pt x="456158" y="100685"/>
                  </a:lnTo>
                  <a:lnTo>
                    <a:pt x="448284" y="112801"/>
                  </a:lnTo>
                  <a:lnTo>
                    <a:pt x="373049" y="296430"/>
                  </a:lnTo>
                  <a:lnTo>
                    <a:pt x="370370" y="310375"/>
                  </a:lnTo>
                  <a:lnTo>
                    <a:pt x="373202" y="323926"/>
                  </a:lnTo>
                  <a:lnTo>
                    <a:pt x="380987" y="335470"/>
                  </a:lnTo>
                  <a:lnTo>
                    <a:pt x="393115" y="343420"/>
                  </a:lnTo>
                  <a:lnTo>
                    <a:pt x="407073" y="346113"/>
                  </a:lnTo>
                  <a:lnTo>
                    <a:pt x="420624" y="343268"/>
                  </a:lnTo>
                  <a:lnTo>
                    <a:pt x="432168" y="335495"/>
                  </a:lnTo>
                  <a:lnTo>
                    <a:pt x="440131" y="323367"/>
                  </a:lnTo>
                  <a:lnTo>
                    <a:pt x="515378" y="139750"/>
                  </a:lnTo>
                  <a:lnTo>
                    <a:pt x="518058" y="125793"/>
                  </a:lnTo>
                  <a:close/>
                </a:path>
              </a:pathLst>
            </a:custGeom>
            <a:solidFill>
              <a:srgbClr val="FCCF0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708255" y="2433020"/>
              <a:ext cx="212233" cy="213780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8847519" y="2810027"/>
              <a:ext cx="2418080" cy="561340"/>
            </a:xfrm>
            <a:custGeom>
              <a:avLst/>
              <a:gdLst/>
              <a:ahLst/>
              <a:cxnLst/>
              <a:rect l="l" t="t" r="r" b="b"/>
              <a:pathLst>
                <a:path w="2418079" h="561339">
                  <a:moveTo>
                    <a:pt x="270865" y="516585"/>
                  </a:moveTo>
                  <a:lnTo>
                    <a:pt x="267538" y="502551"/>
                  </a:lnTo>
                  <a:lnTo>
                    <a:pt x="259346" y="491286"/>
                  </a:lnTo>
                  <a:lnTo>
                    <a:pt x="247497" y="483882"/>
                  </a:lnTo>
                  <a:lnTo>
                    <a:pt x="233248" y="481495"/>
                  </a:lnTo>
                  <a:lnTo>
                    <a:pt x="35115" y="488378"/>
                  </a:lnTo>
                  <a:lnTo>
                    <a:pt x="21082" y="491705"/>
                  </a:lnTo>
                  <a:lnTo>
                    <a:pt x="9804" y="499897"/>
                  </a:lnTo>
                  <a:lnTo>
                    <a:pt x="2400" y="511733"/>
                  </a:lnTo>
                  <a:lnTo>
                    <a:pt x="0" y="525983"/>
                  </a:lnTo>
                  <a:lnTo>
                    <a:pt x="3327" y="540016"/>
                  </a:lnTo>
                  <a:lnTo>
                    <a:pt x="11531" y="551281"/>
                  </a:lnTo>
                  <a:lnTo>
                    <a:pt x="23368" y="558685"/>
                  </a:lnTo>
                  <a:lnTo>
                    <a:pt x="37630" y="561073"/>
                  </a:lnTo>
                  <a:lnTo>
                    <a:pt x="235750" y="554189"/>
                  </a:lnTo>
                  <a:lnTo>
                    <a:pt x="249783" y="550862"/>
                  </a:lnTo>
                  <a:lnTo>
                    <a:pt x="261061" y="542671"/>
                  </a:lnTo>
                  <a:lnTo>
                    <a:pt x="268465" y="530834"/>
                  </a:lnTo>
                  <a:lnTo>
                    <a:pt x="270865" y="516585"/>
                  </a:lnTo>
                  <a:close/>
                </a:path>
                <a:path w="2418079" h="561339">
                  <a:moveTo>
                    <a:pt x="332651" y="143903"/>
                  </a:moveTo>
                  <a:lnTo>
                    <a:pt x="309105" y="111747"/>
                  </a:lnTo>
                  <a:lnTo>
                    <a:pt x="122897" y="42799"/>
                  </a:lnTo>
                  <a:lnTo>
                    <a:pt x="108673" y="40576"/>
                  </a:lnTo>
                  <a:lnTo>
                    <a:pt x="95224" y="43827"/>
                  </a:lnTo>
                  <a:lnTo>
                    <a:pt x="84010" y="51879"/>
                  </a:lnTo>
                  <a:lnTo>
                    <a:pt x="76492" y="64109"/>
                  </a:lnTo>
                  <a:lnTo>
                    <a:pt x="74358" y="78320"/>
                  </a:lnTo>
                  <a:lnTo>
                    <a:pt x="77749" y="91770"/>
                  </a:lnTo>
                  <a:lnTo>
                    <a:pt x="85839" y="102971"/>
                  </a:lnTo>
                  <a:lnTo>
                    <a:pt x="97815" y="110490"/>
                  </a:lnTo>
                  <a:lnTo>
                    <a:pt x="284022" y="179425"/>
                  </a:lnTo>
                  <a:lnTo>
                    <a:pt x="298246" y="181648"/>
                  </a:lnTo>
                  <a:lnTo>
                    <a:pt x="311696" y="178409"/>
                  </a:lnTo>
                  <a:lnTo>
                    <a:pt x="322910" y="170345"/>
                  </a:lnTo>
                  <a:lnTo>
                    <a:pt x="330428" y="158115"/>
                  </a:lnTo>
                  <a:lnTo>
                    <a:pt x="332651" y="143903"/>
                  </a:lnTo>
                  <a:close/>
                </a:path>
                <a:path w="2418079" h="561339">
                  <a:moveTo>
                    <a:pt x="2326386" y="36093"/>
                  </a:moveTo>
                  <a:lnTo>
                    <a:pt x="2323604" y="22123"/>
                  </a:lnTo>
                  <a:lnTo>
                    <a:pt x="2315273" y="10363"/>
                  </a:lnTo>
                  <a:lnTo>
                    <a:pt x="2303538" y="2781"/>
                  </a:lnTo>
                  <a:lnTo>
                    <a:pt x="2289924" y="0"/>
                  </a:lnTo>
                  <a:lnTo>
                    <a:pt x="2275954" y="2692"/>
                  </a:lnTo>
                  <a:lnTo>
                    <a:pt x="2093493" y="80403"/>
                  </a:lnTo>
                  <a:lnTo>
                    <a:pt x="2081466" y="88734"/>
                  </a:lnTo>
                  <a:lnTo>
                    <a:pt x="2073910" y="100457"/>
                  </a:lnTo>
                  <a:lnTo>
                    <a:pt x="2071281" y="114071"/>
                  </a:lnTo>
                  <a:lnTo>
                    <a:pt x="2074062" y="128041"/>
                  </a:lnTo>
                  <a:lnTo>
                    <a:pt x="2082393" y="140055"/>
                  </a:lnTo>
                  <a:lnTo>
                    <a:pt x="2094128" y="147624"/>
                  </a:lnTo>
                  <a:lnTo>
                    <a:pt x="2107742" y="150241"/>
                  </a:lnTo>
                  <a:lnTo>
                    <a:pt x="2121712" y="147459"/>
                  </a:lnTo>
                  <a:lnTo>
                    <a:pt x="2304161" y="69748"/>
                  </a:lnTo>
                  <a:lnTo>
                    <a:pt x="2316188" y="61429"/>
                  </a:lnTo>
                  <a:lnTo>
                    <a:pt x="2323757" y="49695"/>
                  </a:lnTo>
                  <a:lnTo>
                    <a:pt x="2326386" y="36093"/>
                  </a:lnTo>
                  <a:close/>
                </a:path>
                <a:path w="2418079" h="561339">
                  <a:moveTo>
                    <a:pt x="2417648" y="480860"/>
                  </a:moveTo>
                  <a:lnTo>
                    <a:pt x="2414790" y="466737"/>
                  </a:lnTo>
                  <a:lnTo>
                    <a:pt x="2406993" y="455244"/>
                  </a:lnTo>
                  <a:lnTo>
                    <a:pt x="2395423" y="447636"/>
                  </a:lnTo>
                  <a:lnTo>
                    <a:pt x="2381288" y="445147"/>
                  </a:lnTo>
                  <a:lnTo>
                    <a:pt x="2183155" y="447649"/>
                  </a:lnTo>
                  <a:lnTo>
                    <a:pt x="2169109" y="450507"/>
                  </a:lnTo>
                  <a:lnTo>
                    <a:pt x="2157768" y="458304"/>
                  </a:lnTo>
                  <a:lnTo>
                    <a:pt x="2150186" y="469861"/>
                  </a:lnTo>
                  <a:lnTo>
                    <a:pt x="2147417" y="483997"/>
                  </a:lnTo>
                  <a:lnTo>
                    <a:pt x="2150275" y="498043"/>
                  </a:lnTo>
                  <a:lnTo>
                    <a:pt x="2158073" y="509371"/>
                  </a:lnTo>
                  <a:lnTo>
                    <a:pt x="2169642" y="516953"/>
                  </a:lnTo>
                  <a:lnTo>
                    <a:pt x="2183777" y="519722"/>
                  </a:lnTo>
                  <a:lnTo>
                    <a:pt x="2381910" y="517207"/>
                  </a:lnTo>
                  <a:lnTo>
                    <a:pt x="2395956" y="514350"/>
                  </a:lnTo>
                  <a:lnTo>
                    <a:pt x="2407297" y="506552"/>
                  </a:lnTo>
                  <a:lnTo>
                    <a:pt x="2414879" y="495007"/>
                  </a:lnTo>
                  <a:lnTo>
                    <a:pt x="2417648" y="480860"/>
                  </a:lnTo>
                  <a:close/>
                </a:path>
              </a:pathLst>
            </a:custGeom>
            <a:solidFill>
              <a:srgbClr val="FCCF0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61412" y="2464668"/>
              <a:ext cx="218032" cy="207278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529568" y="2198442"/>
              <a:ext cx="155726" cy="252165"/>
            </a:xfrm>
            <a:prstGeom prst="rect">
              <a:avLst/>
            </a:prstGeom>
          </p:spPr>
        </p:pic>
      </p:grp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154635" y="302081"/>
            <a:ext cx="6423025" cy="1636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algn="just">
              <a:lnSpc>
                <a:spcPct val="110000"/>
              </a:lnSpc>
              <a:spcBef>
                <a:spcPts val="105"/>
              </a:spcBef>
            </a:pPr>
            <a:r>
              <a:rPr dirty="0"/>
              <a:t>2.8</a:t>
            </a:r>
            <a:r>
              <a:rPr spc="-15" dirty="0"/>
              <a:t> </a:t>
            </a:r>
            <a:r>
              <a:rPr dirty="0"/>
              <a:t>Design</a:t>
            </a:r>
            <a:r>
              <a:rPr spc="-15" dirty="0"/>
              <a:t> </a:t>
            </a:r>
            <a:r>
              <a:rPr dirty="0"/>
              <a:t>and</a:t>
            </a:r>
            <a:r>
              <a:rPr spc="-25" dirty="0"/>
              <a:t> </a:t>
            </a:r>
            <a:r>
              <a:rPr dirty="0"/>
              <a:t>Implement </a:t>
            </a:r>
            <a:r>
              <a:rPr spc="-25" dirty="0"/>
              <a:t>Auditability, </a:t>
            </a:r>
            <a:r>
              <a:rPr spc="-10" dirty="0"/>
              <a:t>Traceability</a:t>
            </a:r>
            <a:r>
              <a:rPr spc="-80" dirty="0"/>
              <a:t> </a:t>
            </a:r>
            <a:r>
              <a:rPr dirty="0"/>
              <a:t>and</a:t>
            </a:r>
            <a:r>
              <a:rPr spc="-65" dirty="0"/>
              <a:t> </a:t>
            </a:r>
            <a:r>
              <a:rPr dirty="0"/>
              <a:t>Accountability</a:t>
            </a:r>
            <a:r>
              <a:rPr spc="-65" dirty="0"/>
              <a:t> </a:t>
            </a:r>
            <a:r>
              <a:rPr dirty="0"/>
              <a:t>of</a:t>
            </a:r>
            <a:r>
              <a:rPr spc="-75" dirty="0"/>
              <a:t> </a:t>
            </a:r>
            <a:r>
              <a:rPr spc="-20" dirty="0"/>
              <a:t>Data </a:t>
            </a:r>
            <a:r>
              <a:rPr spc="-10" dirty="0"/>
              <a:t>Events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154635" y="2248662"/>
            <a:ext cx="6571615" cy="1310640"/>
          </a:xfrm>
          <a:prstGeom prst="rect">
            <a:avLst/>
          </a:prstGeom>
        </p:spPr>
        <p:txBody>
          <a:bodyPr vert="horz" wrap="square" lIns="0" tIns="166370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310"/>
              </a:spcBef>
              <a:buClr>
                <a:srgbClr val="DA3467"/>
              </a:buClr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Definition</a:t>
            </a:r>
            <a:r>
              <a:rPr sz="1800" spc="-1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of</a:t>
            </a:r>
            <a:r>
              <a:rPr sz="18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Event</a:t>
            </a:r>
            <a:r>
              <a:rPr sz="1800" spc="-5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Sources</a:t>
            </a:r>
            <a:r>
              <a:rPr sz="1800" spc="-1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and</a:t>
            </a:r>
            <a:r>
              <a:rPr sz="18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Requirement</a:t>
            </a:r>
            <a:r>
              <a:rPr sz="1800" spc="-1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of</a:t>
            </a:r>
            <a:r>
              <a:rPr sz="18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Identity</a:t>
            </a:r>
            <a:r>
              <a:rPr sz="18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131C36"/>
                </a:solidFill>
                <a:latin typeface="Calibri"/>
                <a:cs typeface="Calibri"/>
              </a:rPr>
              <a:t>Attribution</a:t>
            </a:r>
            <a:endParaRPr sz="180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spcBef>
                <a:spcPts val="1215"/>
              </a:spcBef>
              <a:buClr>
                <a:srgbClr val="DA3467"/>
              </a:buClr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Logging,</a:t>
            </a:r>
            <a:r>
              <a:rPr sz="1800" spc="-1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Storage</a:t>
            </a:r>
            <a:r>
              <a:rPr sz="18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and</a:t>
            </a:r>
            <a:r>
              <a:rPr sz="1800" spc="-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Analysis</a:t>
            </a:r>
            <a:r>
              <a:rPr sz="18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of</a:t>
            </a:r>
            <a:r>
              <a:rPr sz="1800" spc="-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Data</a:t>
            </a:r>
            <a:r>
              <a:rPr sz="1800" spc="-10" dirty="0">
                <a:solidFill>
                  <a:srgbClr val="131C36"/>
                </a:solidFill>
                <a:latin typeface="Calibri"/>
                <a:cs typeface="Calibri"/>
              </a:rPr>
              <a:t> Events</a:t>
            </a:r>
            <a:endParaRPr sz="180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spcBef>
                <a:spcPts val="1215"/>
              </a:spcBef>
              <a:buClr>
                <a:srgbClr val="DA3467"/>
              </a:buClr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Chain of</a:t>
            </a:r>
            <a:r>
              <a:rPr sz="1800" spc="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Custody</a:t>
            </a:r>
            <a:r>
              <a:rPr sz="1800" spc="-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and </a:t>
            </a:r>
            <a:r>
              <a:rPr sz="1800" spc="-10" dirty="0">
                <a:solidFill>
                  <a:srgbClr val="131C36"/>
                </a:solidFill>
                <a:latin typeface="Calibri"/>
                <a:cs typeface="Calibri"/>
              </a:rPr>
              <a:t>Non-repudiation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5979160" cy="6858000"/>
            <a:chOff x="0" y="0"/>
            <a:chExt cx="5979160" cy="6858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5979160" cy="6858000"/>
            </a:xfrm>
            <a:custGeom>
              <a:avLst/>
              <a:gdLst/>
              <a:ahLst/>
              <a:cxnLst/>
              <a:rect l="l" t="t" r="r" b="b"/>
              <a:pathLst>
                <a:path w="5979160" h="6858000">
                  <a:moveTo>
                    <a:pt x="5978652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5978652" y="6858000"/>
                  </a:lnTo>
                  <a:lnTo>
                    <a:pt x="5978652" y="0"/>
                  </a:lnTo>
                  <a:close/>
                </a:path>
              </a:pathLst>
            </a:custGeom>
            <a:solidFill>
              <a:srgbClr val="E9E8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1401" y="260350"/>
              <a:ext cx="4702556" cy="557784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35102" y="954786"/>
            <a:ext cx="4700270" cy="8305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0000"/>
              </a:lnSpc>
              <a:spcBef>
                <a:spcPts val="100"/>
              </a:spcBef>
            </a:pPr>
            <a:r>
              <a:rPr sz="2400" b="1" dirty="0">
                <a:solidFill>
                  <a:srgbClr val="131C36"/>
                </a:solidFill>
                <a:latin typeface="Calibri"/>
                <a:cs typeface="Calibri"/>
              </a:rPr>
              <a:t>Critical</a:t>
            </a:r>
            <a:r>
              <a:rPr sz="2400" b="1" spc="-7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131C36"/>
                </a:solidFill>
                <a:latin typeface="Calibri"/>
                <a:cs typeface="Calibri"/>
              </a:rPr>
              <a:t>for</a:t>
            </a:r>
            <a:r>
              <a:rPr sz="2400" b="1" spc="-6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131C36"/>
                </a:solidFill>
                <a:latin typeface="Calibri"/>
                <a:cs typeface="Calibri"/>
              </a:rPr>
              <a:t>continual</a:t>
            </a:r>
            <a:r>
              <a:rPr sz="2400" b="1" spc="-6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131C36"/>
                </a:solidFill>
                <a:latin typeface="Calibri"/>
                <a:cs typeface="Calibri"/>
              </a:rPr>
              <a:t>improvement</a:t>
            </a:r>
            <a:r>
              <a:rPr sz="2400" b="1" spc="-6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400" b="1" spc="-25" dirty="0">
                <a:solidFill>
                  <a:srgbClr val="131C36"/>
                </a:solidFill>
                <a:latin typeface="Calibri"/>
                <a:cs typeface="Calibri"/>
              </a:rPr>
              <a:t>of </a:t>
            </a:r>
            <a:r>
              <a:rPr sz="2400" b="1" dirty="0">
                <a:solidFill>
                  <a:srgbClr val="131C36"/>
                </a:solidFill>
                <a:latin typeface="Calibri"/>
                <a:cs typeface="Calibri"/>
              </a:rPr>
              <a:t>data</a:t>
            </a:r>
            <a:r>
              <a:rPr sz="2400" b="1" spc="-1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131C36"/>
                </a:solidFill>
                <a:latin typeface="Calibri"/>
                <a:cs typeface="Calibri"/>
              </a:rPr>
              <a:t>security</a:t>
            </a:r>
            <a:r>
              <a:rPr sz="2400" b="1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131C36"/>
                </a:solidFill>
                <a:latin typeface="Calibri"/>
                <a:cs typeface="Calibri"/>
              </a:rPr>
              <a:t>in</a:t>
            </a:r>
            <a:r>
              <a:rPr sz="2400" b="1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131C36"/>
                </a:solidFill>
                <a:latin typeface="Calibri"/>
                <a:cs typeface="Calibri"/>
              </a:rPr>
              <a:t>the</a:t>
            </a:r>
            <a:r>
              <a:rPr sz="2400" b="1" spc="-1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rgbClr val="131C36"/>
                </a:solidFill>
                <a:latin typeface="Calibri"/>
                <a:cs typeface="Calibri"/>
              </a:rPr>
              <a:t>enterprise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28701" y="2039518"/>
            <a:ext cx="4733925" cy="3566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285115" indent="-342900">
              <a:lnSpc>
                <a:spcPct val="110000"/>
              </a:lnSpc>
              <a:spcBef>
                <a:spcPts val="100"/>
              </a:spcBef>
              <a:buClr>
                <a:srgbClr val="DA3467"/>
              </a:buClr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The</a:t>
            </a:r>
            <a:r>
              <a:rPr sz="2200" spc="-5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audit</a:t>
            </a:r>
            <a:r>
              <a:rPr sz="2200" spc="-7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policy</a:t>
            </a:r>
            <a:r>
              <a:rPr sz="2200" spc="-6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should</a:t>
            </a:r>
            <a:r>
              <a:rPr sz="2200" spc="-8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consider</a:t>
            </a:r>
            <a:r>
              <a:rPr sz="2200" spc="-5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25" dirty="0">
                <a:solidFill>
                  <a:srgbClr val="131C36"/>
                </a:solidFill>
                <a:latin typeface="Calibri"/>
                <a:cs typeface="Calibri"/>
              </a:rPr>
              <a:t>the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following:</a:t>
            </a:r>
            <a:endParaRPr sz="2200">
              <a:latin typeface="Calibri"/>
              <a:cs typeface="Calibri"/>
            </a:endParaRPr>
          </a:p>
          <a:p>
            <a:pPr marL="812800" lvl="1" indent="-342900">
              <a:lnSpc>
                <a:spcPct val="100000"/>
              </a:lnSpc>
              <a:spcBef>
                <a:spcPts val="765"/>
              </a:spcBef>
              <a:buClr>
                <a:srgbClr val="DA3467"/>
              </a:buClr>
              <a:buSzPct val="115000"/>
              <a:buFont typeface="Arial"/>
              <a:buChar char="•"/>
              <a:tabLst>
                <a:tab pos="812165" algn="l"/>
                <a:tab pos="812800" algn="l"/>
              </a:tabLst>
            </a:pP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Auditing</a:t>
            </a:r>
            <a:r>
              <a:rPr sz="20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periods</a:t>
            </a:r>
            <a:endParaRPr sz="2000">
              <a:latin typeface="Calibri"/>
              <a:cs typeface="Calibri"/>
            </a:endParaRPr>
          </a:p>
          <a:p>
            <a:pPr marL="812800" lvl="1" indent="-342900">
              <a:lnSpc>
                <a:spcPct val="100000"/>
              </a:lnSpc>
              <a:spcBef>
                <a:spcPts val="730"/>
              </a:spcBef>
              <a:buClr>
                <a:srgbClr val="DA3467"/>
              </a:buClr>
              <a:buSzPct val="115000"/>
              <a:buFont typeface="Arial"/>
              <a:buChar char="•"/>
              <a:tabLst>
                <a:tab pos="812165" algn="l"/>
                <a:tab pos="812800" algn="l"/>
              </a:tabLst>
            </a:pP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Audit</a:t>
            </a:r>
            <a:r>
              <a:rPr sz="20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scope</a:t>
            </a:r>
            <a:endParaRPr sz="2000">
              <a:latin typeface="Calibri"/>
              <a:cs typeface="Calibri"/>
            </a:endParaRPr>
          </a:p>
          <a:p>
            <a:pPr marL="812800" lvl="1" indent="-342900">
              <a:lnSpc>
                <a:spcPct val="100000"/>
              </a:lnSpc>
              <a:spcBef>
                <a:spcPts val="745"/>
              </a:spcBef>
              <a:buClr>
                <a:srgbClr val="DA3467"/>
              </a:buClr>
              <a:buSzPct val="115000"/>
              <a:buFont typeface="Arial"/>
              <a:buChar char="•"/>
              <a:tabLst>
                <a:tab pos="812165" algn="l"/>
                <a:tab pos="812800" algn="l"/>
              </a:tabLst>
            </a:pP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Internal</a:t>
            </a:r>
            <a:r>
              <a:rPr sz="2000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or</a:t>
            </a:r>
            <a:r>
              <a:rPr sz="20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external</a:t>
            </a:r>
            <a:r>
              <a:rPr sz="2000" spc="-1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or</a:t>
            </a:r>
            <a:r>
              <a:rPr sz="20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131C36"/>
                </a:solidFill>
                <a:latin typeface="Calibri"/>
                <a:cs typeface="Calibri"/>
              </a:rPr>
              <a:t>both</a:t>
            </a:r>
            <a:endParaRPr sz="2000">
              <a:latin typeface="Calibri"/>
              <a:cs typeface="Calibri"/>
            </a:endParaRPr>
          </a:p>
          <a:p>
            <a:pPr marL="812800" lvl="1" indent="-342900">
              <a:lnSpc>
                <a:spcPct val="100000"/>
              </a:lnSpc>
              <a:spcBef>
                <a:spcPts val="745"/>
              </a:spcBef>
              <a:buClr>
                <a:srgbClr val="DA3467"/>
              </a:buClr>
              <a:buSzPct val="115000"/>
              <a:buFont typeface="Arial"/>
              <a:buChar char="•"/>
              <a:tabLst>
                <a:tab pos="812165" algn="l"/>
                <a:tab pos="812800" algn="l"/>
              </a:tabLst>
            </a:pP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Restrictions</a:t>
            </a:r>
            <a:endParaRPr sz="2000">
              <a:latin typeface="Calibri"/>
              <a:cs typeface="Calibri"/>
            </a:endParaRPr>
          </a:p>
          <a:p>
            <a:pPr marL="812800" lvl="1" indent="-342900">
              <a:lnSpc>
                <a:spcPct val="100000"/>
              </a:lnSpc>
              <a:spcBef>
                <a:spcPts val="735"/>
              </a:spcBef>
              <a:buClr>
                <a:srgbClr val="DA3467"/>
              </a:buClr>
              <a:buSzPct val="115000"/>
              <a:buFont typeface="Arial"/>
              <a:buChar char="•"/>
              <a:tabLst>
                <a:tab pos="812165" algn="l"/>
                <a:tab pos="812800" algn="l"/>
              </a:tabLst>
            </a:pP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Avoiding</a:t>
            </a:r>
            <a:r>
              <a:rPr sz="2000" spc="-6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conflicts</a:t>
            </a:r>
            <a:r>
              <a:rPr sz="2000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if</a:t>
            </a:r>
            <a:r>
              <a:rPr sz="20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interest</a:t>
            </a:r>
            <a:endParaRPr sz="2000">
              <a:latin typeface="Calibri"/>
              <a:cs typeface="Calibri"/>
            </a:endParaRPr>
          </a:p>
          <a:p>
            <a:pPr marL="812800" lvl="1" indent="-342900">
              <a:lnSpc>
                <a:spcPct val="100000"/>
              </a:lnSpc>
              <a:spcBef>
                <a:spcPts val="745"/>
              </a:spcBef>
              <a:buClr>
                <a:srgbClr val="DA3467"/>
              </a:buClr>
              <a:buSzPct val="115000"/>
              <a:buFont typeface="Arial"/>
              <a:buChar char="•"/>
              <a:tabLst>
                <a:tab pos="812165" algn="l"/>
                <a:tab pos="812800" algn="l"/>
              </a:tabLst>
            </a:pP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Established</a:t>
            </a:r>
            <a:r>
              <a:rPr sz="2000" spc="-6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processes</a:t>
            </a:r>
            <a:r>
              <a:rPr sz="20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and</a:t>
            </a:r>
            <a:r>
              <a:rPr sz="2000" spc="-5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procedures</a:t>
            </a:r>
            <a:endParaRPr sz="2000">
              <a:latin typeface="Calibri"/>
              <a:cs typeface="Calibri"/>
            </a:endParaRPr>
          </a:p>
          <a:p>
            <a:pPr marL="812800" lvl="1" indent="-342900">
              <a:lnSpc>
                <a:spcPct val="100000"/>
              </a:lnSpc>
              <a:spcBef>
                <a:spcPts val="745"/>
              </a:spcBef>
              <a:buClr>
                <a:srgbClr val="DA3467"/>
              </a:buClr>
              <a:buSzPct val="115000"/>
              <a:buFont typeface="Arial"/>
              <a:buChar char="•"/>
              <a:tabLst>
                <a:tab pos="812165" algn="l"/>
                <a:tab pos="812800" algn="l"/>
              </a:tabLst>
            </a:pP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Approved</a:t>
            </a:r>
            <a:r>
              <a:rPr sz="2000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tools</a:t>
            </a:r>
            <a:r>
              <a:rPr sz="20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and</a:t>
            </a:r>
            <a:r>
              <a:rPr sz="20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techniques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7729305" y="2159321"/>
            <a:ext cx="2839720" cy="3256279"/>
            <a:chOff x="7729305" y="2159321"/>
            <a:chExt cx="2839720" cy="3256279"/>
          </a:xfrm>
        </p:grpSpPr>
        <p:sp>
          <p:nvSpPr>
            <p:cNvPr id="8" name="object 8"/>
            <p:cNvSpPr/>
            <p:nvPr/>
          </p:nvSpPr>
          <p:spPr>
            <a:xfrm>
              <a:off x="7729296" y="2159329"/>
              <a:ext cx="2839720" cy="2653030"/>
            </a:xfrm>
            <a:custGeom>
              <a:avLst/>
              <a:gdLst/>
              <a:ahLst/>
              <a:cxnLst/>
              <a:rect l="l" t="t" r="r" b="b"/>
              <a:pathLst>
                <a:path w="2839720" h="2653029">
                  <a:moveTo>
                    <a:pt x="2129726" y="726401"/>
                  </a:moveTo>
                  <a:lnTo>
                    <a:pt x="2128177" y="678637"/>
                  </a:lnTo>
                  <a:lnTo>
                    <a:pt x="2123605" y="631698"/>
                  </a:lnTo>
                  <a:lnTo>
                    <a:pt x="2116099" y="585685"/>
                  </a:lnTo>
                  <a:lnTo>
                    <a:pt x="2105761" y="540689"/>
                  </a:lnTo>
                  <a:lnTo>
                    <a:pt x="2092693" y="496798"/>
                  </a:lnTo>
                  <a:lnTo>
                    <a:pt x="2076970" y="454126"/>
                  </a:lnTo>
                  <a:lnTo>
                    <a:pt x="2058695" y="412750"/>
                  </a:lnTo>
                  <a:lnTo>
                    <a:pt x="2037981" y="372770"/>
                  </a:lnTo>
                  <a:lnTo>
                    <a:pt x="2014905" y="334289"/>
                  </a:lnTo>
                  <a:lnTo>
                    <a:pt x="1989569" y="297395"/>
                  </a:lnTo>
                  <a:lnTo>
                    <a:pt x="1962061" y="262191"/>
                  </a:lnTo>
                  <a:lnTo>
                    <a:pt x="1932482" y="228777"/>
                  </a:lnTo>
                  <a:lnTo>
                    <a:pt x="1900936" y="197231"/>
                  </a:lnTo>
                  <a:lnTo>
                    <a:pt x="1867509" y="167652"/>
                  </a:lnTo>
                  <a:lnTo>
                    <a:pt x="1832305" y="140157"/>
                  </a:lnTo>
                  <a:lnTo>
                    <a:pt x="1795411" y="114820"/>
                  </a:lnTo>
                  <a:lnTo>
                    <a:pt x="1756930" y="91744"/>
                  </a:lnTo>
                  <a:lnTo>
                    <a:pt x="1716951" y="71018"/>
                  </a:lnTo>
                  <a:lnTo>
                    <a:pt x="1675574" y="52755"/>
                  </a:lnTo>
                  <a:lnTo>
                    <a:pt x="1632889" y="37033"/>
                  </a:lnTo>
                  <a:lnTo>
                    <a:pt x="1588998" y="23952"/>
                  </a:lnTo>
                  <a:lnTo>
                    <a:pt x="1543989" y="13614"/>
                  </a:lnTo>
                  <a:lnTo>
                    <a:pt x="1497965" y="6108"/>
                  </a:lnTo>
                  <a:lnTo>
                    <a:pt x="1451025" y="1549"/>
                  </a:lnTo>
                  <a:lnTo>
                    <a:pt x="1403261" y="0"/>
                  </a:lnTo>
                  <a:lnTo>
                    <a:pt x="1355496" y="1549"/>
                  </a:lnTo>
                  <a:lnTo>
                    <a:pt x="1308569" y="6108"/>
                  </a:lnTo>
                  <a:lnTo>
                    <a:pt x="1262557" y="13614"/>
                  </a:lnTo>
                  <a:lnTo>
                    <a:pt x="1217549" y="23952"/>
                  </a:lnTo>
                  <a:lnTo>
                    <a:pt x="1173670" y="37033"/>
                  </a:lnTo>
                  <a:lnTo>
                    <a:pt x="1130985" y="52755"/>
                  </a:lnTo>
                  <a:lnTo>
                    <a:pt x="1089609" y="71018"/>
                  </a:lnTo>
                  <a:lnTo>
                    <a:pt x="1049642" y="91744"/>
                  </a:lnTo>
                  <a:lnTo>
                    <a:pt x="1011161" y="114820"/>
                  </a:lnTo>
                  <a:lnTo>
                    <a:pt x="974267" y="140157"/>
                  </a:lnTo>
                  <a:lnTo>
                    <a:pt x="939063" y="167652"/>
                  </a:lnTo>
                  <a:lnTo>
                    <a:pt x="905637" y="197231"/>
                  </a:lnTo>
                  <a:lnTo>
                    <a:pt x="874090" y="228777"/>
                  </a:lnTo>
                  <a:lnTo>
                    <a:pt x="844524" y="262191"/>
                  </a:lnTo>
                  <a:lnTo>
                    <a:pt x="817016" y="297395"/>
                  </a:lnTo>
                  <a:lnTo>
                    <a:pt x="791679" y="334289"/>
                  </a:lnTo>
                  <a:lnTo>
                    <a:pt x="768604" y="372770"/>
                  </a:lnTo>
                  <a:lnTo>
                    <a:pt x="747890" y="412750"/>
                  </a:lnTo>
                  <a:lnTo>
                    <a:pt x="729615" y="454126"/>
                  </a:lnTo>
                  <a:lnTo>
                    <a:pt x="713892" y="496798"/>
                  </a:lnTo>
                  <a:lnTo>
                    <a:pt x="700824" y="540689"/>
                  </a:lnTo>
                  <a:lnTo>
                    <a:pt x="690486" y="585685"/>
                  </a:lnTo>
                  <a:lnTo>
                    <a:pt x="682980" y="631698"/>
                  </a:lnTo>
                  <a:lnTo>
                    <a:pt x="678408" y="678637"/>
                  </a:lnTo>
                  <a:lnTo>
                    <a:pt x="676859" y="726401"/>
                  </a:lnTo>
                  <a:lnTo>
                    <a:pt x="678408" y="774166"/>
                  </a:lnTo>
                  <a:lnTo>
                    <a:pt x="682980" y="821105"/>
                  </a:lnTo>
                  <a:lnTo>
                    <a:pt x="690486" y="867130"/>
                  </a:lnTo>
                  <a:lnTo>
                    <a:pt x="700824" y="912126"/>
                  </a:lnTo>
                  <a:lnTo>
                    <a:pt x="713892" y="956017"/>
                  </a:lnTo>
                  <a:lnTo>
                    <a:pt x="729615" y="998702"/>
                  </a:lnTo>
                  <a:lnTo>
                    <a:pt x="747890" y="1040079"/>
                  </a:lnTo>
                  <a:lnTo>
                    <a:pt x="768604" y="1080058"/>
                  </a:lnTo>
                  <a:lnTo>
                    <a:pt x="791679" y="1118552"/>
                  </a:lnTo>
                  <a:lnTo>
                    <a:pt x="817016" y="1155446"/>
                  </a:lnTo>
                  <a:lnTo>
                    <a:pt x="844524" y="1190650"/>
                  </a:lnTo>
                  <a:lnTo>
                    <a:pt x="874090" y="1224076"/>
                  </a:lnTo>
                  <a:lnTo>
                    <a:pt x="905637" y="1255623"/>
                  </a:lnTo>
                  <a:lnTo>
                    <a:pt x="939063" y="1285189"/>
                  </a:lnTo>
                  <a:lnTo>
                    <a:pt x="974267" y="1312697"/>
                  </a:lnTo>
                  <a:lnTo>
                    <a:pt x="1011161" y="1338033"/>
                  </a:lnTo>
                  <a:lnTo>
                    <a:pt x="1049642" y="1361109"/>
                  </a:lnTo>
                  <a:lnTo>
                    <a:pt x="1089609" y="1381836"/>
                  </a:lnTo>
                  <a:lnTo>
                    <a:pt x="1130985" y="1400098"/>
                  </a:lnTo>
                  <a:lnTo>
                    <a:pt x="1173670" y="1415821"/>
                  </a:lnTo>
                  <a:lnTo>
                    <a:pt x="1217549" y="1428902"/>
                  </a:lnTo>
                  <a:lnTo>
                    <a:pt x="1262557" y="1439240"/>
                  </a:lnTo>
                  <a:lnTo>
                    <a:pt x="1308569" y="1446745"/>
                  </a:lnTo>
                  <a:lnTo>
                    <a:pt x="1355496" y="1451317"/>
                  </a:lnTo>
                  <a:lnTo>
                    <a:pt x="1403261" y="1452854"/>
                  </a:lnTo>
                  <a:lnTo>
                    <a:pt x="1451025" y="1451317"/>
                  </a:lnTo>
                  <a:lnTo>
                    <a:pt x="1497965" y="1446745"/>
                  </a:lnTo>
                  <a:lnTo>
                    <a:pt x="1543989" y="1439240"/>
                  </a:lnTo>
                  <a:lnTo>
                    <a:pt x="1588998" y="1428902"/>
                  </a:lnTo>
                  <a:lnTo>
                    <a:pt x="1632889" y="1415821"/>
                  </a:lnTo>
                  <a:lnTo>
                    <a:pt x="1675574" y="1400098"/>
                  </a:lnTo>
                  <a:lnTo>
                    <a:pt x="1716951" y="1381836"/>
                  </a:lnTo>
                  <a:lnTo>
                    <a:pt x="1756930" y="1361109"/>
                  </a:lnTo>
                  <a:lnTo>
                    <a:pt x="1795411" y="1338033"/>
                  </a:lnTo>
                  <a:lnTo>
                    <a:pt x="1832305" y="1312697"/>
                  </a:lnTo>
                  <a:lnTo>
                    <a:pt x="1867509" y="1285189"/>
                  </a:lnTo>
                  <a:lnTo>
                    <a:pt x="1900936" y="1255623"/>
                  </a:lnTo>
                  <a:lnTo>
                    <a:pt x="1932482" y="1224076"/>
                  </a:lnTo>
                  <a:lnTo>
                    <a:pt x="1962061" y="1190650"/>
                  </a:lnTo>
                  <a:lnTo>
                    <a:pt x="1989569" y="1155446"/>
                  </a:lnTo>
                  <a:lnTo>
                    <a:pt x="2014905" y="1118552"/>
                  </a:lnTo>
                  <a:lnTo>
                    <a:pt x="2037981" y="1080058"/>
                  </a:lnTo>
                  <a:lnTo>
                    <a:pt x="2058695" y="1040079"/>
                  </a:lnTo>
                  <a:lnTo>
                    <a:pt x="2076970" y="998702"/>
                  </a:lnTo>
                  <a:lnTo>
                    <a:pt x="2092693" y="956017"/>
                  </a:lnTo>
                  <a:lnTo>
                    <a:pt x="2105761" y="912126"/>
                  </a:lnTo>
                  <a:lnTo>
                    <a:pt x="2116099" y="867130"/>
                  </a:lnTo>
                  <a:lnTo>
                    <a:pt x="2123605" y="821105"/>
                  </a:lnTo>
                  <a:lnTo>
                    <a:pt x="2128177" y="774166"/>
                  </a:lnTo>
                  <a:lnTo>
                    <a:pt x="2129726" y="726401"/>
                  </a:lnTo>
                  <a:close/>
                </a:path>
                <a:path w="2839720" h="2653029">
                  <a:moveTo>
                    <a:pt x="2839643" y="2652623"/>
                  </a:moveTo>
                  <a:lnTo>
                    <a:pt x="2837929" y="2600198"/>
                  </a:lnTo>
                  <a:lnTo>
                    <a:pt x="2834602" y="2548242"/>
                  </a:lnTo>
                  <a:lnTo>
                    <a:pt x="2829674" y="2496794"/>
                  </a:lnTo>
                  <a:lnTo>
                    <a:pt x="2823184" y="2445867"/>
                  </a:lnTo>
                  <a:lnTo>
                    <a:pt x="2815145" y="2395499"/>
                  </a:lnTo>
                  <a:lnTo>
                    <a:pt x="2805595" y="2345728"/>
                  </a:lnTo>
                  <a:lnTo>
                    <a:pt x="2794546" y="2296566"/>
                  </a:lnTo>
                  <a:lnTo>
                    <a:pt x="2782036" y="2248065"/>
                  </a:lnTo>
                  <a:lnTo>
                    <a:pt x="2768079" y="2200249"/>
                  </a:lnTo>
                  <a:lnTo>
                    <a:pt x="2752712" y="2153132"/>
                  </a:lnTo>
                  <a:lnTo>
                    <a:pt x="2735948" y="2106752"/>
                  </a:lnTo>
                  <a:lnTo>
                    <a:pt x="2717812" y="2061159"/>
                  </a:lnTo>
                  <a:lnTo>
                    <a:pt x="2698343" y="2016353"/>
                  </a:lnTo>
                  <a:lnTo>
                    <a:pt x="2677553" y="1972373"/>
                  </a:lnTo>
                  <a:lnTo>
                    <a:pt x="2655468" y="1929269"/>
                  </a:lnTo>
                  <a:lnTo>
                    <a:pt x="2632113" y="1887042"/>
                  </a:lnTo>
                  <a:lnTo>
                    <a:pt x="2607513" y="1845741"/>
                  </a:lnTo>
                  <a:lnTo>
                    <a:pt x="2581706" y="1805393"/>
                  </a:lnTo>
                  <a:lnTo>
                    <a:pt x="2554694" y="1766023"/>
                  </a:lnTo>
                  <a:lnTo>
                    <a:pt x="2526525" y="1727657"/>
                  </a:lnTo>
                  <a:lnTo>
                    <a:pt x="2497201" y="1690331"/>
                  </a:lnTo>
                  <a:lnTo>
                    <a:pt x="2466759" y="1654086"/>
                  </a:lnTo>
                  <a:lnTo>
                    <a:pt x="2435237" y="1618932"/>
                  </a:lnTo>
                  <a:lnTo>
                    <a:pt x="2402636" y="1584909"/>
                  </a:lnTo>
                  <a:lnTo>
                    <a:pt x="2368981" y="1552054"/>
                  </a:lnTo>
                  <a:lnTo>
                    <a:pt x="2334323" y="1520380"/>
                  </a:lnTo>
                  <a:lnTo>
                    <a:pt x="2298662" y="1489925"/>
                  </a:lnTo>
                  <a:lnTo>
                    <a:pt x="2262047" y="1460728"/>
                  </a:lnTo>
                  <a:lnTo>
                    <a:pt x="2224468" y="1432801"/>
                  </a:lnTo>
                  <a:lnTo>
                    <a:pt x="2185987" y="1406194"/>
                  </a:lnTo>
                  <a:lnTo>
                    <a:pt x="2146592" y="1380921"/>
                  </a:lnTo>
                  <a:lnTo>
                    <a:pt x="2106345" y="1357020"/>
                  </a:lnTo>
                  <a:lnTo>
                    <a:pt x="2065248" y="1334516"/>
                  </a:lnTo>
                  <a:lnTo>
                    <a:pt x="2029599" y="1366024"/>
                  </a:lnTo>
                  <a:lnTo>
                    <a:pt x="1992439" y="1395361"/>
                  </a:lnTo>
                  <a:lnTo>
                    <a:pt x="1953844" y="1422527"/>
                  </a:lnTo>
                  <a:lnTo>
                    <a:pt x="1913953" y="1447507"/>
                  </a:lnTo>
                  <a:lnTo>
                    <a:pt x="1872856" y="1470329"/>
                  </a:lnTo>
                  <a:lnTo>
                    <a:pt x="1830666" y="1490967"/>
                  </a:lnTo>
                  <a:lnTo>
                    <a:pt x="1787486" y="1509433"/>
                  </a:lnTo>
                  <a:lnTo>
                    <a:pt x="1743443" y="1525739"/>
                  </a:lnTo>
                  <a:lnTo>
                    <a:pt x="1698637" y="1539862"/>
                  </a:lnTo>
                  <a:lnTo>
                    <a:pt x="1653171" y="1551813"/>
                  </a:lnTo>
                  <a:lnTo>
                    <a:pt x="1607159" y="1561592"/>
                  </a:lnTo>
                  <a:lnTo>
                    <a:pt x="1560703" y="1569199"/>
                  </a:lnTo>
                  <a:lnTo>
                    <a:pt x="1513928" y="1574622"/>
                  </a:lnTo>
                  <a:lnTo>
                    <a:pt x="1466938" y="1577886"/>
                  </a:lnTo>
                  <a:lnTo>
                    <a:pt x="1419834" y="1578965"/>
                  </a:lnTo>
                  <a:lnTo>
                    <a:pt x="1372743" y="1577886"/>
                  </a:lnTo>
                  <a:lnTo>
                    <a:pt x="1325753" y="1574622"/>
                  </a:lnTo>
                  <a:lnTo>
                    <a:pt x="1278978" y="1569199"/>
                  </a:lnTo>
                  <a:lnTo>
                    <a:pt x="1232522" y="1561592"/>
                  </a:lnTo>
                  <a:lnTo>
                    <a:pt x="1186522" y="1551813"/>
                  </a:lnTo>
                  <a:lnTo>
                    <a:pt x="1141056" y="1539862"/>
                  </a:lnTo>
                  <a:lnTo>
                    <a:pt x="1096251" y="1525739"/>
                  </a:lnTo>
                  <a:lnTo>
                    <a:pt x="1052207" y="1509433"/>
                  </a:lnTo>
                  <a:lnTo>
                    <a:pt x="1009040" y="1490967"/>
                  </a:lnTo>
                  <a:lnTo>
                    <a:pt x="966851" y="1470329"/>
                  </a:lnTo>
                  <a:lnTo>
                    <a:pt x="925753" y="1447507"/>
                  </a:lnTo>
                  <a:lnTo>
                    <a:pt x="885863" y="1422527"/>
                  </a:lnTo>
                  <a:lnTo>
                    <a:pt x="847280" y="1395361"/>
                  </a:lnTo>
                  <a:lnTo>
                    <a:pt x="810120" y="1366024"/>
                  </a:lnTo>
                  <a:lnTo>
                    <a:pt x="774484" y="1334516"/>
                  </a:lnTo>
                  <a:lnTo>
                    <a:pt x="732447" y="1357020"/>
                  </a:lnTo>
                  <a:lnTo>
                    <a:pt x="691324" y="1381125"/>
                  </a:lnTo>
                  <a:lnTo>
                    <a:pt x="651141" y="1406779"/>
                  </a:lnTo>
                  <a:lnTo>
                    <a:pt x="611924" y="1433944"/>
                  </a:lnTo>
                  <a:lnTo>
                    <a:pt x="573697" y="1462570"/>
                  </a:lnTo>
                  <a:lnTo>
                    <a:pt x="536486" y="1492605"/>
                  </a:lnTo>
                  <a:lnTo>
                    <a:pt x="500316" y="1523987"/>
                  </a:lnTo>
                  <a:lnTo>
                    <a:pt x="465201" y="1556677"/>
                  </a:lnTo>
                  <a:lnTo>
                    <a:pt x="431177" y="1590624"/>
                  </a:lnTo>
                  <a:lnTo>
                    <a:pt x="398246" y="1625777"/>
                  </a:lnTo>
                  <a:lnTo>
                    <a:pt x="366458" y="1662087"/>
                  </a:lnTo>
                  <a:lnTo>
                    <a:pt x="335813" y="1699514"/>
                  </a:lnTo>
                  <a:lnTo>
                    <a:pt x="306349" y="1737982"/>
                  </a:lnTo>
                  <a:lnTo>
                    <a:pt x="278079" y="1777466"/>
                  </a:lnTo>
                  <a:lnTo>
                    <a:pt x="251040" y="1817903"/>
                  </a:lnTo>
                  <a:lnTo>
                    <a:pt x="225247" y="1859254"/>
                  </a:lnTo>
                  <a:lnTo>
                    <a:pt x="200710" y="1901456"/>
                  </a:lnTo>
                  <a:lnTo>
                    <a:pt x="177482" y="1944471"/>
                  </a:lnTo>
                  <a:lnTo>
                    <a:pt x="155562" y="1988235"/>
                  </a:lnTo>
                  <a:lnTo>
                    <a:pt x="134988" y="2032711"/>
                  </a:lnTo>
                  <a:lnTo>
                    <a:pt x="115773" y="2077847"/>
                  </a:lnTo>
                  <a:lnTo>
                    <a:pt x="97942" y="2123592"/>
                  </a:lnTo>
                  <a:lnTo>
                    <a:pt x="81534" y="2169884"/>
                  </a:lnTo>
                  <a:lnTo>
                    <a:pt x="66548" y="2216696"/>
                  </a:lnTo>
                  <a:lnTo>
                    <a:pt x="53009" y="2263965"/>
                  </a:lnTo>
                  <a:lnTo>
                    <a:pt x="40970" y="2311641"/>
                  </a:lnTo>
                  <a:lnTo>
                    <a:pt x="30416" y="2359672"/>
                  </a:lnTo>
                  <a:lnTo>
                    <a:pt x="21399" y="2408021"/>
                  </a:lnTo>
                  <a:lnTo>
                    <a:pt x="13931" y="2456624"/>
                  </a:lnTo>
                  <a:lnTo>
                    <a:pt x="8026" y="2505430"/>
                  </a:lnTo>
                  <a:lnTo>
                    <a:pt x="3721" y="2554401"/>
                  </a:lnTo>
                  <a:lnTo>
                    <a:pt x="1041" y="2603487"/>
                  </a:lnTo>
                  <a:lnTo>
                    <a:pt x="0" y="2652623"/>
                  </a:lnTo>
                  <a:lnTo>
                    <a:pt x="2839643" y="2652623"/>
                  </a:lnTo>
                  <a:close/>
                </a:path>
              </a:pathLst>
            </a:custGeom>
            <a:solidFill>
              <a:srgbClr val="1771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8419487" y="3956012"/>
              <a:ext cx="1459230" cy="1459230"/>
            </a:xfrm>
            <a:custGeom>
              <a:avLst/>
              <a:gdLst/>
              <a:ahLst/>
              <a:cxnLst/>
              <a:rect l="l" t="t" r="r" b="b"/>
              <a:pathLst>
                <a:path w="1459229" h="1459229">
                  <a:moveTo>
                    <a:pt x="729615" y="0"/>
                  </a:moveTo>
                  <a:lnTo>
                    <a:pt x="681641" y="1551"/>
                  </a:lnTo>
                  <a:lnTo>
                    <a:pt x="634496" y="6143"/>
                  </a:lnTo>
                  <a:lnTo>
                    <a:pt x="588276" y="13678"/>
                  </a:lnTo>
                  <a:lnTo>
                    <a:pt x="543077" y="24061"/>
                  </a:lnTo>
                  <a:lnTo>
                    <a:pt x="498995" y="37195"/>
                  </a:lnTo>
                  <a:lnTo>
                    <a:pt x="456127" y="52984"/>
                  </a:lnTo>
                  <a:lnTo>
                    <a:pt x="414568" y="71332"/>
                  </a:lnTo>
                  <a:lnTo>
                    <a:pt x="374414" y="92143"/>
                  </a:lnTo>
                  <a:lnTo>
                    <a:pt x="335762" y="115321"/>
                  </a:lnTo>
                  <a:lnTo>
                    <a:pt x="298708" y="140769"/>
                  </a:lnTo>
                  <a:lnTo>
                    <a:pt x="263348" y="168393"/>
                  </a:lnTo>
                  <a:lnTo>
                    <a:pt x="229778" y="198094"/>
                  </a:lnTo>
                  <a:lnTo>
                    <a:pt x="198094" y="229778"/>
                  </a:lnTo>
                  <a:lnTo>
                    <a:pt x="168392" y="263348"/>
                  </a:lnTo>
                  <a:lnTo>
                    <a:pt x="140769" y="298708"/>
                  </a:lnTo>
                  <a:lnTo>
                    <a:pt x="115321" y="335762"/>
                  </a:lnTo>
                  <a:lnTo>
                    <a:pt x="92143" y="374414"/>
                  </a:lnTo>
                  <a:lnTo>
                    <a:pt x="71332" y="414568"/>
                  </a:lnTo>
                  <a:lnTo>
                    <a:pt x="52984" y="456127"/>
                  </a:lnTo>
                  <a:lnTo>
                    <a:pt x="37195" y="498996"/>
                  </a:lnTo>
                  <a:lnTo>
                    <a:pt x="24061" y="543077"/>
                  </a:lnTo>
                  <a:lnTo>
                    <a:pt x="13678" y="588276"/>
                  </a:lnTo>
                  <a:lnTo>
                    <a:pt x="6143" y="634497"/>
                  </a:lnTo>
                  <a:lnTo>
                    <a:pt x="1551" y="681642"/>
                  </a:lnTo>
                  <a:lnTo>
                    <a:pt x="0" y="729615"/>
                  </a:lnTo>
                  <a:lnTo>
                    <a:pt x="1551" y="777585"/>
                  </a:lnTo>
                  <a:lnTo>
                    <a:pt x="6143" y="824726"/>
                  </a:lnTo>
                  <a:lnTo>
                    <a:pt x="13678" y="870942"/>
                  </a:lnTo>
                  <a:lnTo>
                    <a:pt x="24061" y="916138"/>
                  </a:lnTo>
                  <a:lnTo>
                    <a:pt x="37195" y="960216"/>
                  </a:lnTo>
                  <a:lnTo>
                    <a:pt x="52984" y="1003082"/>
                  </a:lnTo>
                  <a:lnTo>
                    <a:pt x="71332" y="1044639"/>
                  </a:lnTo>
                  <a:lnTo>
                    <a:pt x="92143" y="1084790"/>
                  </a:lnTo>
                  <a:lnTo>
                    <a:pt x="115321" y="1123440"/>
                  </a:lnTo>
                  <a:lnTo>
                    <a:pt x="140770" y="1160492"/>
                  </a:lnTo>
                  <a:lnTo>
                    <a:pt x="168393" y="1195851"/>
                  </a:lnTo>
                  <a:lnTo>
                    <a:pt x="198094" y="1229420"/>
                  </a:lnTo>
                  <a:lnTo>
                    <a:pt x="229778" y="1261102"/>
                  </a:lnTo>
                  <a:lnTo>
                    <a:pt x="263348" y="1290803"/>
                  </a:lnTo>
                  <a:lnTo>
                    <a:pt x="298708" y="1318425"/>
                  </a:lnTo>
                  <a:lnTo>
                    <a:pt x="335762" y="1343873"/>
                  </a:lnTo>
                  <a:lnTo>
                    <a:pt x="374414" y="1367051"/>
                  </a:lnTo>
                  <a:lnTo>
                    <a:pt x="414568" y="1387861"/>
                  </a:lnTo>
                  <a:lnTo>
                    <a:pt x="456127" y="1406209"/>
                  </a:lnTo>
                  <a:lnTo>
                    <a:pt x="498996" y="1421998"/>
                  </a:lnTo>
                  <a:lnTo>
                    <a:pt x="543078" y="1435132"/>
                  </a:lnTo>
                  <a:lnTo>
                    <a:pt x="588277" y="1445514"/>
                  </a:lnTo>
                  <a:lnTo>
                    <a:pt x="634497" y="1453049"/>
                  </a:lnTo>
                  <a:lnTo>
                    <a:pt x="681642" y="1457641"/>
                  </a:lnTo>
                  <a:lnTo>
                    <a:pt x="729616" y="1459193"/>
                  </a:lnTo>
                  <a:lnTo>
                    <a:pt x="777589" y="1457641"/>
                  </a:lnTo>
                  <a:lnTo>
                    <a:pt x="824734" y="1453049"/>
                  </a:lnTo>
                  <a:lnTo>
                    <a:pt x="870955" y="1445514"/>
                  </a:lnTo>
                  <a:lnTo>
                    <a:pt x="916154" y="1435132"/>
                  </a:lnTo>
                  <a:lnTo>
                    <a:pt x="960235" y="1421998"/>
                  </a:lnTo>
                  <a:lnTo>
                    <a:pt x="1003104" y="1406209"/>
                  </a:lnTo>
                  <a:lnTo>
                    <a:pt x="1044663" y="1387861"/>
                  </a:lnTo>
                  <a:lnTo>
                    <a:pt x="1084817" y="1367051"/>
                  </a:lnTo>
                  <a:lnTo>
                    <a:pt x="1123469" y="1343873"/>
                  </a:lnTo>
                  <a:lnTo>
                    <a:pt x="1160523" y="1318425"/>
                  </a:lnTo>
                  <a:lnTo>
                    <a:pt x="1195883" y="1290803"/>
                  </a:lnTo>
                  <a:lnTo>
                    <a:pt x="1229453" y="1261102"/>
                  </a:lnTo>
                  <a:lnTo>
                    <a:pt x="1261137" y="1229420"/>
                  </a:lnTo>
                  <a:lnTo>
                    <a:pt x="1290838" y="1195851"/>
                  </a:lnTo>
                  <a:lnTo>
                    <a:pt x="1318461" y="1160492"/>
                  </a:lnTo>
                  <a:lnTo>
                    <a:pt x="1343910" y="1123440"/>
                  </a:lnTo>
                  <a:lnTo>
                    <a:pt x="1367088" y="1084790"/>
                  </a:lnTo>
                  <a:lnTo>
                    <a:pt x="1387899" y="1044639"/>
                  </a:lnTo>
                  <a:lnTo>
                    <a:pt x="1406247" y="1003082"/>
                  </a:lnTo>
                  <a:lnTo>
                    <a:pt x="1422036" y="960216"/>
                  </a:lnTo>
                  <a:lnTo>
                    <a:pt x="1435170" y="916138"/>
                  </a:lnTo>
                  <a:lnTo>
                    <a:pt x="1445553" y="870942"/>
                  </a:lnTo>
                  <a:lnTo>
                    <a:pt x="1453088" y="824726"/>
                  </a:lnTo>
                  <a:lnTo>
                    <a:pt x="1457679" y="777585"/>
                  </a:lnTo>
                  <a:lnTo>
                    <a:pt x="1459231" y="729615"/>
                  </a:lnTo>
                  <a:lnTo>
                    <a:pt x="1457679" y="681642"/>
                  </a:lnTo>
                  <a:lnTo>
                    <a:pt x="1453088" y="634497"/>
                  </a:lnTo>
                  <a:lnTo>
                    <a:pt x="1445553" y="588276"/>
                  </a:lnTo>
                  <a:lnTo>
                    <a:pt x="1435170" y="543077"/>
                  </a:lnTo>
                  <a:lnTo>
                    <a:pt x="1422036" y="498996"/>
                  </a:lnTo>
                  <a:lnTo>
                    <a:pt x="1406247" y="456127"/>
                  </a:lnTo>
                  <a:lnTo>
                    <a:pt x="1387899" y="414568"/>
                  </a:lnTo>
                  <a:lnTo>
                    <a:pt x="1367088" y="374414"/>
                  </a:lnTo>
                  <a:lnTo>
                    <a:pt x="1343910" y="335762"/>
                  </a:lnTo>
                  <a:lnTo>
                    <a:pt x="1318461" y="298708"/>
                  </a:lnTo>
                  <a:lnTo>
                    <a:pt x="1290838" y="263348"/>
                  </a:lnTo>
                  <a:lnTo>
                    <a:pt x="1261137" y="229778"/>
                  </a:lnTo>
                  <a:lnTo>
                    <a:pt x="1229453" y="198094"/>
                  </a:lnTo>
                  <a:lnTo>
                    <a:pt x="1195883" y="168393"/>
                  </a:lnTo>
                  <a:lnTo>
                    <a:pt x="1160522" y="140769"/>
                  </a:lnTo>
                  <a:lnTo>
                    <a:pt x="1123468" y="115321"/>
                  </a:lnTo>
                  <a:lnTo>
                    <a:pt x="1084816" y="92143"/>
                  </a:lnTo>
                  <a:lnTo>
                    <a:pt x="1044663" y="71332"/>
                  </a:lnTo>
                  <a:lnTo>
                    <a:pt x="1003104" y="52984"/>
                  </a:lnTo>
                  <a:lnTo>
                    <a:pt x="960235" y="37195"/>
                  </a:lnTo>
                  <a:lnTo>
                    <a:pt x="916153" y="24061"/>
                  </a:lnTo>
                  <a:lnTo>
                    <a:pt x="870954" y="13678"/>
                  </a:lnTo>
                  <a:lnTo>
                    <a:pt x="824734" y="6143"/>
                  </a:lnTo>
                  <a:lnTo>
                    <a:pt x="777589" y="1551"/>
                  </a:lnTo>
                  <a:lnTo>
                    <a:pt x="729615" y="0"/>
                  </a:lnTo>
                  <a:close/>
                </a:path>
              </a:pathLst>
            </a:custGeom>
            <a:solidFill>
              <a:srgbClr val="FDBE3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8938287" y="4247331"/>
              <a:ext cx="423545" cy="207010"/>
            </a:xfrm>
            <a:custGeom>
              <a:avLst/>
              <a:gdLst/>
              <a:ahLst/>
              <a:cxnLst/>
              <a:rect l="l" t="t" r="r" b="b"/>
              <a:pathLst>
                <a:path w="423545" h="207010">
                  <a:moveTo>
                    <a:pt x="392929" y="0"/>
                  </a:moveTo>
                  <a:lnTo>
                    <a:pt x="30502" y="0"/>
                  </a:lnTo>
                  <a:lnTo>
                    <a:pt x="18677" y="2404"/>
                  </a:lnTo>
                  <a:lnTo>
                    <a:pt x="8977" y="8952"/>
                  </a:lnTo>
                  <a:lnTo>
                    <a:pt x="2413" y="18650"/>
                  </a:lnTo>
                  <a:lnTo>
                    <a:pt x="0" y="30502"/>
                  </a:lnTo>
                  <a:lnTo>
                    <a:pt x="0" y="175936"/>
                  </a:lnTo>
                  <a:lnTo>
                    <a:pt x="2413" y="187788"/>
                  </a:lnTo>
                  <a:lnTo>
                    <a:pt x="8977" y="197486"/>
                  </a:lnTo>
                  <a:lnTo>
                    <a:pt x="18678" y="204035"/>
                  </a:lnTo>
                  <a:lnTo>
                    <a:pt x="30502" y="206439"/>
                  </a:lnTo>
                  <a:lnTo>
                    <a:pt x="38546" y="206439"/>
                  </a:lnTo>
                  <a:lnTo>
                    <a:pt x="34106" y="201162"/>
                  </a:lnTo>
                  <a:lnTo>
                    <a:pt x="31339" y="194405"/>
                  </a:lnTo>
                  <a:lnTo>
                    <a:pt x="31339" y="72073"/>
                  </a:lnTo>
                  <a:lnTo>
                    <a:pt x="61841" y="41570"/>
                  </a:lnTo>
                  <a:lnTo>
                    <a:pt x="361461" y="41570"/>
                  </a:lnTo>
                  <a:lnTo>
                    <a:pt x="391964" y="72073"/>
                  </a:lnTo>
                  <a:lnTo>
                    <a:pt x="391964" y="194405"/>
                  </a:lnTo>
                  <a:lnTo>
                    <a:pt x="389197" y="201162"/>
                  </a:lnTo>
                  <a:lnTo>
                    <a:pt x="384821" y="206439"/>
                  </a:lnTo>
                  <a:lnTo>
                    <a:pt x="392800" y="206439"/>
                  </a:lnTo>
                  <a:lnTo>
                    <a:pt x="404652" y="204035"/>
                  </a:lnTo>
                  <a:lnTo>
                    <a:pt x="414350" y="197486"/>
                  </a:lnTo>
                  <a:lnTo>
                    <a:pt x="420899" y="187788"/>
                  </a:lnTo>
                  <a:lnTo>
                    <a:pt x="423303" y="175936"/>
                  </a:lnTo>
                  <a:lnTo>
                    <a:pt x="423303" y="30502"/>
                  </a:lnTo>
                  <a:lnTo>
                    <a:pt x="420964" y="18650"/>
                  </a:lnTo>
                  <a:lnTo>
                    <a:pt x="414438" y="8952"/>
                  </a:lnTo>
                  <a:lnTo>
                    <a:pt x="404752" y="2404"/>
                  </a:lnTo>
                  <a:lnTo>
                    <a:pt x="392929" y="0"/>
                  </a:lnTo>
                  <a:close/>
                </a:path>
              </a:pathLst>
            </a:custGeom>
            <a:solidFill>
              <a:srgbClr val="0A425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8668913" y="4408260"/>
              <a:ext cx="962660" cy="590550"/>
            </a:xfrm>
            <a:custGeom>
              <a:avLst/>
              <a:gdLst/>
              <a:ahLst/>
              <a:cxnLst/>
              <a:rect l="l" t="t" r="r" b="b"/>
              <a:pathLst>
                <a:path w="962659" h="590550">
                  <a:moveTo>
                    <a:pt x="962181" y="0"/>
                  </a:moveTo>
                  <a:lnTo>
                    <a:pt x="0" y="0"/>
                  </a:lnTo>
                  <a:lnTo>
                    <a:pt x="0" y="590436"/>
                  </a:lnTo>
                  <a:lnTo>
                    <a:pt x="962181" y="590436"/>
                  </a:lnTo>
                  <a:lnTo>
                    <a:pt x="962181" y="0"/>
                  </a:lnTo>
                  <a:close/>
                </a:path>
              </a:pathLst>
            </a:custGeom>
            <a:solidFill>
              <a:srgbClr val="057A8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668067" y="4333176"/>
              <a:ext cx="963930" cy="744220"/>
            </a:xfrm>
            <a:custGeom>
              <a:avLst/>
              <a:gdLst/>
              <a:ahLst/>
              <a:cxnLst/>
              <a:rect l="l" t="t" r="r" b="b"/>
              <a:pathLst>
                <a:path w="963929" h="744220">
                  <a:moveTo>
                    <a:pt x="304901" y="376529"/>
                  </a:moveTo>
                  <a:lnTo>
                    <a:pt x="215519" y="376529"/>
                  </a:lnTo>
                  <a:lnTo>
                    <a:pt x="215519" y="488302"/>
                  </a:lnTo>
                  <a:lnTo>
                    <a:pt x="304901" y="488302"/>
                  </a:lnTo>
                  <a:lnTo>
                    <a:pt x="304901" y="376529"/>
                  </a:lnTo>
                  <a:close/>
                </a:path>
                <a:path w="963929" h="744220">
                  <a:moveTo>
                    <a:pt x="748284" y="376529"/>
                  </a:moveTo>
                  <a:lnTo>
                    <a:pt x="658964" y="376529"/>
                  </a:lnTo>
                  <a:lnTo>
                    <a:pt x="658964" y="488302"/>
                  </a:lnTo>
                  <a:lnTo>
                    <a:pt x="748284" y="488302"/>
                  </a:lnTo>
                  <a:lnTo>
                    <a:pt x="748284" y="376529"/>
                  </a:lnTo>
                  <a:close/>
                </a:path>
                <a:path w="963929" h="744220">
                  <a:moveTo>
                    <a:pt x="963790" y="388810"/>
                  </a:moveTo>
                  <a:lnTo>
                    <a:pt x="933018" y="412292"/>
                  </a:lnTo>
                  <a:lnTo>
                    <a:pt x="895845" y="432422"/>
                  </a:lnTo>
                  <a:lnTo>
                    <a:pt x="852170" y="449186"/>
                  </a:lnTo>
                  <a:lnTo>
                    <a:pt x="801890" y="462559"/>
                  </a:lnTo>
                  <a:lnTo>
                    <a:pt x="801890" y="501624"/>
                  </a:lnTo>
                  <a:lnTo>
                    <a:pt x="799363" y="519404"/>
                  </a:lnTo>
                  <a:lnTo>
                    <a:pt x="791819" y="532345"/>
                  </a:lnTo>
                  <a:lnTo>
                    <a:pt x="779246" y="540258"/>
                  </a:lnTo>
                  <a:lnTo>
                    <a:pt x="761669" y="542937"/>
                  </a:lnTo>
                  <a:lnTo>
                    <a:pt x="644347" y="542937"/>
                  </a:lnTo>
                  <a:lnTo>
                    <a:pt x="626605" y="540397"/>
                  </a:lnTo>
                  <a:lnTo>
                    <a:pt x="613651" y="532726"/>
                  </a:lnTo>
                  <a:lnTo>
                    <a:pt x="605726" y="519836"/>
                  </a:lnTo>
                  <a:lnTo>
                    <a:pt x="603034" y="501624"/>
                  </a:lnTo>
                  <a:lnTo>
                    <a:pt x="603034" y="482638"/>
                  </a:lnTo>
                  <a:lnTo>
                    <a:pt x="568223" y="482422"/>
                  </a:lnTo>
                  <a:lnTo>
                    <a:pt x="532384" y="481672"/>
                  </a:lnTo>
                  <a:lnTo>
                    <a:pt x="495274" y="480275"/>
                  </a:lnTo>
                  <a:lnTo>
                    <a:pt x="484886" y="479704"/>
                  </a:lnTo>
                  <a:lnTo>
                    <a:pt x="456704" y="478142"/>
                  </a:lnTo>
                  <a:lnTo>
                    <a:pt x="405460" y="479526"/>
                  </a:lnTo>
                  <a:lnTo>
                    <a:pt x="381469" y="479704"/>
                  </a:lnTo>
                  <a:lnTo>
                    <a:pt x="358381" y="479234"/>
                  </a:lnTo>
                  <a:lnTo>
                    <a:pt x="358381" y="502716"/>
                  </a:lnTo>
                  <a:lnTo>
                    <a:pt x="355854" y="520471"/>
                  </a:lnTo>
                  <a:lnTo>
                    <a:pt x="348195" y="533412"/>
                  </a:lnTo>
                  <a:lnTo>
                    <a:pt x="335305" y="541337"/>
                  </a:lnTo>
                  <a:lnTo>
                    <a:pt x="317068" y="544029"/>
                  </a:lnTo>
                  <a:lnTo>
                    <a:pt x="199936" y="544029"/>
                  </a:lnTo>
                  <a:lnTo>
                    <a:pt x="182359" y="541489"/>
                  </a:lnTo>
                  <a:lnTo>
                    <a:pt x="169799" y="533819"/>
                  </a:lnTo>
                  <a:lnTo>
                    <a:pt x="162242" y="520928"/>
                  </a:lnTo>
                  <a:lnTo>
                    <a:pt x="159727" y="502716"/>
                  </a:lnTo>
                  <a:lnTo>
                    <a:pt x="159727" y="461403"/>
                  </a:lnTo>
                  <a:lnTo>
                    <a:pt x="110121" y="449046"/>
                  </a:lnTo>
                  <a:lnTo>
                    <a:pt x="66903" y="433768"/>
                  </a:lnTo>
                  <a:lnTo>
                    <a:pt x="30162" y="415544"/>
                  </a:lnTo>
                  <a:lnTo>
                    <a:pt x="0" y="394347"/>
                  </a:lnTo>
                  <a:lnTo>
                    <a:pt x="0" y="658063"/>
                  </a:lnTo>
                  <a:lnTo>
                    <a:pt x="5422" y="695566"/>
                  </a:lnTo>
                  <a:lnTo>
                    <a:pt x="21640" y="722477"/>
                  </a:lnTo>
                  <a:lnTo>
                    <a:pt x="48539" y="738695"/>
                  </a:lnTo>
                  <a:lnTo>
                    <a:pt x="86042" y="744118"/>
                  </a:lnTo>
                  <a:lnTo>
                    <a:pt x="876731" y="744118"/>
                  </a:lnTo>
                  <a:lnTo>
                    <a:pt x="914819" y="738847"/>
                  </a:lnTo>
                  <a:lnTo>
                    <a:pt x="942022" y="722884"/>
                  </a:lnTo>
                  <a:lnTo>
                    <a:pt x="958354" y="696023"/>
                  </a:lnTo>
                  <a:lnTo>
                    <a:pt x="963790" y="658063"/>
                  </a:lnTo>
                  <a:lnTo>
                    <a:pt x="963790" y="544029"/>
                  </a:lnTo>
                  <a:lnTo>
                    <a:pt x="963790" y="542937"/>
                  </a:lnTo>
                  <a:lnTo>
                    <a:pt x="963790" y="388810"/>
                  </a:lnTo>
                  <a:close/>
                </a:path>
                <a:path w="963929" h="744220">
                  <a:moveTo>
                    <a:pt x="963790" y="86042"/>
                  </a:moveTo>
                  <a:lnTo>
                    <a:pt x="958354" y="48552"/>
                  </a:lnTo>
                  <a:lnTo>
                    <a:pt x="942022" y="21640"/>
                  </a:lnTo>
                  <a:lnTo>
                    <a:pt x="914819" y="5435"/>
                  </a:lnTo>
                  <a:lnTo>
                    <a:pt x="876731" y="0"/>
                  </a:lnTo>
                  <a:lnTo>
                    <a:pt x="86042" y="0"/>
                  </a:lnTo>
                  <a:lnTo>
                    <a:pt x="48539" y="5435"/>
                  </a:lnTo>
                  <a:lnTo>
                    <a:pt x="21640" y="21640"/>
                  </a:lnTo>
                  <a:lnTo>
                    <a:pt x="5422" y="48552"/>
                  </a:lnTo>
                  <a:lnTo>
                    <a:pt x="0" y="86042"/>
                  </a:lnTo>
                  <a:lnTo>
                    <a:pt x="0" y="280454"/>
                  </a:lnTo>
                  <a:lnTo>
                    <a:pt x="31267" y="343763"/>
                  </a:lnTo>
                  <a:lnTo>
                    <a:pt x="63271" y="368579"/>
                  </a:lnTo>
                  <a:lnTo>
                    <a:pt x="106095" y="388835"/>
                  </a:lnTo>
                  <a:lnTo>
                    <a:pt x="159727" y="404520"/>
                  </a:lnTo>
                  <a:lnTo>
                    <a:pt x="159727" y="362051"/>
                  </a:lnTo>
                  <a:lnTo>
                    <a:pt x="162242" y="344436"/>
                  </a:lnTo>
                  <a:lnTo>
                    <a:pt x="169799" y="331838"/>
                  </a:lnTo>
                  <a:lnTo>
                    <a:pt x="182359" y="324281"/>
                  </a:lnTo>
                  <a:lnTo>
                    <a:pt x="199936" y="321767"/>
                  </a:lnTo>
                  <a:lnTo>
                    <a:pt x="317258" y="321767"/>
                  </a:lnTo>
                  <a:lnTo>
                    <a:pt x="335000" y="324281"/>
                  </a:lnTo>
                  <a:lnTo>
                    <a:pt x="347954" y="331838"/>
                  </a:lnTo>
                  <a:lnTo>
                    <a:pt x="355879" y="344436"/>
                  </a:lnTo>
                  <a:lnTo>
                    <a:pt x="358571" y="362051"/>
                  </a:lnTo>
                  <a:lnTo>
                    <a:pt x="358571" y="424599"/>
                  </a:lnTo>
                  <a:lnTo>
                    <a:pt x="461276" y="423506"/>
                  </a:lnTo>
                  <a:lnTo>
                    <a:pt x="535241" y="427367"/>
                  </a:lnTo>
                  <a:lnTo>
                    <a:pt x="604202" y="427939"/>
                  </a:lnTo>
                  <a:lnTo>
                    <a:pt x="604202" y="362051"/>
                  </a:lnTo>
                  <a:lnTo>
                    <a:pt x="606729" y="344436"/>
                  </a:lnTo>
                  <a:lnTo>
                    <a:pt x="614400" y="331838"/>
                  </a:lnTo>
                  <a:lnTo>
                    <a:pt x="627303" y="324281"/>
                  </a:lnTo>
                  <a:lnTo>
                    <a:pt x="645515" y="321767"/>
                  </a:lnTo>
                  <a:lnTo>
                    <a:pt x="761669" y="321767"/>
                  </a:lnTo>
                  <a:lnTo>
                    <a:pt x="779246" y="324281"/>
                  </a:lnTo>
                  <a:lnTo>
                    <a:pt x="791819" y="331838"/>
                  </a:lnTo>
                  <a:lnTo>
                    <a:pt x="799363" y="344436"/>
                  </a:lnTo>
                  <a:lnTo>
                    <a:pt x="801890" y="362051"/>
                  </a:lnTo>
                  <a:lnTo>
                    <a:pt x="801890" y="406704"/>
                  </a:lnTo>
                  <a:lnTo>
                    <a:pt x="862355" y="386651"/>
                  </a:lnTo>
                  <a:lnTo>
                    <a:pt x="909650" y="359968"/>
                  </a:lnTo>
                  <a:lnTo>
                    <a:pt x="943533" y="326771"/>
                  </a:lnTo>
                  <a:lnTo>
                    <a:pt x="963790" y="287210"/>
                  </a:lnTo>
                  <a:lnTo>
                    <a:pt x="963790" y="86042"/>
                  </a:lnTo>
                  <a:close/>
                </a:path>
              </a:pathLst>
            </a:custGeom>
            <a:solidFill>
              <a:srgbClr val="0A425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5300" y="429209"/>
            <a:ext cx="5018659" cy="558088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455164" y="1403603"/>
            <a:ext cx="6632448" cy="4887468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5979160" cy="6858000"/>
            <a:chOff x="0" y="0"/>
            <a:chExt cx="5979160" cy="6858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5979160" cy="6858000"/>
            </a:xfrm>
            <a:custGeom>
              <a:avLst/>
              <a:gdLst/>
              <a:ahLst/>
              <a:cxnLst/>
              <a:rect l="l" t="t" r="r" b="b"/>
              <a:pathLst>
                <a:path w="5979160" h="6858000">
                  <a:moveTo>
                    <a:pt x="5978652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5978652" y="6858000"/>
                  </a:lnTo>
                  <a:lnTo>
                    <a:pt x="5978652" y="0"/>
                  </a:lnTo>
                  <a:close/>
                </a:path>
              </a:pathLst>
            </a:custGeom>
            <a:solidFill>
              <a:srgbClr val="E9E8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1401" y="260350"/>
              <a:ext cx="3766820" cy="55778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1401" y="863549"/>
              <a:ext cx="3388233" cy="558088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339039" y="2158136"/>
            <a:ext cx="4841240" cy="3604895"/>
          </a:xfrm>
          <a:prstGeom prst="rect">
            <a:avLst/>
          </a:prstGeom>
        </p:spPr>
        <p:txBody>
          <a:bodyPr vert="horz" wrap="square" lIns="0" tIns="182245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1435"/>
              </a:spcBef>
              <a:buClr>
                <a:srgbClr val="DA3467"/>
              </a:buClr>
              <a:buFont typeface="Arial"/>
              <a:buChar char="•"/>
              <a:tabLst>
                <a:tab pos="469265" algn="l"/>
                <a:tab pos="469900" algn="l"/>
              </a:tabLst>
            </a:pPr>
            <a:r>
              <a:rPr sz="2800" spc="-10" dirty="0">
                <a:solidFill>
                  <a:srgbClr val="304585"/>
                </a:solidFill>
                <a:latin typeface="Calibri"/>
                <a:cs typeface="Calibri"/>
              </a:rPr>
              <a:t>Virtualization</a:t>
            </a:r>
            <a:endParaRPr sz="2800">
              <a:latin typeface="Calibri"/>
              <a:cs typeface="Calibri"/>
            </a:endParaRPr>
          </a:p>
          <a:p>
            <a:pPr marL="469900" indent="-457200">
              <a:lnSpc>
                <a:spcPct val="100000"/>
              </a:lnSpc>
              <a:spcBef>
                <a:spcPts val="1330"/>
              </a:spcBef>
              <a:buClr>
                <a:srgbClr val="DA3467"/>
              </a:buClr>
              <a:buFont typeface="Arial"/>
              <a:buChar char="•"/>
              <a:tabLst>
                <a:tab pos="469265" algn="l"/>
                <a:tab pos="469900" algn="l"/>
              </a:tabLst>
            </a:pPr>
            <a:r>
              <a:rPr sz="2800" spc="-10" dirty="0">
                <a:solidFill>
                  <a:srgbClr val="304585"/>
                </a:solidFill>
                <a:latin typeface="Calibri"/>
                <a:cs typeface="Calibri"/>
              </a:rPr>
              <a:t>Storage</a:t>
            </a:r>
            <a:endParaRPr sz="2800">
              <a:latin typeface="Calibri"/>
              <a:cs typeface="Calibri"/>
            </a:endParaRPr>
          </a:p>
          <a:p>
            <a:pPr marL="469900" indent="-457200">
              <a:lnSpc>
                <a:spcPct val="100000"/>
              </a:lnSpc>
              <a:spcBef>
                <a:spcPts val="1345"/>
              </a:spcBef>
              <a:buClr>
                <a:srgbClr val="DA3467"/>
              </a:buClr>
              <a:buFont typeface="Arial"/>
              <a:buChar char="•"/>
              <a:tabLst>
                <a:tab pos="469265" algn="l"/>
                <a:tab pos="469900" algn="l"/>
              </a:tabLst>
            </a:pPr>
            <a:r>
              <a:rPr sz="2800" spc="-10" dirty="0">
                <a:solidFill>
                  <a:srgbClr val="304585"/>
                </a:solidFill>
                <a:latin typeface="Calibri"/>
                <a:cs typeface="Calibri"/>
              </a:rPr>
              <a:t>Databases</a:t>
            </a:r>
            <a:endParaRPr sz="2800">
              <a:latin typeface="Calibri"/>
              <a:cs typeface="Calibri"/>
            </a:endParaRPr>
          </a:p>
          <a:p>
            <a:pPr marL="469900" indent="-457200">
              <a:lnSpc>
                <a:spcPct val="100000"/>
              </a:lnSpc>
              <a:spcBef>
                <a:spcPts val="1335"/>
              </a:spcBef>
              <a:buClr>
                <a:srgbClr val="DA3467"/>
              </a:buClr>
              <a:buFont typeface="Arial"/>
              <a:buChar char="•"/>
              <a:tabLst>
                <a:tab pos="469265" algn="l"/>
                <a:tab pos="469900" algn="l"/>
              </a:tabLst>
            </a:pPr>
            <a:r>
              <a:rPr sz="2800" spc="-10" dirty="0">
                <a:solidFill>
                  <a:srgbClr val="304585"/>
                </a:solidFill>
                <a:latin typeface="Calibri"/>
                <a:cs typeface="Calibri"/>
              </a:rPr>
              <a:t>Networking</a:t>
            </a:r>
            <a:endParaRPr sz="2800">
              <a:latin typeface="Calibri"/>
              <a:cs typeface="Calibri"/>
            </a:endParaRPr>
          </a:p>
          <a:p>
            <a:pPr marL="469900" indent="-457200">
              <a:lnSpc>
                <a:spcPct val="100000"/>
              </a:lnSpc>
              <a:spcBef>
                <a:spcPts val="1335"/>
              </a:spcBef>
              <a:buClr>
                <a:srgbClr val="DA3467"/>
              </a:buClr>
              <a:buFont typeface="Arial"/>
              <a:buChar char="•"/>
              <a:tabLst>
                <a:tab pos="469265" algn="l"/>
                <a:tab pos="469900" algn="l"/>
              </a:tabLst>
            </a:pPr>
            <a:r>
              <a:rPr sz="2800" dirty="0">
                <a:solidFill>
                  <a:srgbClr val="304585"/>
                </a:solidFill>
                <a:latin typeface="Calibri"/>
                <a:cs typeface="Calibri"/>
              </a:rPr>
              <a:t>Machine</a:t>
            </a:r>
            <a:r>
              <a:rPr sz="2800" spc="-85" dirty="0">
                <a:solidFill>
                  <a:srgbClr val="304585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304585"/>
                </a:solidFill>
                <a:latin typeface="Calibri"/>
                <a:cs typeface="Calibri"/>
              </a:rPr>
              <a:t>learning</a:t>
            </a:r>
            <a:endParaRPr sz="2800">
              <a:latin typeface="Calibri"/>
              <a:cs typeface="Calibri"/>
            </a:endParaRPr>
          </a:p>
          <a:p>
            <a:pPr marL="469900" indent="-457200">
              <a:lnSpc>
                <a:spcPct val="100000"/>
              </a:lnSpc>
              <a:spcBef>
                <a:spcPts val="1340"/>
              </a:spcBef>
              <a:buClr>
                <a:srgbClr val="DA3467"/>
              </a:buClr>
              <a:buFont typeface="Arial"/>
              <a:buChar char="•"/>
              <a:tabLst>
                <a:tab pos="469265" algn="l"/>
                <a:tab pos="469900" algn="l"/>
              </a:tabLst>
            </a:pPr>
            <a:r>
              <a:rPr sz="2800" spc="-10" dirty="0">
                <a:solidFill>
                  <a:srgbClr val="304585"/>
                </a:solidFill>
                <a:latin typeface="Calibri"/>
                <a:cs typeface="Calibri"/>
              </a:rPr>
              <a:t>Automation</a:t>
            </a:r>
            <a:r>
              <a:rPr sz="2800" spc="-60" dirty="0">
                <a:solidFill>
                  <a:srgbClr val="304585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304585"/>
                </a:solidFill>
                <a:latin typeface="Calibri"/>
                <a:cs typeface="Calibri"/>
              </a:rPr>
              <a:t>and</a:t>
            </a:r>
            <a:r>
              <a:rPr sz="2800" spc="-60" dirty="0">
                <a:solidFill>
                  <a:srgbClr val="304585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304585"/>
                </a:solidFill>
                <a:latin typeface="Calibri"/>
                <a:cs typeface="Calibri"/>
              </a:rPr>
              <a:t>orchestration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35102" y="1619758"/>
            <a:ext cx="40132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131C36"/>
                </a:solidFill>
                <a:latin typeface="Calibri"/>
                <a:cs typeface="Calibri"/>
              </a:rPr>
              <a:t>Using</a:t>
            </a:r>
            <a:r>
              <a:rPr sz="2400" b="1" spc="-10" dirty="0">
                <a:solidFill>
                  <a:srgbClr val="131C36"/>
                </a:solidFill>
                <a:latin typeface="Calibri"/>
                <a:cs typeface="Calibri"/>
              </a:rPr>
              <a:t> “bleeding-</a:t>
            </a:r>
            <a:r>
              <a:rPr sz="2400" b="1" dirty="0">
                <a:solidFill>
                  <a:srgbClr val="131C36"/>
                </a:solidFill>
                <a:latin typeface="Calibri"/>
                <a:cs typeface="Calibri"/>
              </a:rPr>
              <a:t>edge”</a:t>
            </a:r>
            <a:r>
              <a:rPr sz="2400" b="1" spc="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131C36"/>
                </a:solidFill>
                <a:latin typeface="Calibri"/>
                <a:cs typeface="Calibri"/>
              </a:rPr>
              <a:t>CSP </a:t>
            </a:r>
            <a:r>
              <a:rPr sz="2400" b="1" spc="-20" dirty="0">
                <a:solidFill>
                  <a:srgbClr val="131C36"/>
                </a:solidFill>
                <a:latin typeface="Calibri"/>
                <a:cs typeface="Calibri"/>
              </a:rPr>
              <a:t>tech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7065243" y="1840098"/>
            <a:ext cx="3853815" cy="3439160"/>
            <a:chOff x="7065243" y="1840098"/>
            <a:chExt cx="3853815" cy="3439160"/>
          </a:xfrm>
        </p:grpSpPr>
        <p:sp>
          <p:nvSpPr>
            <p:cNvPr id="9" name="object 9"/>
            <p:cNvSpPr/>
            <p:nvPr/>
          </p:nvSpPr>
          <p:spPr>
            <a:xfrm>
              <a:off x="7526425" y="2710345"/>
              <a:ext cx="3374390" cy="2550795"/>
            </a:xfrm>
            <a:custGeom>
              <a:avLst/>
              <a:gdLst/>
              <a:ahLst/>
              <a:cxnLst/>
              <a:rect l="l" t="t" r="r" b="b"/>
              <a:pathLst>
                <a:path w="3374390" h="2550795">
                  <a:moveTo>
                    <a:pt x="3373930" y="104624"/>
                  </a:moveTo>
                  <a:lnTo>
                    <a:pt x="3373930" y="2445309"/>
                  </a:lnTo>
                  <a:lnTo>
                    <a:pt x="3365668" y="2486418"/>
                  </a:lnTo>
                  <a:lnTo>
                    <a:pt x="3343111" y="2519924"/>
                  </a:lnTo>
                  <a:lnTo>
                    <a:pt x="3309605" y="2542481"/>
                  </a:lnTo>
                  <a:lnTo>
                    <a:pt x="3268495" y="2550744"/>
                  </a:lnTo>
                  <a:lnTo>
                    <a:pt x="105435" y="2550744"/>
                  </a:lnTo>
                  <a:lnTo>
                    <a:pt x="64325" y="2542481"/>
                  </a:lnTo>
                  <a:lnTo>
                    <a:pt x="30819" y="2519924"/>
                  </a:lnTo>
                  <a:lnTo>
                    <a:pt x="8262" y="2486418"/>
                  </a:lnTo>
                  <a:lnTo>
                    <a:pt x="0" y="2445309"/>
                  </a:lnTo>
                  <a:lnTo>
                    <a:pt x="0" y="104624"/>
                  </a:lnTo>
                  <a:lnTo>
                    <a:pt x="8262" y="63983"/>
                  </a:lnTo>
                  <a:lnTo>
                    <a:pt x="30819" y="30718"/>
                  </a:lnTo>
                  <a:lnTo>
                    <a:pt x="64325" y="8249"/>
                  </a:lnTo>
                  <a:lnTo>
                    <a:pt x="105435" y="0"/>
                  </a:lnTo>
                  <a:lnTo>
                    <a:pt x="3268495" y="0"/>
                  </a:lnTo>
                  <a:lnTo>
                    <a:pt x="3326484" y="17437"/>
                  </a:lnTo>
                  <a:lnTo>
                    <a:pt x="3365009" y="64072"/>
                  </a:lnTo>
                  <a:lnTo>
                    <a:pt x="3373930" y="104624"/>
                  </a:lnTo>
                  <a:close/>
                </a:path>
              </a:pathLst>
            </a:custGeom>
            <a:ln w="36172">
              <a:solidFill>
                <a:srgbClr val="11499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527236" y="2710345"/>
              <a:ext cx="3372485" cy="370205"/>
            </a:xfrm>
            <a:custGeom>
              <a:avLst/>
              <a:gdLst/>
              <a:ahLst/>
              <a:cxnLst/>
              <a:rect l="l" t="t" r="r" b="b"/>
              <a:pathLst>
                <a:path w="3372484" h="370205">
                  <a:moveTo>
                    <a:pt x="3285527" y="0"/>
                  </a:moveTo>
                  <a:lnTo>
                    <a:pt x="86781" y="0"/>
                  </a:lnTo>
                  <a:lnTo>
                    <a:pt x="53034" y="6830"/>
                  </a:lnTo>
                  <a:lnTo>
                    <a:pt x="25446" y="25446"/>
                  </a:lnTo>
                  <a:lnTo>
                    <a:pt x="6830" y="53034"/>
                  </a:lnTo>
                  <a:lnTo>
                    <a:pt x="0" y="86781"/>
                  </a:lnTo>
                  <a:lnTo>
                    <a:pt x="0" y="369834"/>
                  </a:lnTo>
                  <a:lnTo>
                    <a:pt x="3372308" y="369834"/>
                  </a:lnTo>
                  <a:lnTo>
                    <a:pt x="3372308" y="86781"/>
                  </a:lnTo>
                  <a:lnTo>
                    <a:pt x="3365478" y="53034"/>
                  </a:lnTo>
                  <a:lnTo>
                    <a:pt x="3346862" y="25446"/>
                  </a:lnTo>
                  <a:lnTo>
                    <a:pt x="3319274" y="6830"/>
                  </a:lnTo>
                  <a:lnTo>
                    <a:pt x="3285527" y="0"/>
                  </a:lnTo>
                  <a:close/>
                </a:path>
              </a:pathLst>
            </a:custGeom>
            <a:solidFill>
              <a:srgbClr val="11499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085259" y="2819025"/>
              <a:ext cx="152475" cy="152475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322083" y="2819025"/>
              <a:ext cx="152475" cy="152475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558907" y="2819025"/>
              <a:ext cx="152475" cy="152475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8502916" y="3332124"/>
              <a:ext cx="1581785" cy="1587500"/>
            </a:xfrm>
            <a:custGeom>
              <a:avLst/>
              <a:gdLst/>
              <a:ahLst/>
              <a:cxnLst/>
              <a:rect l="l" t="t" r="r" b="b"/>
              <a:pathLst>
                <a:path w="1581784" h="1587500">
                  <a:moveTo>
                    <a:pt x="1017041" y="791057"/>
                  </a:moveTo>
                  <a:lnTo>
                    <a:pt x="1012482" y="745312"/>
                  </a:lnTo>
                  <a:lnTo>
                    <a:pt x="999388" y="702691"/>
                  </a:lnTo>
                  <a:lnTo>
                    <a:pt x="978674" y="664108"/>
                  </a:lnTo>
                  <a:lnTo>
                    <a:pt x="951242" y="630504"/>
                  </a:lnTo>
                  <a:lnTo>
                    <a:pt x="917994" y="602767"/>
                  </a:lnTo>
                  <a:lnTo>
                    <a:pt x="879830" y="581825"/>
                  </a:lnTo>
                  <a:lnTo>
                    <a:pt x="837666" y="568579"/>
                  </a:lnTo>
                  <a:lnTo>
                    <a:pt x="792378" y="563968"/>
                  </a:lnTo>
                  <a:lnTo>
                    <a:pt x="747102" y="568579"/>
                  </a:lnTo>
                  <a:lnTo>
                    <a:pt x="704926" y="581825"/>
                  </a:lnTo>
                  <a:lnTo>
                    <a:pt x="666762" y="602767"/>
                  </a:lnTo>
                  <a:lnTo>
                    <a:pt x="633526" y="630504"/>
                  </a:lnTo>
                  <a:lnTo>
                    <a:pt x="606094" y="664108"/>
                  </a:lnTo>
                  <a:lnTo>
                    <a:pt x="585381" y="702691"/>
                  </a:lnTo>
                  <a:lnTo>
                    <a:pt x="572287" y="745312"/>
                  </a:lnTo>
                  <a:lnTo>
                    <a:pt x="567728" y="791057"/>
                  </a:lnTo>
                  <a:lnTo>
                    <a:pt x="572287" y="836828"/>
                  </a:lnTo>
                  <a:lnTo>
                    <a:pt x="585381" y="879462"/>
                  </a:lnTo>
                  <a:lnTo>
                    <a:pt x="606094" y="918044"/>
                  </a:lnTo>
                  <a:lnTo>
                    <a:pt x="633526" y="951649"/>
                  </a:lnTo>
                  <a:lnTo>
                    <a:pt x="666762" y="979373"/>
                  </a:lnTo>
                  <a:lnTo>
                    <a:pt x="704926" y="1000315"/>
                  </a:lnTo>
                  <a:lnTo>
                    <a:pt x="747102" y="1013536"/>
                  </a:lnTo>
                  <a:lnTo>
                    <a:pt x="792378" y="1018159"/>
                  </a:lnTo>
                  <a:lnTo>
                    <a:pt x="837666" y="1013536"/>
                  </a:lnTo>
                  <a:lnTo>
                    <a:pt x="879830" y="1000315"/>
                  </a:lnTo>
                  <a:lnTo>
                    <a:pt x="917994" y="979373"/>
                  </a:lnTo>
                  <a:lnTo>
                    <a:pt x="951242" y="951649"/>
                  </a:lnTo>
                  <a:lnTo>
                    <a:pt x="978674" y="918044"/>
                  </a:lnTo>
                  <a:lnTo>
                    <a:pt x="999388" y="879462"/>
                  </a:lnTo>
                  <a:lnTo>
                    <a:pt x="1012482" y="836828"/>
                  </a:lnTo>
                  <a:lnTo>
                    <a:pt x="1017041" y="791057"/>
                  </a:lnTo>
                  <a:close/>
                </a:path>
                <a:path w="1581784" h="1587500">
                  <a:moveTo>
                    <a:pt x="1581531" y="914400"/>
                  </a:moveTo>
                  <a:lnTo>
                    <a:pt x="1580718" y="901700"/>
                  </a:lnTo>
                  <a:lnTo>
                    <a:pt x="1570177" y="901700"/>
                  </a:lnTo>
                  <a:lnTo>
                    <a:pt x="1470152" y="863600"/>
                  </a:lnTo>
                  <a:lnTo>
                    <a:pt x="1436344" y="863600"/>
                  </a:lnTo>
                  <a:lnTo>
                    <a:pt x="1429054" y="850900"/>
                  </a:lnTo>
                  <a:lnTo>
                    <a:pt x="1428242" y="850900"/>
                  </a:lnTo>
                  <a:lnTo>
                    <a:pt x="1428242" y="825500"/>
                  </a:lnTo>
                  <a:lnTo>
                    <a:pt x="1429296" y="800100"/>
                  </a:lnTo>
                  <a:lnTo>
                    <a:pt x="1428750" y="762000"/>
                  </a:lnTo>
                  <a:lnTo>
                    <a:pt x="1426527" y="736600"/>
                  </a:lnTo>
                  <a:lnTo>
                    <a:pt x="1422565" y="698500"/>
                  </a:lnTo>
                  <a:lnTo>
                    <a:pt x="1420939" y="698500"/>
                  </a:lnTo>
                  <a:lnTo>
                    <a:pt x="1423377" y="685800"/>
                  </a:lnTo>
                  <a:lnTo>
                    <a:pt x="1429867" y="685800"/>
                  </a:lnTo>
                  <a:lnTo>
                    <a:pt x="1561249" y="635000"/>
                  </a:lnTo>
                  <a:lnTo>
                    <a:pt x="1568551" y="635000"/>
                  </a:lnTo>
                  <a:lnTo>
                    <a:pt x="1570977" y="622300"/>
                  </a:lnTo>
                  <a:lnTo>
                    <a:pt x="1568551" y="622300"/>
                  </a:lnTo>
                  <a:lnTo>
                    <a:pt x="1561388" y="584200"/>
                  </a:lnTo>
                  <a:lnTo>
                    <a:pt x="1553235" y="558800"/>
                  </a:lnTo>
                  <a:lnTo>
                    <a:pt x="1544027" y="533400"/>
                  </a:lnTo>
                  <a:lnTo>
                    <a:pt x="1538846" y="520700"/>
                  </a:lnTo>
                  <a:lnTo>
                    <a:pt x="1533677" y="508000"/>
                  </a:lnTo>
                  <a:lnTo>
                    <a:pt x="1530426" y="495300"/>
                  </a:lnTo>
                  <a:lnTo>
                    <a:pt x="1520698" y="495300"/>
                  </a:lnTo>
                  <a:lnTo>
                    <a:pt x="1485887" y="508000"/>
                  </a:lnTo>
                  <a:lnTo>
                    <a:pt x="1450848" y="508000"/>
                  </a:lnTo>
                  <a:lnTo>
                    <a:pt x="1415656" y="520700"/>
                  </a:lnTo>
                  <a:lnTo>
                    <a:pt x="1365783" y="520700"/>
                  </a:lnTo>
                  <a:lnTo>
                    <a:pt x="1364170" y="508000"/>
                  </a:lnTo>
                  <a:lnTo>
                    <a:pt x="1360106" y="508000"/>
                  </a:lnTo>
                  <a:lnTo>
                    <a:pt x="1349311" y="482600"/>
                  </a:lnTo>
                  <a:lnTo>
                    <a:pt x="1337602" y="469900"/>
                  </a:lnTo>
                  <a:lnTo>
                    <a:pt x="1324978" y="444500"/>
                  </a:lnTo>
                  <a:lnTo>
                    <a:pt x="1311452" y="419100"/>
                  </a:lnTo>
                  <a:lnTo>
                    <a:pt x="1289545" y="393700"/>
                  </a:lnTo>
                  <a:lnTo>
                    <a:pt x="1285494" y="393700"/>
                  </a:lnTo>
                  <a:lnTo>
                    <a:pt x="1286306" y="381000"/>
                  </a:lnTo>
                  <a:lnTo>
                    <a:pt x="1290358" y="381000"/>
                  </a:lnTo>
                  <a:lnTo>
                    <a:pt x="1311770" y="355600"/>
                  </a:lnTo>
                  <a:lnTo>
                    <a:pt x="1333246" y="317500"/>
                  </a:lnTo>
                  <a:lnTo>
                    <a:pt x="1354569" y="292100"/>
                  </a:lnTo>
                  <a:lnTo>
                    <a:pt x="1375524" y="266700"/>
                  </a:lnTo>
                  <a:lnTo>
                    <a:pt x="1379575" y="254000"/>
                  </a:lnTo>
                  <a:lnTo>
                    <a:pt x="1375524" y="254000"/>
                  </a:lnTo>
                  <a:lnTo>
                    <a:pt x="1373898" y="241300"/>
                  </a:lnTo>
                  <a:lnTo>
                    <a:pt x="1360982" y="228600"/>
                  </a:lnTo>
                  <a:lnTo>
                    <a:pt x="1347851" y="215900"/>
                  </a:lnTo>
                  <a:lnTo>
                    <a:pt x="1321181" y="190500"/>
                  </a:lnTo>
                  <a:lnTo>
                    <a:pt x="1313878" y="190500"/>
                  </a:lnTo>
                  <a:lnTo>
                    <a:pt x="1293609" y="165100"/>
                  </a:lnTo>
                  <a:lnTo>
                    <a:pt x="1272514" y="165100"/>
                  </a:lnTo>
                  <a:lnTo>
                    <a:pt x="1165466" y="266700"/>
                  </a:lnTo>
                  <a:lnTo>
                    <a:pt x="1150048" y="266700"/>
                  </a:lnTo>
                  <a:lnTo>
                    <a:pt x="1138897" y="257263"/>
                  </a:lnTo>
                  <a:lnTo>
                    <a:pt x="1138897" y="812800"/>
                  </a:lnTo>
                  <a:lnTo>
                    <a:pt x="1134833" y="850900"/>
                  </a:lnTo>
                  <a:lnTo>
                    <a:pt x="1125054" y="889000"/>
                  </a:lnTo>
                  <a:lnTo>
                    <a:pt x="1109599" y="939800"/>
                  </a:lnTo>
                  <a:lnTo>
                    <a:pt x="1088466" y="977900"/>
                  </a:lnTo>
                  <a:lnTo>
                    <a:pt x="1061669" y="1016000"/>
                  </a:lnTo>
                  <a:lnTo>
                    <a:pt x="1029208" y="1054100"/>
                  </a:lnTo>
                  <a:lnTo>
                    <a:pt x="988072" y="1079500"/>
                  </a:lnTo>
                  <a:lnTo>
                    <a:pt x="943038" y="1104900"/>
                  </a:lnTo>
                  <a:lnTo>
                    <a:pt x="894892" y="1130300"/>
                  </a:lnTo>
                  <a:lnTo>
                    <a:pt x="844423" y="1143000"/>
                  </a:lnTo>
                  <a:lnTo>
                    <a:pt x="709663" y="1143000"/>
                  </a:lnTo>
                  <a:lnTo>
                    <a:pt x="669886" y="1130300"/>
                  </a:lnTo>
                  <a:lnTo>
                    <a:pt x="631799" y="1104900"/>
                  </a:lnTo>
                  <a:lnTo>
                    <a:pt x="591439" y="1079500"/>
                  </a:lnTo>
                  <a:lnTo>
                    <a:pt x="573557" y="1066800"/>
                  </a:lnTo>
                  <a:lnTo>
                    <a:pt x="555663" y="1054100"/>
                  </a:lnTo>
                  <a:lnTo>
                    <a:pt x="524624" y="1016000"/>
                  </a:lnTo>
                  <a:lnTo>
                    <a:pt x="498513" y="977900"/>
                  </a:lnTo>
                  <a:lnTo>
                    <a:pt x="477507" y="939800"/>
                  </a:lnTo>
                  <a:lnTo>
                    <a:pt x="461784" y="901700"/>
                  </a:lnTo>
                  <a:lnTo>
                    <a:pt x="451510" y="850900"/>
                  </a:lnTo>
                  <a:lnTo>
                    <a:pt x="446874" y="812800"/>
                  </a:lnTo>
                  <a:lnTo>
                    <a:pt x="448056" y="762000"/>
                  </a:lnTo>
                  <a:lnTo>
                    <a:pt x="455231" y="723900"/>
                  </a:lnTo>
                  <a:lnTo>
                    <a:pt x="468566" y="673100"/>
                  </a:lnTo>
                  <a:lnTo>
                    <a:pt x="488238" y="635000"/>
                  </a:lnTo>
                  <a:lnTo>
                    <a:pt x="513321" y="596900"/>
                  </a:lnTo>
                  <a:lnTo>
                    <a:pt x="533234" y="571500"/>
                  </a:lnTo>
                  <a:lnTo>
                    <a:pt x="543191" y="558800"/>
                  </a:lnTo>
                  <a:lnTo>
                    <a:pt x="577316" y="520700"/>
                  </a:lnTo>
                  <a:lnTo>
                    <a:pt x="615175" y="495300"/>
                  </a:lnTo>
                  <a:lnTo>
                    <a:pt x="656221" y="482600"/>
                  </a:lnTo>
                  <a:lnTo>
                    <a:pt x="699922" y="457200"/>
                  </a:lnTo>
                  <a:lnTo>
                    <a:pt x="745756" y="457200"/>
                  </a:lnTo>
                  <a:lnTo>
                    <a:pt x="793191" y="444500"/>
                  </a:lnTo>
                  <a:lnTo>
                    <a:pt x="840143" y="457200"/>
                  </a:lnTo>
                  <a:lnTo>
                    <a:pt x="885710" y="457200"/>
                  </a:lnTo>
                  <a:lnTo>
                    <a:pt x="929347" y="482600"/>
                  </a:lnTo>
                  <a:lnTo>
                    <a:pt x="970483" y="495300"/>
                  </a:lnTo>
                  <a:lnTo>
                    <a:pt x="1008557" y="520700"/>
                  </a:lnTo>
                  <a:lnTo>
                    <a:pt x="1043000" y="558800"/>
                  </a:lnTo>
                  <a:lnTo>
                    <a:pt x="1073365" y="596900"/>
                  </a:lnTo>
                  <a:lnTo>
                    <a:pt x="1097953" y="635000"/>
                  </a:lnTo>
                  <a:lnTo>
                    <a:pt x="1116799" y="673100"/>
                  </a:lnTo>
                  <a:lnTo>
                    <a:pt x="1129893" y="723900"/>
                  </a:lnTo>
                  <a:lnTo>
                    <a:pt x="1137259" y="762000"/>
                  </a:lnTo>
                  <a:lnTo>
                    <a:pt x="1138897" y="812800"/>
                  </a:lnTo>
                  <a:lnTo>
                    <a:pt x="1138897" y="257263"/>
                  </a:lnTo>
                  <a:lnTo>
                    <a:pt x="1135049" y="254000"/>
                  </a:lnTo>
                  <a:lnTo>
                    <a:pt x="1127467" y="254000"/>
                  </a:lnTo>
                  <a:lnTo>
                    <a:pt x="1120038" y="241300"/>
                  </a:lnTo>
                  <a:lnTo>
                    <a:pt x="1106335" y="241300"/>
                  </a:lnTo>
                  <a:lnTo>
                    <a:pt x="1100582" y="228600"/>
                  </a:lnTo>
                  <a:lnTo>
                    <a:pt x="1082598" y="228600"/>
                  </a:lnTo>
                  <a:lnTo>
                    <a:pt x="1075131" y="215900"/>
                  </a:lnTo>
                  <a:lnTo>
                    <a:pt x="1058405" y="215900"/>
                  </a:lnTo>
                  <a:lnTo>
                    <a:pt x="1049401" y="203200"/>
                  </a:lnTo>
                  <a:lnTo>
                    <a:pt x="1031722" y="203200"/>
                  </a:lnTo>
                  <a:lnTo>
                    <a:pt x="1022718" y="190500"/>
                  </a:lnTo>
                  <a:lnTo>
                    <a:pt x="1018667" y="190500"/>
                  </a:lnTo>
                  <a:lnTo>
                    <a:pt x="1021740" y="165100"/>
                  </a:lnTo>
                  <a:lnTo>
                    <a:pt x="1023277" y="152400"/>
                  </a:lnTo>
                  <a:lnTo>
                    <a:pt x="1031887" y="76200"/>
                  </a:lnTo>
                  <a:lnTo>
                    <a:pt x="1036510" y="38100"/>
                  </a:lnTo>
                  <a:lnTo>
                    <a:pt x="1031646" y="25400"/>
                  </a:lnTo>
                  <a:lnTo>
                    <a:pt x="1027582" y="25400"/>
                  </a:lnTo>
                  <a:lnTo>
                    <a:pt x="998855" y="12700"/>
                  </a:lnTo>
                  <a:lnTo>
                    <a:pt x="969899" y="12700"/>
                  </a:lnTo>
                  <a:lnTo>
                    <a:pt x="940790" y="0"/>
                  </a:lnTo>
                  <a:lnTo>
                    <a:pt x="901065" y="0"/>
                  </a:lnTo>
                  <a:lnTo>
                    <a:pt x="898626" y="12700"/>
                  </a:lnTo>
                  <a:lnTo>
                    <a:pt x="887082" y="38100"/>
                  </a:lnTo>
                  <a:lnTo>
                    <a:pt x="875614" y="76200"/>
                  </a:lnTo>
                  <a:lnTo>
                    <a:pt x="864298" y="114300"/>
                  </a:lnTo>
                  <a:lnTo>
                    <a:pt x="853211" y="139700"/>
                  </a:lnTo>
                  <a:lnTo>
                    <a:pt x="850773" y="152400"/>
                  </a:lnTo>
                  <a:lnTo>
                    <a:pt x="699109" y="152400"/>
                  </a:lnTo>
                  <a:lnTo>
                    <a:pt x="694245" y="165100"/>
                  </a:lnTo>
                  <a:lnTo>
                    <a:pt x="687755" y="152400"/>
                  </a:lnTo>
                  <a:lnTo>
                    <a:pt x="685330" y="152400"/>
                  </a:lnTo>
                  <a:lnTo>
                    <a:pt x="671004" y="114300"/>
                  </a:lnTo>
                  <a:lnTo>
                    <a:pt x="657136" y="88900"/>
                  </a:lnTo>
                  <a:lnTo>
                    <a:pt x="643585" y="50800"/>
                  </a:lnTo>
                  <a:lnTo>
                    <a:pt x="630174" y="12700"/>
                  </a:lnTo>
                  <a:lnTo>
                    <a:pt x="581863" y="12700"/>
                  </a:lnTo>
                  <a:lnTo>
                    <a:pt x="528332" y="38100"/>
                  </a:lnTo>
                  <a:lnTo>
                    <a:pt x="502031" y="38100"/>
                  </a:lnTo>
                  <a:lnTo>
                    <a:pt x="493102" y="50800"/>
                  </a:lnTo>
                  <a:lnTo>
                    <a:pt x="491490" y="50800"/>
                  </a:lnTo>
                  <a:lnTo>
                    <a:pt x="493102" y="63500"/>
                  </a:lnTo>
                  <a:lnTo>
                    <a:pt x="500151" y="88900"/>
                  </a:lnTo>
                  <a:lnTo>
                    <a:pt x="513638" y="165100"/>
                  </a:lnTo>
                  <a:lnTo>
                    <a:pt x="520687" y="203200"/>
                  </a:lnTo>
                  <a:lnTo>
                    <a:pt x="522300" y="203200"/>
                  </a:lnTo>
                  <a:lnTo>
                    <a:pt x="520687" y="215900"/>
                  </a:lnTo>
                  <a:lnTo>
                    <a:pt x="513384" y="215900"/>
                  </a:lnTo>
                  <a:lnTo>
                    <a:pt x="481749" y="228600"/>
                  </a:lnTo>
                  <a:lnTo>
                    <a:pt x="451345" y="254000"/>
                  </a:lnTo>
                  <a:lnTo>
                    <a:pt x="422148" y="266700"/>
                  </a:lnTo>
                  <a:lnTo>
                    <a:pt x="394157" y="292100"/>
                  </a:lnTo>
                  <a:lnTo>
                    <a:pt x="378752" y="292100"/>
                  </a:lnTo>
                  <a:lnTo>
                    <a:pt x="350164" y="266700"/>
                  </a:lnTo>
                  <a:lnTo>
                    <a:pt x="292989" y="228600"/>
                  </a:lnTo>
                  <a:lnTo>
                    <a:pt x="264401" y="203200"/>
                  </a:lnTo>
                  <a:lnTo>
                    <a:pt x="246557" y="203200"/>
                  </a:lnTo>
                  <a:lnTo>
                    <a:pt x="231736" y="215900"/>
                  </a:lnTo>
                  <a:lnTo>
                    <a:pt x="217462" y="228600"/>
                  </a:lnTo>
                  <a:lnTo>
                    <a:pt x="203327" y="254000"/>
                  </a:lnTo>
                  <a:lnTo>
                    <a:pt x="188963" y="266700"/>
                  </a:lnTo>
                  <a:lnTo>
                    <a:pt x="183502" y="266700"/>
                  </a:lnTo>
                  <a:lnTo>
                    <a:pt x="178117" y="279400"/>
                  </a:lnTo>
                  <a:lnTo>
                    <a:pt x="172885" y="279400"/>
                  </a:lnTo>
                  <a:lnTo>
                    <a:pt x="167881" y="292100"/>
                  </a:lnTo>
                  <a:lnTo>
                    <a:pt x="165442" y="292100"/>
                  </a:lnTo>
                  <a:lnTo>
                    <a:pt x="162204" y="304800"/>
                  </a:lnTo>
                  <a:lnTo>
                    <a:pt x="167068" y="304800"/>
                  </a:lnTo>
                  <a:lnTo>
                    <a:pt x="190665" y="330200"/>
                  </a:lnTo>
                  <a:lnTo>
                    <a:pt x="214109" y="368300"/>
                  </a:lnTo>
                  <a:lnTo>
                    <a:pt x="261150" y="419100"/>
                  </a:lnTo>
                  <a:lnTo>
                    <a:pt x="266014" y="419100"/>
                  </a:lnTo>
                  <a:lnTo>
                    <a:pt x="265201" y="431800"/>
                  </a:lnTo>
                  <a:lnTo>
                    <a:pt x="263588" y="431800"/>
                  </a:lnTo>
                  <a:lnTo>
                    <a:pt x="243941" y="457200"/>
                  </a:lnTo>
                  <a:lnTo>
                    <a:pt x="226275" y="495300"/>
                  </a:lnTo>
                  <a:lnTo>
                    <a:pt x="210439" y="520700"/>
                  </a:lnTo>
                  <a:lnTo>
                    <a:pt x="196265" y="558800"/>
                  </a:lnTo>
                  <a:lnTo>
                    <a:pt x="193840" y="571500"/>
                  </a:lnTo>
                  <a:lnTo>
                    <a:pt x="182486" y="571500"/>
                  </a:lnTo>
                  <a:lnTo>
                    <a:pt x="147332" y="558800"/>
                  </a:lnTo>
                  <a:lnTo>
                    <a:pt x="77317" y="558800"/>
                  </a:lnTo>
                  <a:lnTo>
                    <a:pt x="42164" y="546100"/>
                  </a:lnTo>
                  <a:lnTo>
                    <a:pt x="30010" y="546100"/>
                  </a:lnTo>
                  <a:lnTo>
                    <a:pt x="27571" y="558800"/>
                  </a:lnTo>
                  <a:lnTo>
                    <a:pt x="19634" y="584200"/>
                  </a:lnTo>
                  <a:lnTo>
                    <a:pt x="12776" y="609600"/>
                  </a:lnTo>
                  <a:lnTo>
                    <a:pt x="6819" y="647700"/>
                  </a:lnTo>
                  <a:lnTo>
                    <a:pt x="1612" y="673100"/>
                  </a:lnTo>
                  <a:lnTo>
                    <a:pt x="0" y="685800"/>
                  </a:lnTo>
                  <a:lnTo>
                    <a:pt x="11353" y="685800"/>
                  </a:lnTo>
                  <a:lnTo>
                    <a:pt x="145173" y="736600"/>
                  </a:lnTo>
                  <a:lnTo>
                    <a:pt x="154901" y="736600"/>
                  </a:lnTo>
                  <a:lnTo>
                    <a:pt x="155714" y="749300"/>
                  </a:lnTo>
                  <a:lnTo>
                    <a:pt x="154901" y="749300"/>
                  </a:lnTo>
                  <a:lnTo>
                    <a:pt x="154901" y="762000"/>
                  </a:lnTo>
                  <a:lnTo>
                    <a:pt x="154444" y="787400"/>
                  </a:lnTo>
                  <a:lnTo>
                    <a:pt x="154292" y="800100"/>
                  </a:lnTo>
                  <a:lnTo>
                    <a:pt x="154444" y="812800"/>
                  </a:lnTo>
                  <a:lnTo>
                    <a:pt x="154901" y="825500"/>
                  </a:lnTo>
                  <a:lnTo>
                    <a:pt x="155549" y="850900"/>
                  </a:lnTo>
                  <a:lnTo>
                    <a:pt x="156425" y="863600"/>
                  </a:lnTo>
                  <a:lnTo>
                    <a:pt x="157759" y="876300"/>
                  </a:lnTo>
                  <a:lnTo>
                    <a:pt x="159766" y="889000"/>
                  </a:lnTo>
                  <a:lnTo>
                    <a:pt x="161391" y="901700"/>
                  </a:lnTo>
                  <a:lnTo>
                    <a:pt x="158153" y="901700"/>
                  </a:lnTo>
                  <a:lnTo>
                    <a:pt x="118478" y="914400"/>
                  </a:lnTo>
                  <a:lnTo>
                    <a:pt x="85966" y="939800"/>
                  </a:lnTo>
                  <a:lnTo>
                    <a:pt x="21082" y="965200"/>
                  </a:lnTo>
                  <a:lnTo>
                    <a:pt x="11353" y="965200"/>
                  </a:lnTo>
                  <a:lnTo>
                    <a:pt x="12966" y="977900"/>
                  </a:lnTo>
                  <a:lnTo>
                    <a:pt x="20586" y="1003300"/>
                  </a:lnTo>
                  <a:lnTo>
                    <a:pt x="28892" y="1028700"/>
                  </a:lnTo>
                  <a:lnTo>
                    <a:pt x="37947" y="1066800"/>
                  </a:lnTo>
                  <a:lnTo>
                    <a:pt x="47853" y="1092200"/>
                  </a:lnTo>
                  <a:lnTo>
                    <a:pt x="51092" y="1104900"/>
                  </a:lnTo>
                  <a:lnTo>
                    <a:pt x="54330" y="1104900"/>
                  </a:lnTo>
                  <a:lnTo>
                    <a:pt x="61633" y="1092200"/>
                  </a:lnTo>
                  <a:lnTo>
                    <a:pt x="96304" y="1092200"/>
                  </a:lnTo>
                  <a:lnTo>
                    <a:pt x="130975" y="1079500"/>
                  </a:lnTo>
                  <a:lnTo>
                    <a:pt x="165646" y="1079500"/>
                  </a:lnTo>
                  <a:lnTo>
                    <a:pt x="200317" y="1066800"/>
                  </a:lnTo>
                  <a:lnTo>
                    <a:pt x="212483" y="1066800"/>
                  </a:lnTo>
                  <a:lnTo>
                    <a:pt x="216547" y="1079500"/>
                  </a:lnTo>
                  <a:lnTo>
                    <a:pt x="232791" y="1104900"/>
                  </a:lnTo>
                  <a:lnTo>
                    <a:pt x="251015" y="1143000"/>
                  </a:lnTo>
                  <a:lnTo>
                    <a:pt x="271056" y="1168400"/>
                  </a:lnTo>
                  <a:lnTo>
                    <a:pt x="292785" y="1193800"/>
                  </a:lnTo>
                  <a:lnTo>
                    <a:pt x="297649" y="1206500"/>
                  </a:lnTo>
                  <a:lnTo>
                    <a:pt x="292785" y="1219200"/>
                  </a:lnTo>
                  <a:lnTo>
                    <a:pt x="228574" y="1295400"/>
                  </a:lnTo>
                  <a:lnTo>
                    <a:pt x="207619" y="1333500"/>
                  </a:lnTo>
                  <a:lnTo>
                    <a:pt x="201942" y="1333500"/>
                  </a:lnTo>
                  <a:lnTo>
                    <a:pt x="202755" y="1346200"/>
                  </a:lnTo>
                  <a:lnTo>
                    <a:pt x="209245" y="1346200"/>
                  </a:lnTo>
                  <a:lnTo>
                    <a:pt x="229743" y="1371600"/>
                  </a:lnTo>
                  <a:lnTo>
                    <a:pt x="251015" y="1384300"/>
                  </a:lnTo>
                  <a:lnTo>
                    <a:pt x="272884" y="1409700"/>
                  </a:lnTo>
                  <a:lnTo>
                    <a:pt x="295211" y="1422400"/>
                  </a:lnTo>
                  <a:lnTo>
                    <a:pt x="301701" y="1435100"/>
                  </a:lnTo>
                  <a:lnTo>
                    <a:pt x="304952" y="1435100"/>
                  </a:lnTo>
                  <a:lnTo>
                    <a:pt x="310629" y="1422400"/>
                  </a:lnTo>
                  <a:lnTo>
                    <a:pt x="336918" y="1397000"/>
                  </a:lnTo>
                  <a:lnTo>
                    <a:pt x="363448" y="1384300"/>
                  </a:lnTo>
                  <a:lnTo>
                    <a:pt x="416877" y="1333500"/>
                  </a:lnTo>
                  <a:lnTo>
                    <a:pt x="420928" y="1320800"/>
                  </a:lnTo>
                  <a:lnTo>
                    <a:pt x="428231" y="1320800"/>
                  </a:lnTo>
                  <a:lnTo>
                    <a:pt x="433095" y="1333500"/>
                  </a:lnTo>
                  <a:lnTo>
                    <a:pt x="442010" y="1333500"/>
                  </a:lnTo>
                  <a:lnTo>
                    <a:pt x="448500" y="1346200"/>
                  </a:lnTo>
                  <a:lnTo>
                    <a:pt x="455803" y="1346200"/>
                  </a:lnTo>
                  <a:lnTo>
                    <a:pt x="479971" y="1358900"/>
                  </a:lnTo>
                  <a:lnTo>
                    <a:pt x="504964" y="1371600"/>
                  </a:lnTo>
                  <a:lnTo>
                    <a:pt x="530733" y="1384300"/>
                  </a:lnTo>
                  <a:lnTo>
                    <a:pt x="565289" y="1397000"/>
                  </a:lnTo>
                  <a:lnTo>
                    <a:pt x="568540" y="1397000"/>
                  </a:lnTo>
                  <a:lnTo>
                    <a:pt x="566915" y="1409700"/>
                  </a:lnTo>
                  <a:lnTo>
                    <a:pt x="562317" y="1447800"/>
                  </a:lnTo>
                  <a:lnTo>
                    <a:pt x="558088" y="1485900"/>
                  </a:lnTo>
                  <a:lnTo>
                    <a:pt x="554024" y="1511300"/>
                  </a:lnTo>
                  <a:lnTo>
                    <a:pt x="549884" y="1549400"/>
                  </a:lnTo>
                  <a:lnTo>
                    <a:pt x="549071" y="1562100"/>
                  </a:lnTo>
                  <a:lnTo>
                    <a:pt x="566026" y="1562100"/>
                  </a:lnTo>
                  <a:lnTo>
                    <a:pt x="574014" y="1574800"/>
                  </a:lnTo>
                  <a:lnTo>
                    <a:pt x="618007" y="1574800"/>
                  </a:lnTo>
                  <a:lnTo>
                    <a:pt x="618820" y="1587500"/>
                  </a:lnTo>
                  <a:lnTo>
                    <a:pt x="685330" y="1587500"/>
                  </a:lnTo>
                  <a:lnTo>
                    <a:pt x="710361" y="1524000"/>
                  </a:lnTo>
                  <a:lnTo>
                    <a:pt x="722617" y="1485900"/>
                  </a:lnTo>
                  <a:lnTo>
                    <a:pt x="734796" y="1447800"/>
                  </a:lnTo>
                  <a:lnTo>
                    <a:pt x="736422" y="1435100"/>
                  </a:lnTo>
                  <a:lnTo>
                    <a:pt x="901065" y="1435100"/>
                  </a:lnTo>
                  <a:lnTo>
                    <a:pt x="914590" y="1473200"/>
                  </a:lnTo>
                  <a:lnTo>
                    <a:pt x="928331" y="1511300"/>
                  </a:lnTo>
                  <a:lnTo>
                    <a:pt x="942238" y="1536700"/>
                  </a:lnTo>
                  <a:lnTo>
                    <a:pt x="956208" y="1574800"/>
                  </a:lnTo>
                  <a:lnTo>
                    <a:pt x="959459" y="1574800"/>
                  </a:lnTo>
                  <a:lnTo>
                    <a:pt x="963510" y="1587500"/>
                  </a:lnTo>
                  <a:lnTo>
                    <a:pt x="972439" y="1574800"/>
                  </a:lnTo>
                  <a:lnTo>
                    <a:pt x="997623" y="1574800"/>
                  </a:lnTo>
                  <a:lnTo>
                    <a:pt x="1020889" y="1562100"/>
                  </a:lnTo>
                  <a:lnTo>
                    <a:pt x="1043851" y="1562100"/>
                  </a:lnTo>
                  <a:lnTo>
                    <a:pt x="1066520" y="1549400"/>
                  </a:lnTo>
                  <a:lnTo>
                    <a:pt x="1084364" y="1549400"/>
                  </a:lnTo>
                  <a:lnTo>
                    <a:pt x="1092466" y="1536700"/>
                  </a:lnTo>
                  <a:lnTo>
                    <a:pt x="1085176" y="1498600"/>
                  </a:lnTo>
                  <a:lnTo>
                    <a:pt x="1077976" y="1460500"/>
                  </a:lnTo>
                  <a:lnTo>
                    <a:pt x="1070914" y="1422400"/>
                  </a:lnTo>
                  <a:lnTo>
                    <a:pt x="1064082" y="1384300"/>
                  </a:lnTo>
                  <a:lnTo>
                    <a:pt x="1066520" y="1384300"/>
                  </a:lnTo>
                  <a:lnTo>
                    <a:pt x="1068133" y="1371600"/>
                  </a:lnTo>
                  <a:lnTo>
                    <a:pt x="1086688" y="1371600"/>
                  </a:lnTo>
                  <a:lnTo>
                    <a:pt x="1094638" y="1358900"/>
                  </a:lnTo>
                  <a:lnTo>
                    <a:pt x="1102194" y="1358900"/>
                  </a:lnTo>
                  <a:lnTo>
                    <a:pt x="1115987" y="1346200"/>
                  </a:lnTo>
                  <a:lnTo>
                    <a:pt x="1132205" y="1346200"/>
                  </a:lnTo>
                  <a:lnTo>
                    <a:pt x="1149235" y="1333500"/>
                  </a:lnTo>
                  <a:lnTo>
                    <a:pt x="1161402" y="1320800"/>
                  </a:lnTo>
                  <a:lnTo>
                    <a:pt x="1168692" y="1320800"/>
                  </a:lnTo>
                  <a:lnTo>
                    <a:pt x="1175905" y="1308100"/>
                  </a:lnTo>
                  <a:lnTo>
                    <a:pt x="1182966" y="1308100"/>
                  </a:lnTo>
                  <a:lnTo>
                    <a:pt x="1189799" y="1295400"/>
                  </a:lnTo>
                  <a:lnTo>
                    <a:pt x="1206830" y="1295400"/>
                  </a:lnTo>
                  <a:lnTo>
                    <a:pt x="1263904" y="1346200"/>
                  </a:lnTo>
                  <a:lnTo>
                    <a:pt x="1292250" y="1358900"/>
                  </a:lnTo>
                  <a:lnTo>
                    <a:pt x="1320368" y="1384300"/>
                  </a:lnTo>
                  <a:lnTo>
                    <a:pt x="1330109" y="1384300"/>
                  </a:lnTo>
                  <a:lnTo>
                    <a:pt x="1373085" y="1346200"/>
                  </a:lnTo>
                  <a:lnTo>
                    <a:pt x="1379575" y="1346200"/>
                  </a:lnTo>
                  <a:lnTo>
                    <a:pt x="1420939" y="1295400"/>
                  </a:lnTo>
                  <a:lnTo>
                    <a:pt x="1419313" y="1282700"/>
                  </a:lnTo>
                  <a:lnTo>
                    <a:pt x="1415262" y="1282700"/>
                  </a:lnTo>
                  <a:lnTo>
                    <a:pt x="1368221" y="1231900"/>
                  </a:lnTo>
                  <a:lnTo>
                    <a:pt x="1344777" y="1193800"/>
                  </a:lnTo>
                  <a:lnTo>
                    <a:pt x="1321181" y="1168400"/>
                  </a:lnTo>
                  <a:lnTo>
                    <a:pt x="1315504" y="1168400"/>
                  </a:lnTo>
                  <a:lnTo>
                    <a:pt x="1318742" y="1155700"/>
                  </a:lnTo>
                  <a:lnTo>
                    <a:pt x="1328635" y="1143000"/>
                  </a:lnTo>
                  <a:lnTo>
                    <a:pt x="1338516" y="1130300"/>
                  </a:lnTo>
                  <a:lnTo>
                    <a:pt x="1356461" y="1092200"/>
                  </a:lnTo>
                  <a:lnTo>
                    <a:pt x="1372577" y="1066800"/>
                  </a:lnTo>
                  <a:lnTo>
                    <a:pt x="1386878" y="1028700"/>
                  </a:lnTo>
                  <a:lnTo>
                    <a:pt x="1389303" y="1016000"/>
                  </a:lnTo>
                  <a:lnTo>
                    <a:pt x="1399857" y="1016000"/>
                  </a:lnTo>
                  <a:lnTo>
                    <a:pt x="1435011" y="1028700"/>
                  </a:lnTo>
                  <a:lnTo>
                    <a:pt x="1505013" y="1028700"/>
                  </a:lnTo>
                  <a:lnTo>
                    <a:pt x="1540167" y="1041400"/>
                  </a:lnTo>
                  <a:lnTo>
                    <a:pt x="1552333" y="1041400"/>
                  </a:lnTo>
                  <a:lnTo>
                    <a:pt x="1554759" y="1028700"/>
                  </a:lnTo>
                  <a:lnTo>
                    <a:pt x="1557655" y="1016000"/>
                  </a:lnTo>
                  <a:lnTo>
                    <a:pt x="1560550" y="1003300"/>
                  </a:lnTo>
                  <a:lnTo>
                    <a:pt x="1565808" y="990600"/>
                  </a:lnTo>
                  <a:lnTo>
                    <a:pt x="1570609" y="965200"/>
                  </a:lnTo>
                  <a:lnTo>
                    <a:pt x="1575041" y="939800"/>
                  </a:lnTo>
                  <a:lnTo>
                    <a:pt x="1576273" y="939800"/>
                  </a:lnTo>
                  <a:lnTo>
                    <a:pt x="1577568" y="927100"/>
                  </a:lnTo>
                  <a:lnTo>
                    <a:pt x="1579029" y="927100"/>
                  </a:lnTo>
                  <a:lnTo>
                    <a:pt x="1580718" y="914400"/>
                  </a:lnTo>
                  <a:lnTo>
                    <a:pt x="1581531" y="914400"/>
                  </a:lnTo>
                  <a:close/>
                </a:path>
              </a:pathLst>
            </a:custGeom>
            <a:solidFill>
              <a:srgbClr val="11499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7082169" y="1857941"/>
              <a:ext cx="2342515" cy="2427605"/>
            </a:xfrm>
            <a:custGeom>
              <a:avLst/>
              <a:gdLst/>
              <a:ahLst/>
              <a:cxnLst/>
              <a:rect l="l" t="t" r="r" b="b"/>
              <a:pathLst>
                <a:path w="2342515" h="2427604">
                  <a:moveTo>
                    <a:pt x="1840057" y="0"/>
                  </a:moveTo>
                  <a:lnTo>
                    <a:pt x="1788111" y="2707"/>
                  </a:lnTo>
                  <a:lnTo>
                    <a:pt x="1737143" y="10708"/>
                  </a:lnTo>
                  <a:lnTo>
                    <a:pt x="1687526" y="23822"/>
                  </a:lnTo>
                  <a:lnTo>
                    <a:pt x="1639628" y="41869"/>
                  </a:lnTo>
                  <a:lnTo>
                    <a:pt x="1593822" y="64669"/>
                  </a:lnTo>
                  <a:lnTo>
                    <a:pt x="1550477" y="92040"/>
                  </a:lnTo>
                  <a:lnTo>
                    <a:pt x="1509965" y="123802"/>
                  </a:lnTo>
                  <a:lnTo>
                    <a:pt x="1472655" y="159775"/>
                  </a:lnTo>
                  <a:lnTo>
                    <a:pt x="1437174" y="199325"/>
                  </a:lnTo>
                  <a:lnTo>
                    <a:pt x="1405557" y="238337"/>
                  </a:lnTo>
                  <a:lnTo>
                    <a:pt x="1378118" y="277185"/>
                  </a:lnTo>
                  <a:lnTo>
                    <a:pt x="1355174" y="316245"/>
                  </a:lnTo>
                  <a:lnTo>
                    <a:pt x="1337040" y="355891"/>
                  </a:lnTo>
                  <a:lnTo>
                    <a:pt x="1324032" y="396497"/>
                  </a:lnTo>
                  <a:lnTo>
                    <a:pt x="1316464" y="438438"/>
                  </a:lnTo>
                  <a:lnTo>
                    <a:pt x="1314652" y="482088"/>
                  </a:lnTo>
                  <a:lnTo>
                    <a:pt x="1318912" y="527822"/>
                  </a:lnTo>
                  <a:lnTo>
                    <a:pt x="1329559" y="576015"/>
                  </a:lnTo>
                  <a:lnTo>
                    <a:pt x="1346908" y="627041"/>
                  </a:lnTo>
                  <a:lnTo>
                    <a:pt x="1371275" y="681274"/>
                  </a:lnTo>
                  <a:lnTo>
                    <a:pt x="63877" y="2026791"/>
                  </a:lnTo>
                  <a:lnTo>
                    <a:pt x="29953" y="2076252"/>
                  </a:lnTo>
                  <a:lnTo>
                    <a:pt x="14449" y="2111603"/>
                  </a:lnTo>
                  <a:lnTo>
                    <a:pt x="3556" y="2152401"/>
                  </a:lnTo>
                  <a:lnTo>
                    <a:pt x="0" y="2197419"/>
                  </a:lnTo>
                  <a:lnTo>
                    <a:pt x="6508" y="2245430"/>
                  </a:lnTo>
                  <a:lnTo>
                    <a:pt x="25810" y="2295209"/>
                  </a:lnTo>
                  <a:lnTo>
                    <a:pt x="60633" y="2345530"/>
                  </a:lnTo>
                  <a:lnTo>
                    <a:pt x="114795" y="2393230"/>
                  </a:lnTo>
                  <a:lnTo>
                    <a:pt x="152483" y="2412036"/>
                  </a:lnTo>
                  <a:lnTo>
                    <a:pt x="192908" y="2423542"/>
                  </a:lnTo>
                  <a:lnTo>
                    <a:pt x="235007" y="2427445"/>
                  </a:lnTo>
                  <a:lnTo>
                    <a:pt x="284049" y="2422376"/>
                  </a:lnTo>
                  <a:lnTo>
                    <a:pt x="330507" y="2407575"/>
                  </a:lnTo>
                  <a:lnTo>
                    <a:pt x="373010" y="2383649"/>
                  </a:lnTo>
                  <a:lnTo>
                    <a:pt x="410191" y="2351207"/>
                  </a:lnTo>
                  <a:lnTo>
                    <a:pt x="470785" y="2288757"/>
                  </a:lnTo>
                  <a:lnTo>
                    <a:pt x="209053" y="2288757"/>
                  </a:lnTo>
                  <a:lnTo>
                    <a:pt x="196951" y="2287566"/>
                  </a:lnTo>
                  <a:lnTo>
                    <a:pt x="157147" y="2263615"/>
                  </a:lnTo>
                  <a:lnTo>
                    <a:pt x="154713" y="2259560"/>
                  </a:lnTo>
                  <a:lnTo>
                    <a:pt x="150316" y="2252577"/>
                  </a:lnTo>
                  <a:lnTo>
                    <a:pt x="146907" y="2245062"/>
                  </a:lnTo>
                  <a:lnTo>
                    <a:pt x="144563" y="2237091"/>
                  </a:lnTo>
                  <a:lnTo>
                    <a:pt x="143359" y="2228740"/>
                  </a:lnTo>
                  <a:lnTo>
                    <a:pt x="146236" y="2202394"/>
                  </a:lnTo>
                  <a:lnTo>
                    <a:pt x="158465" y="2179774"/>
                  </a:lnTo>
                  <a:lnTo>
                    <a:pt x="178145" y="2163388"/>
                  </a:lnTo>
                  <a:lnTo>
                    <a:pt x="203376" y="2155747"/>
                  </a:lnTo>
                  <a:lnTo>
                    <a:pt x="599841" y="2155747"/>
                  </a:lnTo>
                  <a:lnTo>
                    <a:pt x="1204201" y="1532867"/>
                  </a:lnTo>
                  <a:lnTo>
                    <a:pt x="1299903" y="1436353"/>
                  </a:lnTo>
                  <a:lnTo>
                    <a:pt x="1724889" y="999202"/>
                  </a:lnTo>
                  <a:lnTo>
                    <a:pt x="2024808" y="999202"/>
                  </a:lnTo>
                  <a:lnTo>
                    <a:pt x="2062890" y="977203"/>
                  </a:lnTo>
                  <a:lnTo>
                    <a:pt x="2100220" y="949787"/>
                  </a:lnTo>
                  <a:lnTo>
                    <a:pt x="2136315" y="918389"/>
                  </a:lnTo>
                  <a:lnTo>
                    <a:pt x="2171839" y="883779"/>
                  </a:lnTo>
                  <a:lnTo>
                    <a:pt x="2207458" y="846726"/>
                  </a:lnTo>
                  <a:lnTo>
                    <a:pt x="2240211" y="807947"/>
                  </a:lnTo>
                  <a:lnTo>
                    <a:pt x="2268646" y="766463"/>
                  </a:lnTo>
                  <a:lnTo>
                    <a:pt x="2292648" y="722637"/>
                  </a:lnTo>
                  <a:lnTo>
                    <a:pt x="2312104" y="676828"/>
                  </a:lnTo>
                  <a:lnTo>
                    <a:pt x="2326901" y="629397"/>
                  </a:lnTo>
                  <a:lnTo>
                    <a:pt x="2331081" y="609091"/>
                  </a:lnTo>
                  <a:lnTo>
                    <a:pt x="1964957" y="609091"/>
                  </a:lnTo>
                  <a:lnTo>
                    <a:pt x="1739488" y="398221"/>
                  </a:lnTo>
                  <a:lnTo>
                    <a:pt x="2063904" y="51906"/>
                  </a:lnTo>
                  <a:lnTo>
                    <a:pt x="2041195" y="42174"/>
                  </a:lnTo>
                  <a:lnTo>
                    <a:pt x="1992773" y="23608"/>
                  </a:lnTo>
                  <a:lnTo>
                    <a:pt x="1942755" y="10442"/>
                  </a:lnTo>
                  <a:lnTo>
                    <a:pt x="1891672" y="2597"/>
                  </a:lnTo>
                  <a:lnTo>
                    <a:pt x="1840057" y="0"/>
                  </a:lnTo>
                  <a:close/>
                </a:path>
                <a:path w="2342515" h="2427604">
                  <a:moveTo>
                    <a:pt x="599841" y="2155747"/>
                  </a:moveTo>
                  <a:lnTo>
                    <a:pt x="209053" y="2155747"/>
                  </a:lnTo>
                  <a:lnTo>
                    <a:pt x="219217" y="2156507"/>
                  </a:lnTo>
                  <a:lnTo>
                    <a:pt x="228924" y="2158788"/>
                  </a:lnTo>
                  <a:lnTo>
                    <a:pt x="266029" y="2189912"/>
                  </a:lnTo>
                  <a:lnTo>
                    <a:pt x="274748" y="2217386"/>
                  </a:lnTo>
                  <a:lnTo>
                    <a:pt x="271871" y="2243478"/>
                  </a:lnTo>
                  <a:lnTo>
                    <a:pt x="259642" y="2265541"/>
                  </a:lnTo>
                  <a:lnTo>
                    <a:pt x="239962" y="2281369"/>
                  </a:lnTo>
                  <a:lnTo>
                    <a:pt x="214731" y="2288757"/>
                  </a:lnTo>
                  <a:lnTo>
                    <a:pt x="470785" y="2288757"/>
                  </a:lnTo>
                  <a:lnTo>
                    <a:pt x="599841" y="2155747"/>
                  </a:lnTo>
                  <a:close/>
                </a:path>
                <a:path w="2342515" h="2427604">
                  <a:moveTo>
                    <a:pt x="2024808" y="999202"/>
                  </a:moveTo>
                  <a:lnTo>
                    <a:pt x="1724889" y="999202"/>
                  </a:lnTo>
                  <a:lnTo>
                    <a:pt x="1764389" y="1012597"/>
                  </a:lnTo>
                  <a:lnTo>
                    <a:pt x="1804878" y="1022418"/>
                  </a:lnTo>
                  <a:lnTo>
                    <a:pt x="1846127" y="1028742"/>
                  </a:lnTo>
                  <a:lnTo>
                    <a:pt x="1887908" y="1031644"/>
                  </a:lnTo>
                  <a:lnTo>
                    <a:pt x="1936834" y="1027856"/>
                  </a:lnTo>
                  <a:lnTo>
                    <a:pt x="1981862" y="1017007"/>
                  </a:lnTo>
                  <a:lnTo>
                    <a:pt x="2023659" y="999866"/>
                  </a:lnTo>
                  <a:lnTo>
                    <a:pt x="2024808" y="999202"/>
                  </a:lnTo>
                  <a:close/>
                </a:path>
                <a:path w="2342515" h="2427604">
                  <a:moveTo>
                    <a:pt x="2284507" y="268454"/>
                  </a:moveTo>
                  <a:lnTo>
                    <a:pt x="1964957" y="609091"/>
                  </a:lnTo>
                  <a:lnTo>
                    <a:pt x="2331081" y="609091"/>
                  </a:lnTo>
                  <a:lnTo>
                    <a:pt x="2336925" y="580705"/>
                  </a:lnTo>
                  <a:lnTo>
                    <a:pt x="2342062" y="531111"/>
                  </a:lnTo>
                  <a:lnTo>
                    <a:pt x="2342200" y="480977"/>
                  </a:lnTo>
                  <a:lnTo>
                    <a:pt x="2337225" y="430662"/>
                  </a:lnTo>
                  <a:lnTo>
                    <a:pt x="2321714" y="359798"/>
                  </a:lnTo>
                  <a:lnTo>
                    <a:pt x="2295862" y="291974"/>
                  </a:lnTo>
                  <a:lnTo>
                    <a:pt x="2284507" y="268454"/>
                  </a:lnTo>
                  <a:close/>
                </a:path>
              </a:pathLst>
            </a:custGeom>
            <a:solidFill>
              <a:srgbClr val="005B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7065243" y="1840098"/>
              <a:ext cx="2375535" cy="2463165"/>
            </a:xfrm>
            <a:custGeom>
              <a:avLst/>
              <a:gdLst/>
              <a:ahLst/>
              <a:cxnLst/>
              <a:rect l="l" t="t" r="r" b="b"/>
              <a:pathLst>
                <a:path w="2375534" h="2463165">
                  <a:moveTo>
                    <a:pt x="1857794" y="0"/>
                  </a:moveTo>
                  <a:lnTo>
                    <a:pt x="1857794" y="2433"/>
                  </a:lnTo>
                  <a:lnTo>
                    <a:pt x="1809957" y="4607"/>
                  </a:lnTo>
                  <a:lnTo>
                    <a:pt x="1762867" y="11053"/>
                  </a:lnTo>
                  <a:lnTo>
                    <a:pt x="1716793" y="21657"/>
                  </a:lnTo>
                  <a:lnTo>
                    <a:pt x="1671999" y="36307"/>
                  </a:lnTo>
                  <a:lnTo>
                    <a:pt x="1628755" y="54889"/>
                  </a:lnTo>
                  <a:lnTo>
                    <a:pt x="1587326" y="77289"/>
                  </a:lnTo>
                  <a:lnTo>
                    <a:pt x="1547980" y="103393"/>
                  </a:lnTo>
                  <a:lnTo>
                    <a:pt x="1510984" y="133089"/>
                  </a:lnTo>
                  <a:lnTo>
                    <a:pt x="1476604" y="166263"/>
                  </a:lnTo>
                  <a:lnTo>
                    <a:pt x="1441196" y="205958"/>
                  </a:lnTo>
                  <a:lnTo>
                    <a:pt x="1409412" y="245377"/>
                  </a:lnTo>
                  <a:lnTo>
                    <a:pt x="1381598" y="284852"/>
                  </a:lnTo>
                  <a:lnTo>
                    <a:pt x="1358102" y="324716"/>
                  </a:lnTo>
                  <a:lnTo>
                    <a:pt x="1339269" y="365301"/>
                  </a:lnTo>
                  <a:lnTo>
                    <a:pt x="1325446" y="406939"/>
                  </a:lnTo>
                  <a:lnTo>
                    <a:pt x="1316980" y="449963"/>
                  </a:lnTo>
                  <a:lnTo>
                    <a:pt x="1314216" y="494704"/>
                  </a:lnTo>
                  <a:lnTo>
                    <a:pt x="1317501" y="541496"/>
                  </a:lnTo>
                  <a:lnTo>
                    <a:pt x="1327181" y="590670"/>
                  </a:lnTo>
                  <a:lnTo>
                    <a:pt x="1343603" y="642559"/>
                  </a:lnTo>
                  <a:lnTo>
                    <a:pt x="1367114" y="697495"/>
                  </a:lnTo>
                  <a:lnTo>
                    <a:pt x="68637" y="2032468"/>
                  </a:lnTo>
                  <a:lnTo>
                    <a:pt x="25576" y="2096908"/>
                  </a:lnTo>
                  <a:lnTo>
                    <a:pt x="10042" y="2137382"/>
                  </a:lnTo>
                  <a:lnTo>
                    <a:pt x="915" y="2181801"/>
                  </a:lnTo>
                  <a:lnTo>
                    <a:pt x="0" y="2228995"/>
                  </a:lnTo>
                  <a:lnTo>
                    <a:pt x="9102" y="2277796"/>
                  </a:lnTo>
                  <a:lnTo>
                    <a:pt x="30027" y="2327033"/>
                  </a:lnTo>
                  <a:lnTo>
                    <a:pt x="64582" y="2375539"/>
                  </a:lnTo>
                  <a:lnTo>
                    <a:pt x="126120" y="2428915"/>
                  </a:lnTo>
                  <a:lnTo>
                    <a:pt x="165354" y="2447721"/>
                  </a:lnTo>
                  <a:lnTo>
                    <a:pt x="207325" y="2459228"/>
                  </a:lnTo>
                  <a:lnTo>
                    <a:pt x="251121" y="2463131"/>
                  </a:lnTo>
                  <a:lnTo>
                    <a:pt x="303915" y="2457619"/>
                  </a:lnTo>
                  <a:lnTo>
                    <a:pt x="354123" y="2441537"/>
                  </a:lnTo>
                  <a:lnTo>
                    <a:pt x="377626" y="2428256"/>
                  </a:lnTo>
                  <a:lnTo>
                    <a:pt x="251932" y="2428256"/>
                  </a:lnTo>
                  <a:lnTo>
                    <a:pt x="211203" y="2424353"/>
                  </a:lnTo>
                  <a:lnTo>
                    <a:pt x="172450" y="2412847"/>
                  </a:lnTo>
                  <a:lnTo>
                    <a:pt x="136739" y="2394041"/>
                  </a:lnTo>
                  <a:lnTo>
                    <a:pt x="105134" y="2368239"/>
                  </a:lnTo>
                  <a:lnTo>
                    <a:pt x="55686" y="2300980"/>
                  </a:lnTo>
                  <a:lnTo>
                    <a:pt x="38059" y="2249056"/>
                  </a:lnTo>
                  <a:lnTo>
                    <a:pt x="34845" y="2199503"/>
                  </a:lnTo>
                  <a:lnTo>
                    <a:pt x="42428" y="2153949"/>
                  </a:lnTo>
                  <a:lnTo>
                    <a:pt x="57190" y="2114029"/>
                  </a:lnTo>
                  <a:lnTo>
                    <a:pt x="75513" y="2081372"/>
                  </a:lnTo>
                  <a:lnTo>
                    <a:pt x="93779" y="2057611"/>
                  </a:lnTo>
                  <a:lnTo>
                    <a:pt x="1410099" y="704794"/>
                  </a:lnTo>
                  <a:lnTo>
                    <a:pt x="1384302" y="650101"/>
                  </a:lnTo>
                  <a:lnTo>
                    <a:pt x="1365863" y="598897"/>
                  </a:lnTo>
                  <a:lnTo>
                    <a:pt x="1354403" y="550785"/>
                  </a:lnTo>
                  <a:lnTo>
                    <a:pt x="1349541" y="505368"/>
                  </a:lnTo>
                  <a:lnTo>
                    <a:pt x="1350897" y="462249"/>
                  </a:lnTo>
                  <a:lnTo>
                    <a:pt x="1358091" y="421031"/>
                  </a:lnTo>
                  <a:lnTo>
                    <a:pt x="1370742" y="381317"/>
                  </a:lnTo>
                  <a:lnTo>
                    <a:pt x="1388471" y="342709"/>
                  </a:lnTo>
                  <a:lnTo>
                    <a:pt x="1410897" y="304812"/>
                  </a:lnTo>
                  <a:lnTo>
                    <a:pt x="1437640" y="267226"/>
                  </a:lnTo>
                  <a:lnTo>
                    <a:pt x="1468321" y="229556"/>
                  </a:lnTo>
                  <a:lnTo>
                    <a:pt x="1502558" y="191405"/>
                  </a:lnTo>
                  <a:lnTo>
                    <a:pt x="1538844" y="156340"/>
                  </a:lnTo>
                  <a:lnTo>
                    <a:pt x="1578124" y="125457"/>
                  </a:lnTo>
                  <a:lnTo>
                    <a:pt x="1620046" y="98908"/>
                  </a:lnTo>
                  <a:lnTo>
                    <a:pt x="1664259" y="76846"/>
                  </a:lnTo>
                  <a:lnTo>
                    <a:pt x="1710411" y="59421"/>
                  </a:lnTo>
                  <a:lnTo>
                    <a:pt x="1758150" y="46786"/>
                  </a:lnTo>
                  <a:lnTo>
                    <a:pt x="1807124" y="39094"/>
                  </a:lnTo>
                  <a:lnTo>
                    <a:pt x="1856982" y="36496"/>
                  </a:lnTo>
                  <a:lnTo>
                    <a:pt x="2046327" y="36496"/>
                  </a:lnTo>
                  <a:lnTo>
                    <a:pt x="2015300" y="24635"/>
                  </a:lnTo>
                  <a:lnTo>
                    <a:pt x="1963736" y="10949"/>
                  </a:lnTo>
                  <a:lnTo>
                    <a:pt x="1911107" y="2737"/>
                  </a:lnTo>
                  <a:lnTo>
                    <a:pt x="1857794" y="0"/>
                  </a:lnTo>
                  <a:close/>
                </a:path>
                <a:path w="2375534" h="2463165">
                  <a:moveTo>
                    <a:pt x="1738570" y="995958"/>
                  </a:moveTo>
                  <a:lnTo>
                    <a:pt x="481141" y="2288808"/>
                  </a:lnTo>
                  <a:lnTo>
                    <a:pt x="414952" y="2356885"/>
                  </a:lnTo>
                  <a:lnTo>
                    <a:pt x="380356" y="2387083"/>
                  </a:lnTo>
                  <a:lnTo>
                    <a:pt x="340741" y="2409298"/>
                  </a:lnTo>
                  <a:lnTo>
                    <a:pt x="297477" y="2423149"/>
                  </a:lnTo>
                  <a:lnTo>
                    <a:pt x="251932" y="2428256"/>
                  </a:lnTo>
                  <a:lnTo>
                    <a:pt x="377626" y="2428256"/>
                  </a:lnTo>
                  <a:lnTo>
                    <a:pt x="400074" y="2415571"/>
                  </a:lnTo>
                  <a:lnTo>
                    <a:pt x="440094" y="2380405"/>
                  </a:lnTo>
                  <a:lnTo>
                    <a:pt x="529208" y="2288745"/>
                  </a:lnTo>
                  <a:lnTo>
                    <a:pt x="1746681" y="1037321"/>
                  </a:lnTo>
                  <a:lnTo>
                    <a:pt x="2038504" y="1037321"/>
                  </a:lnTo>
                  <a:lnTo>
                    <a:pt x="2047729" y="1033541"/>
                  </a:lnTo>
                  <a:lnTo>
                    <a:pt x="2051032" y="1031644"/>
                  </a:lnTo>
                  <a:lnTo>
                    <a:pt x="1905645" y="1031644"/>
                  </a:lnTo>
                  <a:lnTo>
                    <a:pt x="1862660" y="1028463"/>
                  </a:lnTo>
                  <a:lnTo>
                    <a:pt x="1820283" y="1021404"/>
                  </a:lnTo>
                  <a:lnTo>
                    <a:pt x="1778818" y="1010544"/>
                  </a:lnTo>
                  <a:lnTo>
                    <a:pt x="1738570" y="995958"/>
                  </a:lnTo>
                  <a:close/>
                </a:path>
                <a:path w="2375534" h="2463165">
                  <a:moveTo>
                    <a:pt x="225979" y="2156558"/>
                  </a:moveTo>
                  <a:lnTo>
                    <a:pt x="219491" y="2156558"/>
                  </a:lnTo>
                  <a:lnTo>
                    <a:pt x="187505" y="2165961"/>
                  </a:lnTo>
                  <a:lnTo>
                    <a:pt x="162515" y="2186161"/>
                  </a:lnTo>
                  <a:lnTo>
                    <a:pt x="146953" y="2214268"/>
                  </a:lnTo>
                  <a:lnTo>
                    <a:pt x="143343" y="2246583"/>
                  </a:lnTo>
                  <a:lnTo>
                    <a:pt x="143340" y="2248028"/>
                  </a:lnTo>
                  <a:lnTo>
                    <a:pt x="144735" y="2258166"/>
                  </a:lnTo>
                  <a:lnTo>
                    <a:pt x="161907" y="2292812"/>
                  </a:lnTo>
                  <a:lnTo>
                    <a:pt x="197491" y="2318969"/>
                  </a:lnTo>
                  <a:lnTo>
                    <a:pt x="227601" y="2324443"/>
                  </a:lnTo>
                  <a:lnTo>
                    <a:pt x="234089" y="2324443"/>
                  </a:lnTo>
                  <a:lnTo>
                    <a:pt x="266075" y="2315040"/>
                  </a:lnTo>
                  <a:lnTo>
                    <a:pt x="291065" y="2294840"/>
                  </a:lnTo>
                  <a:lnTo>
                    <a:pt x="293535" y="2290379"/>
                  </a:lnTo>
                  <a:lnTo>
                    <a:pt x="231656" y="2290379"/>
                  </a:lnTo>
                  <a:lnTo>
                    <a:pt x="227601" y="2289568"/>
                  </a:lnTo>
                  <a:lnTo>
                    <a:pt x="219123" y="2288808"/>
                  </a:lnTo>
                  <a:lnTo>
                    <a:pt x="210873" y="2286527"/>
                  </a:lnTo>
                  <a:lnTo>
                    <a:pt x="203080" y="2282725"/>
                  </a:lnTo>
                  <a:lnTo>
                    <a:pt x="195970" y="2277403"/>
                  </a:lnTo>
                  <a:lnTo>
                    <a:pt x="195159" y="2277403"/>
                  </a:lnTo>
                  <a:lnTo>
                    <a:pt x="189482" y="2271725"/>
                  </a:lnTo>
                  <a:lnTo>
                    <a:pt x="187860" y="2269292"/>
                  </a:lnTo>
                  <a:lnTo>
                    <a:pt x="182994" y="2262804"/>
                  </a:lnTo>
                  <a:lnTo>
                    <a:pt x="180561" y="2254694"/>
                  </a:lnTo>
                  <a:lnTo>
                    <a:pt x="179750" y="2246583"/>
                  </a:lnTo>
                  <a:lnTo>
                    <a:pt x="181803" y="2227397"/>
                  </a:lnTo>
                  <a:lnTo>
                    <a:pt x="190699" y="2211100"/>
                  </a:lnTo>
                  <a:lnTo>
                    <a:pt x="205069" y="2199365"/>
                  </a:lnTo>
                  <a:lnTo>
                    <a:pt x="223546" y="2193865"/>
                  </a:lnTo>
                  <a:lnTo>
                    <a:pt x="295944" y="2193865"/>
                  </a:lnTo>
                  <a:lnTo>
                    <a:pt x="289240" y="2184944"/>
                  </a:lnTo>
                  <a:lnTo>
                    <a:pt x="251121" y="2160207"/>
                  </a:lnTo>
                  <a:lnTo>
                    <a:pt x="238702" y="2157470"/>
                  </a:lnTo>
                  <a:lnTo>
                    <a:pt x="225979" y="2156558"/>
                  </a:lnTo>
                  <a:close/>
                </a:path>
                <a:path w="2375534" h="2463165">
                  <a:moveTo>
                    <a:pt x="295944" y="2193865"/>
                  </a:moveTo>
                  <a:lnTo>
                    <a:pt x="226790" y="2193865"/>
                  </a:lnTo>
                  <a:lnTo>
                    <a:pt x="234064" y="2194461"/>
                  </a:lnTo>
                  <a:lnTo>
                    <a:pt x="241186" y="2196197"/>
                  </a:lnTo>
                  <a:lnTo>
                    <a:pt x="273184" y="2227879"/>
                  </a:lnTo>
                  <a:lnTo>
                    <a:pt x="275452" y="2238473"/>
                  </a:lnTo>
                  <a:lnTo>
                    <a:pt x="275161" y="2248028"/>
                  </a:lnTo>
                  <a:lnTo>
                    <a:pt x="249398" y="2285209"/>
                  </a:lnTo>
                  <a:lnTo>
                    <a:pt x="231656" y="2290379"/>
                  </a:lnTo>
                  <a:lnTo>
                    <a:pt x="293535" y="2290379"/>
                  </a:lnTo>
                  <a:lnTo>
                    <a:pt x="306627" y="2266732"/>
                  </a:lnTo>
                  <a:lnTo>
                    <a:pt x="310327" y="2233606"/>
                  </a:lnTo>
                  <a:lnTo>
                    <a:pt x="308059" y="2220414"/>
                  </a:lnTo>
                  <a:lnTo>
                    <a:pt x="303738" y="2207755"/>
                  </a:lnTo>
                  <a:lnTo>
                    <a:pt x="297439" y="2195855"/>
                  </a:lnTo>
                  <a:lnTo>
                    <a:pt x="295944" y="2193865"/>
                  </a:lnTo>
                  <a:close/>
                </a:path>
                <a:path w="2375534" h="2463165">
                  <a:moveTo>
                    <a:pt x="2038504" y="1037321"/>
                  </a:moveTo>
                  <a:lnTo>
                    <a:pt x="1746681" y="1037321"/>
                  </a:lnTo>
                  <a:lnTo>
                    <a:pt x="1784952" y="1049765"/>
                  </a:lnTo>
                  <a:lnTo>
                    <a:pt x="1824135" y="1059016"/>
                  </a:lnTo>
                  <a:lnTo>
                    <a:pt x="1863927" y="1064922"/>
                  </a:lnTo>
                  <a:lnTo>
                    <a:pt x="1904023" y="1067329"/>
                  </a:lnTo>
                  <a:lnTo>
                    <a:pt x="1955701" y="1063265"/>
                  </a:lnTo>
                  <a:lnTo>
                    <a:pt x="2003426" y="1051692"/>
                  </a:lnTo>
                  <a:lnTo>
                    <a:pt x="2038504" y="1037321"/>
                  </a:lnTo>
                  <a:close/>
                </a:path>
                <a:path w="2375534" h="2463165">
                  <a:moveTo>
                    <a:pt x="2333679" y="317117"/>
                  </a:moveTo>
                  <a:lnTo>
                    <a:pt x="2298189" y="317117"/>
                  </a:lnTo>
                  <a:lnTo>
                    <a:pt x="2311698" y="349317"/>
                  </a:lnTo>
                  <a:lnTo>
                    <a:pt x="2322926" y="382507"/>
                  </a:lnTo>
                  <a:lnTo>
                    <a:pt x="2331720" y="416456"/>
                  </a:lnTo>
                  <a:lnTo>
                    <a:pt x="2337930" y="450938"/>
                  </a:lnTo>
                  <a:lnTo>
                    <a:pt x="2342590" y="498249"/>
                  </a:lnTo>
                  <a:lnTo>
                    <a:pt x="2342621" y="533664"/>
                  </a:lnTo>
                  <a:lnTo>
                    <a:pt x="2342578" y="548050"/>
                  </a:lnTo>
                  <a:lnTo>
                    <a:pt x="2337599" y="595934"/>
                  </a:lnTo>
                  <a:lnTo>
                    <a:pt x="2327895" y="642918"/>
                  </a:lnTo>
                  <a:lnTo>
                    <a:pt x="2313571" y="688660"/>
                  </a:lnTo>
                  <a:lnTo>
                    <a:pt x="2294734" y="732820"/>
                  </a:lnTo>
                  <a:lnTo>
                    <a:pt x="2271492" y="775058"/>
                  </a:lnTo>
                  <a:lnTo>
                    <a:pt x="2243951" y="815032"/>
                  </a:lnTo>
                  <a:lnTo>
                    <a:pt x="2212218" y="852404"/>
                  </a:lnTo>
                  <a:lnTo>
                    <a:pt x="2170295" y="896041"/>
                  </a:lnTo>
                  <a:lnTo>
                    <a:pt x="2129379" y="934756"/>
                  </a:lnTo>
                  <a:lnTo>
                    <a:pt x="2088491" y="967895"/>
                  </a:lnTo>
                  <a:lnTo>
                    <a:pt x="2046653" y="994806"/>
                  </a:lnTo>
                  <a:lnTo>
                    <a:pt x="2002885" y="1014836"/>
                  </a:lnTo>
                  <a:lnTo>
                    <a:pt x="1956209" y="1027333"/>
                  </a:lnTo>
                  <a:lnTo>
                    <a:pt x="1905645" y="1031644"/>
                  </a:lnTo>
                  <a:lnTo>
                    <a:pt x="2051032" y="1031644"/>
                  </a:lnTo>
                  <a:lnTo>
                    <a:pt x="2089143" y="1009746"/>
                  </a:lnTo>
                  <a:lnTo>
                    <a:pt x="2128200" y="981236"/>
                  </a:lnTo>
                  <a:lnTo>
                    <a:pt x="2165432" y="948943"/>
                  </a:lnTo>
                  <a:lnTo>
                    <a:pt x="2201371" y="913799"/>
                  </a:lnTo>
                  <a:lnTo>
                    <a:pt x="2236550" y="876735"/>
                  </a:lnTo>
                  <a:lnTo>
                    <a:pt x="2270323" y="836573"/>
                  </a:lnTo>
                  <a:lnTo>
                    <a:pt x="2299651" y="793648"/>
                  </a:lnTo>
                  <a:lnTo>
                    <a:pt x="2324412" y="748320"/>
                  </a:lnTo>
                  <a:lnTo>
                    <a:pt x="2344488" y="700949"/>
                  </a:lnTo>
                  <a:lnTo>
                    <a:pt x="2359758" y="651896"/>
                  </a:lnTo>
                  <a:lnTo>
                    <a:pt x="2370101" y="601522"/>
                  </a:lnTo>
                  <a:lnTo>
                    <a:pt x="2375336" y="550785"/>
                  </a:lnTo>
                  <a:lnTo>
                    <a:pt x="2375528" y="498249"/>
                  </a:lnTo>
                  <a:lnTo>
                    <a:pt x="2370371" y="446072"/>
                  </a:lnTo>
                  <a:lnTo>
                    <a:pt x="2363655" y="409157"/>
                  </a:lnTo>
                  <a:lnTo>
                    <a:pt x="2354353" y="372774"/>
                  </a:lnTo>
                  <a:lnTo>
                    <a:pt x="2342315" y="337152"/>
                  </a:lnTo>
                  <a:lnTo>
                    <a:pt x="2333679" y="317117"/>
                  </a:lnTo>
                  <a:close/>
                </a:path>
                <a:path w="2375534" h="2463165">
                  <a:moveTo>
                    <a:pt x="2046327" y="36496"/>
                  </a:moveTo>
                  <a:lnTo>
                    <a:pt x="1856982" y="36496"/>
                  </a:lnTo>
                  <a:lnTo>
                    <a:pt x="1906773" y="39069"/>
                  </a:lnTo>
                  <a:lnTo>
                    <a:pt x="1956031" y="46736"/>
                  </a:lnTo>
                  <a:lnTo>
                    <a:pt x="2004224" y="59421"/>
                  </a:lnTo>
                  <a:lnTo>
                    <a:pt x="2050821" y="77048"/>
                  </a:lnTo>
                  <a:lnTo>
                    <a:pt x="1732082" y="418497"/>
                  </a:lnTo>
                  <a:lnTo>
                    <a:pt x="1884558" y="560429"/>
                  </a:lnTo>
                  <a:lnTo>
                    <a:pt x="1899157" y="574217"/>
                  </a:lnTo>
                  <a:lnTo>
                    <a:pt x="1984316" y="653699"/>
                  </a:lnTo>
                  <a:lnTo>
                    <a:pt x="2031964" y="602603"/>
                  </a:lnTo>
                  <a:lnTo>
                    <a:pt x="1980261" y="602603"/>
                  </a:lnTo>
                  <a:lnTo>
                    <a:pt x="1923488" y="547452"/>
                  </a:lnTo>
                  <a:lnTo>
                    <a:pt x="1783178" y="416064"/>
                  </a:lnTo>
                  <a:lnTo>
                    <a:pt x="2111649" y="64072"/>
                  </a:lnTo>
                  <a:lnTo>
                    <a:pt x="2065420" y="43796"/>
                  </a:lnTo>
                  <a:lnTo>
                    <a:pt x="2046327" y="36496"/>
                  </a:lnTo>
                  <a:close/>
                </a:path>
                <a:path w="2375534" h="2463165">
                  <a:moveTo>
                    <a:pt x="2304677" y="254666"/>
                  </a:moveTo>
                  <a:lnTo>
                    <a:pt x="1980261" y="602603"/>
                  </a:lnTo>
                  <a:lnTo>
                    <a:pt x="2031964" y="602603"/>
                  </a:lnTo>
                  <a:lnTo>
                    <a:pt x="2298189" y="317117"/>
                  </a:lnTo>
                  <a:lnTo>
                    <a:pt x="2333679" y="317117"/>
                  </a:lnTo>
                  <a:lnTo>
                    <a:pt x="2327386" y="302518"/>
                  </a:lnTo>
                  <a:lnTo>
                    <a:pt x="2304677" y="25466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5300" y="429209"/>
            <a:ext cx="6905879" cy="558088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98704" y="1252727"/>
            <a:ext cx="11594592" cy="5431536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5300" y="429209"/>
            <a:ext cx="7114794" cy="558088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27177" y="1271016"/>
            <a:ext cx="9645366" cy="5237988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863840" y="0"/>
            <a:ext cx="4328160" cy="6858000"/>
            <a:chOff x="7863840" y="0"/>
            <a:chExt cx="4328160" cy="6858000"/>
          </a:xfrm>
        </p:grpSpPr>
        <p:sp>
          <p:nvSpPr>
            <p:cNvPr id="3" name="object 3"/>
            <p:cNvSpPr/>
            <p:nvPr/>
          </p:nvSpPr>
          <p:spPr>
            <a:xfrm>
              <a:off x="7863840" y="0"/>
              <a:ext cx="4328160" cy="6858000"/>
            </a:xfrm>
            <a:custGeom>
              <a:avLst/>
              <a:gdLst/>
              <a:ahLst/>
              <a:cxnLst/>
              <a:rect l="l" t="t" r="r" b="b"/>
              <a:pathLst>
                <a:path w="4328159" h="6858000">
                  <a:moveTo>
                    <a:pt x="4328159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4328159" y="6858000"/>
                  </a:lnTo>
                  <a:lnTo>
                    <a:pt x="4328159" y="0"/>
                  </a:lnTo>
                  <a:close/>
                </a:path>
              </a:pathLst>
            </a:custGeom>
            <a:solidFill>
              <a:srgbClr val="DA57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9188401" y="2470688"/>
              <a:ext cx="1745614" cy="1974214"/>
            </a:xfrm>
            <a:custGeom>
              <a:avLst/>
              <a:gdLst/>
              <a:ahLst/>
              <a:cxnLst/>
              <a:rect l="l" t="t" r="r" b="b"/>
              <a:pathLst>
                <a:path w="1745615" h="1974214">
                  <a:moveTo>
                    <a:pt x="916786" y="316"/>
                  </a:moveTo>
                  <a:lnTo>
                    <a:pt x="834726" y="0"/>
                  </a:lnTo>
                  <a:lnTo>
                    <a:pt x="778560" y="3584"/>
                  </a:lnTo>
                  <a:lnTo>
                    <a:pt x="700249" y="14585"/>
                  </a:lnTo>
                  <a:lnTo>
                    <a:pt x="654605" y="24108"/>
                  </a:lnTo>
                  <a:lnTo>
                    <a:pt x="605605" y="36976"/>
                  </a:lnTo>
                  <a:lnTo>
                    <a:pt x="553976" y="53685"/>
                  </a:lnTo>
                  <a:lnTo>
                    <a:pt x="500444" y="74733"/>
                  </a:lnTo>
                  <a:lnTo>
                    <a:pt x="445737" y="100616"/>
                  </a:lnTo>
                  <a:lnTo>
                    <a:pt x="390580" y="131831"/>
                  </a:lnTo>
                  <a:lnTo>
                    <a:pt x="335700" y="168876"/>
                  </a:lnTo>
                  <a:lnTo>
                    <a:pt x="281825" y="212246"/>
                  </a:lnTo>
                  <a:lnTo>
                    <a:pt x="229681" y="262439"/>
                  </a:lnTo>
                  <a:lnTo>
                    <a:pt x="194751" y="301608"/>
                  </a:lnTo>
                  <a:lnTo>
                    <a:pt x="162789" y="342427"/>
                  </a:lnTo>
                  <a:lnTo>
                    <a:pt x="133770" y="384720"/>
                  </a:lnTo>
                  <a:lnTo>
                    <a:pt x="107669" y="428313"/>
                  </a:lnTo>
                  <a:lnTo>
                    <a:pt x="84462" y="473030"/>
                  </a:lnTo>
                  <a:lnTo>
                    <a:pt x="64123" y="518694"/>
                  </a:lnTo>
                  <a:lnTo>
                    <a:pt x="46628" y="565132"/>
                  </a:lnTo>
                  <a:lnTo>
                    <a:pt x="31953" y="612166"/>
                  </a:lnTo>
                  <a:lnTo>
                    <a:pt x="20072" y="659622"/>
                  </a:lnTo>
                  <a:lnTo>
                    <a:pt x="10961" y="707325"/>
                  </a:lnTo>
                  <a:lnTo>
                    <a:pt x="4595" y="755097"/>
                  </a:lnTo>
                  <a:lnTo>
                    <a:pt x="949" y="802765"/>
                  </a:lnTo>
                  <a:lnTo>
                    <a:pt x="0" y="850153"/>
                  </a:lnTo>
                  <a:lnTo>
                    <a:pt x="1721" y="897085"/>
                  </a:lnTo>
                  <a:lnTo>
                    <a:pt x="6088" y="943385"/>
                  </a:lnTo>
                  <a:lnTo>
                    <a:pt x="13076" y="988878"/>
                  </a:lnTo>
                  <a:lnTo>
                    <a:pt x="22662" y="1033389"/>
                  </a:lnTo>
                  <a:lnTo>
                    <a:pt x="34819" y="1076742"/>
                  </a:lnTo>
                  <a:lnTo>
                    <a:pt x="49524" y="1118762"/>
                  </a:lnTo>
                  <a:lnTo>
                    <a:pt x="66751" y="1159273"/>
                  </a:lnTo>
                  <a:lnTo>
                    <a:pt x="86476" y="1198099"/>
                  </a:lnTo>
                  <a:lnTo>
                    <a:pt x="108674" y="1235065"/>
                  </a:lnTo>
                  <a:lnTo>
                    <a:pt x="139624" y="1280697"/>
                  </a:lnTo>
                  <a:lnTo>
                    <a:pt x="171643" y="1324873"/>
                  </a:lnTo>
                  <a:lnTo>
                    <a:pt x="204331" y="1367831"/>
                  </a:lnTo>
                  <a:lnTo>
                    <a:pt x="302426" y="1491763"/>
                  </a:lnTo>
                  <a:lnTo>
                    <a:pt x="363861" y="1572637"/>
                  </a:lnTo>
                  <a:lnTo>
                    <a:pt x="392193" y="1613259"/>
                  </a:lnTo>
                  <a:lnTo>
                    <a:pt x="418403" y="1654322"/>
                  </a:lnTo>
                  <a:lnTo>
                    <a:pt x="441900" y="1695458"/>
                  </a:lnTo>
                  <a:lnTo>
                    <a:pt x="462594" y="1737533"/>
                  </a:lnTo>
                  <a:lnTo>
                    <a:pt x="480082" y="1780757"/>
                  </a:lnTo>
                  <a:lnTo>
                    <a:pt x="493966" y="1825340"/>
                  </a:lnTo>
                  <a:lnTo>
                    <a:pt x="503844" y="1871488"/>
                  </a:lnTo>
                  <a:lnTo>
                    <a:pt x="509316" y="1919413"/>
                  </a:lnTo>
                  <a:lnTo>
                    <a:pt x="515262" y="1941151"/>
                  </a:lnTo>
                  <a:lnTo>
                    <a:pt x="528203" y="1958425"/>
                  </a:lnTo>
                  <a:lnTo>
                    <a:pt x="546435" y="1969823"/>
                  </a:lnTo>
                  <a:lnTo>
                    <a:pt x="568252" y="1973935"/>
                  </a:lnTo>
                  <a:lnTo>
                    <a:pt x="1194607" y="1970175"/>
                  </a:lnTo>
                  <a:lnTo>
                    <a:pt x="1234577" y="1954116"/>
                  </a:lnTo>
                  <a:lnTo>
                    <a:pt x="1252916" y="1915026"/>
                  </a:lnTo>
                  <a:lnTo>
                    <a:pt x="1257418" y="1869436"/>
                  </a:lnTo>
                  <a:lnTo>
                    <a:pt x="1265839" y="1825436"/>
                  </a:lnTo>
                  <a:lnTo>
                    <a:pt x="1277857" y="1782833"/>
                  </a:lnTo>
                  <a:lnTo>
                    <a:pt x="1293146" y="1741433"/>
                  </a:lnTo>
                  <a:lnTo>
                    <a:pt x="1311383" y="1701045"/>
                  </a:lnTo>
                  <a:lnTo>
                    <a:pt x="1332244" y="1661474"/>
                  </a:lnTo>
                  <a:lnTo>
                    <a:pt x="1355405" y="1622529"/>
                  </a:lnTo>
                  <a:lnTo>
                    <a:pt x="1380543" y="1584016"/>
                  </a:lnTo>
                  <a:lnTo>
                    <a:pt x="1407333" y="1545743"/>
                  </a:lnTo>
                  <a:lnTo>
                    <a:pt x="1435451" y="1507517"/>
                  </a:lnTo>
                  <a:lnTo>
                    <a:pt x="1524539" y="1391189"/>
                  </a:lnTo>
                  <a:lnTo>
                    <a:pt x="1584635" y="1310335"/>
                  </a:lnTo>
                  <a:lnTo>
                    <a:pt x="1613923" y="1268338"/>
                  </a:lnTo>
                  <a:lnTo>
                    <a:pt x="1642271" y="1225038"/>
                  </a:lnTo>
                  <a:lnTo>
                    <a:pt x="1664016" y="1187749"/>
                  </a:lnTo>
                  <a:lnTo>
                    <a:pt x="1683237" y="1148640"/>
                  </a:lnTo>
                  <a:lnTo>
                    <a:pt x="1699917" y="1107884"/>
                  </a:lnTo>
                  <a:lnTo>
                    <a:pt x="1714034" y="1065659"/>
                  </a:lnTo>
                  <a:lnTo>
                    <a:pt x="1725569" y="1022139"/>
                  </a:lnTo>
                  <a:lnTo>
                    <a:pt x="1734503" y="977499"/>
                  </a:lnTo>
                  <a:lnTo>
                    <a:pt x="1740815" y="931917"/>
                  </a:lnTo>
                  <a:lnTo>
                    <a:pt x="1744486" y="885566"/>
                  </a:lnTo>
                  <a:lnTo>
                    <a:pt x="1745496" y="838623"/>
                  </a:lnTo>
                  <a:lnTo>
                    <a:pt x="1743825" y="791262"/>
                  </a:lnTo>
                  <a:lnTo>
                    <a:pt x="1739454" y="743660"/>
                  </a:lnTo>
                  <a:lnTo>
                    <a:pt x="1732362" y="695992"/>
                  </a:lnTo>
                  <a:lnTo>
                    <a:pt x="1722530" y="648434"/>
                  </a:lnTo>
                  <a:lnTo>
                    <a:pt x="1709938" y="601160"/>
                  </a:lnTo>
                  <a:lnTo>
                    <a:pt x="1694566" y="554347"/>
                  </a:lnTo>
                  <a:lnTo>
                    <a:pt x="1676395" y="508170"/>
                  </a:lnTo>
                  <a:lnTo>
                    <a:pt x="1655404" y="462805"/>
                  </a:lnTo>
                  <a:lnTo>
                    <a:pt x="1631575" y="418426"/>
                  </a:lnTo>
                  <a:lnTo>
                    <a:pt x="1604886" y="375210"/>
                  </a:lnTo>
                  <a:lnTo>
                    <a:pt x="1575319" y="333332"/>
                  </a:lnTo>
                  <a:lnTo>
                    <a:pt x="1542854" y="292968"/>
                  </a:lnTo>
                  <a:lnTo>
                    <a:pt x="1507470" y="254292"/>
                  </a:lnTo>
                  <a:lnTo>
                    <a:pt x="1470197" y="218613"/>
                  </a:lnTo>
                  <a:lnTo>
                    <a:pt x="1430880" y="185424"/>
                  </a:lnTo>
                  <a:lnTo>
                    <a:pt x="1389654" y="154806"/>
                  </a:lnTo>
                  <a:lnTo>
                    <a:pt x="1346649" y="126839"/>
                  </a:lnTo>
                  <a:lnTo>
                    <a:pt x="1301999" y="101603"/>
                  </a:lnTo>
                  <a:lnTo>
                    <a:pt x="1255835" y="79181"/>
                  </a:lnTo>
                  <a:lnTo>
                    <a:pt x="1208290" y="59652"/>
                  </a:lnTo>
                  <a:lnTo>
                    <a:pt x="1159495" y="43097"/>
                  </a:lnTo>
                  <a:lnTo>
                    <a:pt x="1111859" y="29318"/>
                  </a:lnTo>
                  <a:lnTo>
                    <a:pt x="1063683" y="18099"/>
                  </a:lnTo>
                  <a:lnTo>
                    <a:pt x="1015054" y="9490"/>
                  </a:lnTo>
                  <a:lnTo>
                    <a:pt x="966060" y="3546"/>
                  </a:lnTo>
                  <a:lnTo>
                    <a:pt x="916786" y="316"/>
                  </a:lnTo>
                  <a:close/>
                </a:path>
              </a:pathLst>
            </a:custGeom>
            <a:solidFill>
              <a:srgbClr val="FCCF0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9657588" y="4513567"/>
              <a:ext cx="816610" cy="482600"/>
            </a:xfrm>
            <a:custGeom>
              <a:avLst/>
              <a:gdLst/>
              <a:ahLst/>
              <a:cxnLst/>
              <a:rect l="l" t="t" r="r" b="b"/>
              <a:pathLst>
                <a:path w="816609" h="482600">
                  <a:moveTo>
                    <a:pt x="541705" y="433057"/>
                  </a:moveTo>
                  <a:lnTo>
                    <a:pt x="539838" y="423786"/>
                  </a:lnTo>
                  <a:lnTo>
                    <a:pt x="534733" y="416217"/>
                  </a:lnTo>
                  <a:lnTo>
                    <a:pt x="527164" y="411111"/>
                  </a:lnTo>
                  <a:lnTo>
                    <a:pt x="517880" y="409244"/>
                  </a:lnTo>
                  <a:lnTo>
                    <a:pt x="291541" y="410502"/>
                  </a:lnTo>
                  <a:lnTo>
                    <a:pt x="285902" y="413004"/>
                  </a:lnTo>
                  <a:lnTo>
                    <a:pt x="281508" y="417398"/>
                  </a:lnTo>
                  <a:lnTo>
                    <a:pt x="276225" y="425323"/>
                  </a:lnTo>
                  <a:lnTo>
                    <a:pt x="274459" y="434314"/>
                  </a:lnTo>
                  <a:lnTo>
                    <a:pt x="276225" y="443306"/>
                  </a:lnTo>
                  <a:lnTo>
                    <a:pt x="281508" y="451231"/>
                  </a:lnTo>
                  <a:lnTo>
                    <a:pt x="305968" y="475678"/>
                  </a:lnTo>
                  <a:lnTo>
                    <a:pt x="310984" y="480060"/>
                  </a:lnTo>
                  <a:lnTo>
                    <a:pt x="317246" y="482561"/>
                  </a:lnTo>
                  <a:lnTo>
                    <a:pt x="500329" y="481317"/>
                  </a:lnTo>
                  <a:lnTo>
                    <a:pt x="507225" y="481317"/>
                  </a:lnTo>
                  <a:lnTo>
                    <a:pt x="514121" y="477558"/>
                  </a:lnTo>
                  <a:lnTo>
                    <a:pt x="517258" y="472541"/>
                  </a:lnTo>
                  <a:lnTo>
                    <a:pt x="539826" y="443712"/>
                  </a:lnTo>
                  <a:lnTo>
                    <a:pt x="541705" y="438073"/>
                  </a:lnTo>
                  <a:lnTo>
                    <a:pt x="541705" y="433057"/>
                  </a:lnTo>
                  <a:close/>
                </a:path>
                <a:path w="816609" h="482600">
                  <a:moveTo>
                    <a:pt x="720394" y="203060"/>
                  </a:moveTo>
                  <a:lnTo>
                    <a:pt x="718527" y="189407"/>
                  </a:lnTo>
                  <a:lnTo>
                    <a:pt x="713422" y="181838"/>
                  </a:lnTo>
                  <a:lnTo>
                    <a:pt x="705853" y="176733"/>
                  </a:lnTo>
                  <a:lnTo>
                    <a:pt x="696569" y="174866"/>
                  </a:lnTo>
                  <a:lnTo>
                    <a:pt x="123507" y="178625"/>
                  </a:lnTo>
                  <a:lnTo>
                    <a:pt x="115989" y="179870"/>
                  </a:lnTo>
                  <a:lnTo>
                    <a:pt x="107734" y="184658"/>
                  </a:lnTo>
                  <a:lnTo>
                    <a:pt x="102120" y="191858"/>
                  </a:lnTo>
                  <a:lnTo>
                    <a:pt x="99682" y="200583"/>
                  </a:lnTo>
                  <a:lnTo>
                    <a:pt x="100939" y="209956"/>
                  </a:lnTo>
                  <a:lnTo>
                    <a:pt x="156743" y="376034"/>
                  </a:lnTo>
                  <a:lnTo>
                    <a:pt x="179311" y="392328"/>
                  </a:lnTo>
                  <a:lnTo>
                    <a:pt x="653313" y="389191"/>
                  </a:lnTo>
                  <a:lnTo>
                    <a:pt x="720394" y="203060"/>
                  </a:lnTo>
                  <a:close/>
                </a:path>
                <a:path w="816609" h="482600">
                  <a:moveTo>
                    <a:pt x="726046" y="33845"/>
                  </a:moveTo>
                  <a:lnTo>
                    <a:pt x="723303" y="20624"/>
                  </a:lnTo>
                  <a:lnTo>
                    <a:pt x="715848" y="9867"/>
                  </a:lnTo>
                  <a:lnTo>
                    <a:pt x="704875" y="2641"/>
                  </a:lnTo>
                  <a:lnTo>
                    <a:pt x="691553" y="0"/>
                  </a:lnTo>
                  <a:lnTo>
                    <a:pt x="122885" y="3759"/>
                  </a:lnTo>
                  <a:lnTo>
                    <a:pt x="109664" y="6502"/>
                  </a:lnTo>
                  <a:lnTo>
                    <a:pt x="98907" y="13944"/>
                  </a:lnTo>
                  <a:lnTo>
                    <a:pt x="91668" y="24904"/>
                  </a:lnTo>
                  <a:lnTo>
                    <a:pt x="89027" y="38227"/>
                  </a:lnTo>
                  <a:lnTo>
                    <a:pt x="89027" y="45123"/>
                  </a:lnTo>
                  <a:lnTo>
                    <a:pt x="91770" y="58343"/>
                  </a:lnTo>
                  <a:lnTo>
                    <a:pt x="99212" y="69088"/>
                  </a:lnTo>
                  <a:lnTo>
                    <a:pt x="110185" y="76314"/>
                  </a:lnTo>
                  <a:lnTo>
                    <a:pt x="123507" y="78968"/>
                  </a:lnTo>
                  <a:lnTo>
                    <a:pt x="692188" y="75196"/>
                  </a:lnTo>
                  <a:lnTo>
                    <a:pt x="705408" y="72466"/>
                  </a:lnTo>
                  <a:lnTo>
                    <a:pt x="716165" y="65024"/>
                  </a:lnTo>
                  <a:lnTo>
                    <a:pt x="723392" y="54051"/>
                  </a:lnTo>
                  <a:lnTo>
                    <a:pt x="726046" y="40728"/>
                  </a:lnTo>
                  <a:lnTo>
                    <a:pt x="726046" y="33845"/>
                  </a:lnTo>
                  <a:close/>
                </a:path>
                <a:path w="816609" h="482600">
                  <a:moveTo>
                    <a:pt x="816330" y="117830"/>
                  </a:moveTo>
                  <a:lnTo>
                    <a:pt x="813587" y="104609"/>
                  </a:lnTo>
                  <a:lnTo>
                    <a:pt x="806132" y="93853"/>
                  </a:lnTo>
                  <a:lnTo>
                    <a:pt x="795159" y="86626"/>
                  </a:lnTo>
                  <a:lnTo>
                    <a:pt x="781837" y="83972"/>
                  </a:lnTo>
                  <a:lnTo>
                    <a:pt x="33858" y="88988"/>
                  </a:lnTo>
                  <a:lnTo>
                    <a:pt x="20624" y="91998"/>
                  </a:lnTo>
                  <a:lnTo>
                    <a:pt x="9867" y="99428"/>
                  </a:lnTo>
                  <a:lnTo>
                    <a:pt x="2641" y="110248"/>
                  </a:lnTo>
                  <a:lnTo>
                    <a:pt x="0" y="123469"/>
                  </a:lnTo>
                  <a:lnTo>
                    <a:pt x="0" y="130365"/>
                  </a:lnTo>
                  <a:lnTo>
                    <a:pt x="2743" y="143586"/>
                  </a:lnTo>
                  <a:lnTo>
                    <a:pt x="10185" y="154343"/>
                  </a:lnTo>
                  <a:lnTo>
                    <a:pt x="21158" y="161569"/>
                  </a:lnTo>
                  <a:lnTo>
                    <a:pt x="34480" y="164211"/>
                  </a:lnTo>
                  <a:lnTo>
                    <a:pt x="782472" y="159194"/>
                  </a:lnTo>
                  <a:lnTo>
                    <a:pt x="795693" y="156451"/>
                  </a:lnTo>
                  <a:lnTo>
                    <a:pt x="806450" y="149009"/>
                  </a:lnTo>
                  <a:lnTo>
                    <a:pt x="813676" y="138049"/>
                  </a:lnTo>
                  <a:lnTo>
                    <a:pt x="816330" y="124726"/>
                  </a:lnTo>
                  <a:lnTo>
                    <a:pt x="816330" y="117830"/>
                  </a:lnTo>
                  <a:close/>
                </a:path>
              </a:pathLst>
            </a:custGeom>
            <a:solidFill>
              <a:srgbClr val="3C3C3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9753518" y="2725607"/>
              <a:ext cx="630555" cy="184150"/>
            </a:xfrm>
            <a:custGeom>
              <a:avLst/>
              <a:gdLst/>
              <a:ahLst/>
              <a:cxnLst/>
              <a:rect l="l" t="t" r="r" b="b"/>
              <a:pathLst>
                <a:path w="630554" h="184150">
                  <a:moveTo>
                    <a:pt x="334808" y="0"/>
                  </a:moveTo>
                  <a:lnTo>
                    <a:pt x="266469" y="5107"/>
                  </a:lnTo>
                  <a:lnTo>
                    <a:pt x="203671" y="20181"/>
                  </a:lnTo>
                  <a:lnTo>
                    <a:pt x="147426" y="42026"/>
                  </a:lnTo>
                  <a:lnTo>
                    <a:pt x="98749" y="67447"/>
                  </a:lnTo>
                  <a:lnTo>
                    <a:pt x="58654" y="93251"/>
                  </a:lnTo>
                  <a:lnTo>
                    <a:pt x="28155" y="116241"/>
                  </a:lnTo>
                  <a:lnTo>
                    <a:pt x="0" y="141005"/>
                  </a:lnTo>
                  <a:lnTo>
                    <a:pt x="29732" y="129382"/>
                  </a:lnTo>
                  <a:lnTo>
                    <a:pt x="107135" y="103952"/>
                  </a:lnTo>
                  <a:lnTo>
                    <a:pt x="214515" y="78875"/>
                  </a:lnTo>
                  <a:lnTo>
                    <a:pt x="334181" y="68309"/>
                  </a:lnTo>
                  <a:lnTo>
                    <a:pt x="384490" y="73252"/>
                  </a:lnTo>
                  <a:lnTo>
                    <a:pt x="433745" y="86498"/>
                  </a:lnTo>
                  <a:lnTo>
                    <a:pt x="481797" y="107926"/>
                  </a:lnTo>
                  <a:lnTo>
                    <a:pt x="528495" y="137416"/>
                  </a:lnTo>
                  <a:lnTo>
                    <a:pt x="573688" y="174847"/>
                  </a:lnTo>
                  <a:lnTo>
                    <a:pt x="584738" y="181544"/>
                  </a:lnTo>
                  <a:lnTo>
                    <a:pt x="597200" y="183777"/>
                  </a:lnTo>
                  <a:lnTo>
                    <a:pt x="609661" y="181544"/>
                  </a:lnTo>
                  <a:lnTo>
                    <a:pt x="620711" y="174847"/>
                  </a:lnTo>
                  <a:lnTo>
                    <a:pt x="621338" y="173593"/>
                  </a:lnTo>
                  <a:lnTo>
                    <a:pt x="620711" y="173593"/>
                  </a:lnTo>
                  <a:lnTo>
                    <a:pt x="628010" y="161990"/>
                  </a:lnTo>
                  <a:lnTo>
                    <a:pt x="619458" y="124711"/>
                  </a:lnTo>
                  <a:lnTo>
                    <a:pt x="575427" y="87272"/>
                  </a:lnTo>
                  <a:lnTo>
                    <a:pt x="529915" y="56448"/>
                  </a:lnTo>
                  <a:lnTo>
                    <a:pt x="483011" y="32274"/>
                  </a:lnTo>
                  <a:lnTo>
                    <a:pt x="434800" y="14785"/>
                  </a:lnTo>
                  <a:lnTo>
                    <a:pt x="385370" y="4015"/>
                  </a:lnTo>
                  <a:lnTo>
                    <a:pt x="334808" y="0"/>
                  </a:lnTo>
                  <a:close/>
                </a:path>
              </a:pathLst>
            </a:custGeom>
            <a:solidFill>
              <a:srgbClr val="EEE6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0024999" y="2090775"/>
              <a:ext cx="518159" cy="346710"/>
            </a:xfrm>
            <a:custGeom>
              <a:avLst/>
              <a:gdLst/>
              <a:ahLst/>
              <a:cxnLst/>
              <a:rect l="l" t="t" r="r" b="b"/>
              <a:pathLst>
                <a:path w="518159" h="346710">
                  <a:moveTo>
                    <a:pt x="72720" y="36347"/>
                  </a:moveTo>
                  <a:lnTo>
                    <a:pt x="69862" y="22212"/>
                  </a:lnTo>
                  <a:lnTo>
                    <a:pt x="62064" y="10655"/>
                  </a:lnTo>
                  <a:lnTo>
                    <a:pt x="50507" y="2857"/>
                  </a:lnTo>
                  <a:lnTo>
                    <a:pt x="36360" y="0"/>
                  </a:lnTo>
                  <a:lnTo>
                    <a:pt x="22212" y="2857"/>
                  </a:lnTo>
                  <a:lnTo>
                    <a:pt x="10655" y="10655"/>
                  </a:lnTo>
                  <a:lnTo>
                    <a:pt x="2857" y="22212"/>
                  </a:lnTo>
                  <a:lnTo>
                    <a:pt x="0" y="36347"/>
                  </a:lnTo>
                  <a:lnTo>
                    <a:pt x="0" y="234378"/>
                  </a:lnTo>
                  <a:lnTo>
                    <a:pt x="2857" y="248526"/>
                  </a:lnTo>
                  <a:lnTo>
                    <a:pt x="10655" y="260070"/>
                  </a:lnTo>
                  <a:lnTo>
                    <a:pt x="22212" y="267868"/>
                  </a:lnTo>
                  <a:lnTo>
                    <a:pt x="36360" y="270725"/>
                  </a:lnTo>
                  <a:lnTo>
                    <a:pt x="50507" y="267868"/>
                  </a:lnTo>
                  <a:lnTo>
                    <a:pt x="62064" y="260070"/>
                  </a:lnTo>
                  <a:lnTo>
                    <a:pt x="69862" y="248526"/>
                  </a:lnTo>
                  <a:lnTo>
                    <a:pt x="72720" y="234378"/>
                  </a:lnTo>
                  <a:lnTo>
                    <a:pt x="72720" y="36347"/>
                  </a:lnTo>
                  <a:close/>
                </a:path>
                <a:path w="518159" h="346710">
                  <a:moveTo>
                    <a:pt x="518058" y="125793"/>
                  </a:moveTo>
                  <a:lnTo>
                    <a:pt x="515213" y="112255"/>
                  </a:lnTo>
                  <a:lnTo>
                    <a:pt x="507441" y="100711"/>
                  </a:lnTo>
                  <a:lnTo>
                    <a:pt x="495312" y="92748"/>
                  </a:lnTo>
                  <a:lnTo>
                    <a:pt x="481088" y="90068"/>
                  </a:lnTo>
                  <a:lnTo>
                    <a:pt x="467563" y="92900"/>
                  </a:lnTo>
                  <a:lnTo>
                    <a:pt x="456158" y="100685"/>
                  </a:lnTo>
                  <a:lnTo>
                    <a:pt x="448284" y="112801"/>
                  </a:lnTo>
                  <a:lnTo>
                    <a:pt x="373049" y="296430"/>
                  </a:lnTo>
                  <a:lnTo>
                    <a:pt x="370370" y="310375"/>
                  </a:lnTo>
                  <a:lnTo>
                    <a:pt x="373202" y="323926"/>
                  </a:lnTo>
                  <a:lnTo>
                    <a:pt x="380987" y="335470"/>
                  </a:lnTo>
                  <a:lnTo>
                    <a:pt x="393115" y="343420"/>
                  </a:lnTo>
                  <a:lnTo>
                    <a:pt x="407073" y="346113"/>
                  </a:lnTo>
                  <a:lnTo>
                    <a:pt x="420624" y="343268"/>
                  </a:lnTo>
                  <a:lnTo>
                    <a:pt x="432168" y="335495"/>
                  </a:lnTo>
                  <a:lnTo>
                    <a:pt x="440131" y="323367"/>
                  </a:lnTo>
                  <a:lnTo>
                    <a:pt x="515378" y="139750"/>
                  </a:lnTo>
                  <a:lnTo>
                    <a:pt x="518058" y="125793"/>
                  </a:lnTo>
                  <a:close/>
                </a:path>
              </a:pathLst>
            </a:custGeom>
            <a:solidFill>
              <a:srgbClr val="FCCF0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708255" y="2433020"/>
              <a:ext cx="212233" cy="213780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8847519" y="2810027"/>
              <a:ext cx="2418080" cy="561340"/>
            </a:xfrm>
            <a:custGeom>
              <a:avLst/>
              <a:gdLst/>
              <a:ahLst/>
              <a:cxnLst/>
              <a:rect l="l" t="t" r="r" b="b"/>
              <a:pathLst>
                <a:path w="2418079" h="561339">
                  <a:moveTo>
                    <a:pt x="270865" y="516585"/>
                  </a:moveTo>
                  <a:lnTo>
                    <a:pt x="267538" y="502551"/>
                  </a:lnTo>
                  <a:lnTo>
                    <a:pt x="259346" y="491286"/>
                  </a:lnTo>
                  <a:lnTo>
                    <a:pt x="247497" y="483882"/>
                  </a:lnTo>
                  <a:lnTo>
                    <a:pt x="233248" y="481495"/>
                  </a:lnTo>
                  <a:lnTo>
                    <a:pt x="35115" y="488378"/>
                  </a:lnTo>
                  <a:lnTo>
                    <a:pt x="21082" y="491705"/>
                  </a:lnTo>
                  <a:lnTo>
                    <a:pt x="9804" y="499897"/>
                  </a:lnTo>
                  <a:lnTo>
                    <a:pt x="2400" y="511733"/>
                  </a:lnTo>
                  <a:lnTo>
                    <a:pt x="0" y="525983"/>
                  </a:lnTo>
                  <a:lnTo>
                    <a:pt x="3327" y="540016"/>
                  </a:lnTo>
                  <a:lnTo>
                    <a:pt x="11531" y="551281"/>
                  </a:lnTo>
                  <a:lnTo>
                    <a:pt x="23368" y="558685"/>
                  </a:lnTo>
                  <a:lnTo>
                    <a:pt x="37630" y="561073"/>
                  </a:lnTo>
                  <a:lnTo>
                    <a:pt x="235750" y="554189"/>
                  </a:lnTo>
                  <a:lnTo>
                    <a:pt x="249783" y="550862"/>
                  </a:lnTo>
                  <a:lnTo>
                    <a:pt x="261061" y="542671"/>
                  </a:lnTo>
                  <a:lnTo>
                    <a:pt x="268465" y="530834"/>
                  </a:lnTo>
                  <a:lnTo>
                    <a:pt x="270865" y="516585"/>
                  </a:lnTo>
                  <a:close/>
                </a:path>
                <a:path w="2418079" h="561339">
                  <a:moveTo>
                    <a:pt x="332651" y="143903"/>
                  </a:moveTo>
                  <a:lnTo>
                    <a:pt x="309105" y="111747"/>
                  </a:lnTo>
                  <a:lnTo>
                    <a:pt x="122897" y="42799"/>
                  </a:lnTo>
                  <a:lnTo>
                    <a:pt x="108673" y="40576"/>
                  </a:lnTo>
                  <a:lnTo>
                    <a:pt x="95224" y="43827"/>
                  </a:lnTo>
                  <a:lnTo>
                    <a:pt x="84010" y="51879"/>
                  </a:lnTo>
                  <a:lnTo>
                    <a:pt x="76492" y="64109"/>
                  </a:lnTo>
                  <a:lnTo>
                    <a:pt x="74358" y="78320"/>
                  </a:lnTo>
                  <a:lnTo>
                    <a:pt x="77749" y="91770"/>
                  </a:lnTo>
                  <a:lnTo>
                    <a:pt x="85839" y="102971"/>
                  </a:lnTo>
                  <a:lnTo>
                    <a:pt x="97815" y="110490"/>
                  </a:lnTo>
                  <a:lnTo>
                    <a:pt x="284022" y="179425"/>
                  </a:lnTo>
                  <a:lnTo>
                    <a:pt x="298246" y="181648"/>
                  </a:lnTo>
                  <a:lnTo>
                    <a:pt x="311696" y="178409"/>
                  </a:lnTo>
                  <a:lnTo>
                    <a:pt x="322910" y="170345"/>
                  </a:lnTo>
                  <a:lnTo>
                    <a:pt x="330428" y="158115"/>
                  </a:lnTo>
                  <a:lnTo>
                    <a:pt x="332651" y="143903"/>
                  </a:lnTo>
                  <a:close/>
                </a:path>
                <a:path w="2418079" h="561339">
                  <a:moveTo>
                    <a:pt x="2326386" y="36093"/>
                  </a:moveTo>
                  <a:lnTo>
                    <a:pt x="2323604" y="22123"/>
                  </a:lnTo>
                  <a:lnTo>
                    <a:pt x="2315273" y="10363"/>
                  </a:lnTo>
                  <a:lnTo>
                    <a:pt x="2303538" y="2781"/>
                  </a:lnTo>
                  <a:lnTo>
                    <a:pt x="2289924" y="0"/>
                  </a:lnTo>
                  <a:lnTo>
                    <a:pt x="2275954" y="2692"/>
                  </a:lnTo>
                  <a:lnTo>
                    <a:pt x="2093493" y="80403"/>
                  </a:lnTo>
                  <a:lnTo>
                    <a:pt x="2081466" y="88734"/>
                  </a:lnTo>
                  <a:lnTo>
                    <a:pt x="2073910" y="100457"/>
                  </a:lnTo>
                  <a:lnTo>
                    <a:pt x="2071281" y="114071"/>
                  </a:lnTo>
                  <a:lnTo>
                    <a:pt x="2074062" y="128041"/>
                  </a:lnTo>
                  <a:lnTo>
                    <a:pt x="2082393" y="140055"/>
                  </a:lnTo>
                  <a:lnTo>
                    <a:pt x="2094128" y="147624"/>
                  </a:lnTo>
                  <a:lnTo>
                    <a:pt x="2107742" y="150241"/>
                  </a:lnTo>
                  <a:lnTo>
                    <a:pt x="2121712" y="147459"/>
                  </a:lnTo>
                  <a:lnTo>
                    <a:pt x="2304161" y="69748"/>
                  </a:lnTo>
                  <a:lnTo>
                    <a:pt x="2316188" y="61429"/>
                  </a:lnTo>
                  <a:lnTo>
                    <a:pt x="2323757" y="49695"/>
                  </a:lnTo>
                  <a:lnTo>
                    <a:pt x="2326386" y="36093"/>
                  </a:lnTo>
                  <a:close/>
                </a:path>
                <a:path w="2418079" h="561339">
                  <a:moveTo>
                    <a:pt x="2417648" y="480860"/>
                  </a:moveTo>
                  <a:lnTo>
                    <a:pt x="2414790" y="466737"/>
                  </a:lnTo>
                  <a:lnTo>
                    <a:pt x="2406993" y="455244"/>
                  </a:lnTo>
                  <a:lnTo>
                    <a:pt x="2395423" y="447636"/>
                  </a:lnTo>
                  <a:lnTo>
                    <a:pt x="2381288" y="445147"/>
                  </a:lnTo>
                  <a:lnTo>
                    <a:pt x="2183155" y="447649"/>
                  </a:lnTo>
                  <a:lnTo>
                    <a:pt x="2169109" y="450507"/>
                  </a:lnTo>
                  <a:lnTo>
                    <a:pt x="2157768" y="458304"/>
                  </a:lnTo>
                  <a:lnTo>
                    <a:pt x="2150186" y="469861"/>
                  </a:lnTo>
                  <a:lnTo>
                    <a:pt x="2147417" y="483997"/>
                  </a:lnTo>
                  <a:lnTo>
                    <a:pt x="2150275" y="498043"/>
                  </a:lnTo>
                  <a:lnTo>
                    <a:pt x="2158073" y="509371"/>
                  </a:lnTo>
                  <a:lnTo>
                    <a:pt x="2169642" y="516953"/>
                  </a:lnTo>
                  <a:lnTo>
                    <a:pt x="2183777" y="519722"/>
                  </a:lnTo>
                  <a:lnTo>
                    <a:pt x="2381910" y="517207"/>
                  </a:lnTo>
                  <a:lnTo>
                    <a:pt x="2395956" y="514350"/>
                  </a:lnTo>
                  <a:lnTo>
                    <a:pt x="2407297" y="506552"/>
                  </a:lnTo>
                  <a:lnTo>
                    <a:pt x="2414879" y="495007"/>
                  </a:lnTo>
                  <a:lnTo>
                    <a:pt x="2417648" y="480860"/>
                  </a:lnTo>
                  <a:close/>
                </a:path>
              </a:pathLst>
            </a:custGeom>
            <a:solidFill>
              <a:srgbClr val="FCCF0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61412" y="2464668"/>
              <a:ext cx="218032" cy="207278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529568" y="2198442"/>
              <a:ext cx="155726" cy="252165"/>
            </a:xfrm>
            <a:prstGeom prst="rect">
              <a:avLst/>
            </a:prstGeom>
          </p:spPr>
        </p:pic>
      </p:grp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154635" y="350596"/>
            <a:ext cx="6995795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1.2</a:t>
            </a:r>
            <a:r>
              <a:rPr spc="-55" dirty="0"/>
              <a:t> </a:t>
            </a:r>
            <a:r>
              <a:rPr dirty="0"/>
              <a:t>Describe</a:t>
            </a:r>
            <a:r>
              <a:rPr spc="-50" dirty="0"/>
              <a:t> </a:t>
            </a:r>
            <a:r>
              <a:rPr dirty="0"/>
              <a:t>Cloud</a:t>
            </a:r>
            <a:r>
              <a:rPr spc="-45" dirty="0"/>
              <a:t> </a:t>
            </a:r>
            <a:r>
              <a:rPr spc="-10" dirty="0"/>
              <a:t>Reference</a:t>
            </a:r>
            <a:r>
              <a:rPr spc="-80" dirty="0"/>
              <a:t> </a:t>
            </a:r>
            <a:r>
              <a:rPr spc="-10" dirty="0"/>
              <a:t>Architecture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154635" y="1123924"/>
            <a:ext cx="7316470" cy="4557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marR="31750" indent="-287020">
              <a:lnSpc>
                <a:spcPct val="110000"/>
              </a:lnSpc>
              <a:spcBef>
                <a:spcPts val="100"/>
              </a:spcBef>
              <a:buClr>
                <a:srgbClr val="DA3467"/>
              </a:buClr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Cloud</a:t>
            </a:r>
            <a:r>
              <a:rPr sz="20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Computing</a:t>
            </a:r>
            <a:r>
              <a:rPr sz="20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Activities</a:t>
            </a:r>
            <a:r>
              <a:rPr sz="2000" spc="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and</a:t>
            </a:r>
            <a:r>
              <a:rPr sz="20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Capabilities</a:t>
            </a:r>
            <a:r>
              <a:rPr sz="2000" spc="1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(e.g.,</a:t>
            </a:r>
            <a:r>
              <a:rPr sz="20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application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capability</a:t>
            </a:r>
            <a:r>
              <a:rPr sz="20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types,</a:t>
            </a:r>
            <a:r>
              <a:rPr sz="20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platform</a:t>
            </a:r>
            <a:r>
              <a:rPr sz="20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capability</a:t>
            </a:r>
            <a:r>
              <a:rPr sz="20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types,</a:t>
            </a:r>
            <a:r>
              <a:rPr sz="20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infrastructure</a:t>
            </a: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 capability)</a:t>
            </a:r>
            <a:endParaRPr sz="200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spcBef>
                <a:spcPts val="1235"/>
              </a:spcBef>
              <a:buClr>
                <a:srgbClr val="DA3467"/>
              </a:buClr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Cloud</a:t>
            </a:r>
            <a:r>
              <a:rPr sz="2000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Service Categories</a:t>
            </a:r>
            <a:r>
              <a:rPr sz="20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(e.g.,</a:t>
            </a:r>
            <a:r>
              <a:rPr sz="20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Software</a:t>
            </a:r>
            <a:r>
              <a:rPr sz="20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as</a:t>
            </a:r>
            <a:r>
              <a:rPr sz="20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a</a:t>
            </a:r>
            <a:r>
              <a:rPr sz="2000" spc="-1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Service</a:t>
            </a:r>
            <a:r>
              <a:rPr sz="2000" spc="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(SaaS),</a:t>
            </a:r>
            <a:endParaRPr sz="2000">
              <a:latin typeface="Calibri"/>
              <a:cs typeface="Calibri"/>
            </a:endParaRPr>
          </a:p>
          <a:p>
            <a:pPr marL="299085">
              <a:lnSpc>
                <a:spcPct val="100000"/>
              </a:lnSpc>
              <a:spcBef>
                <a:spcPts val="240"/>
              </a:spcBef>
            </a:pP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Infrastructure</a:t>
            </a:r>
            <a:r>
              <a:rPr sz="20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as</a:t>
            </a: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a</a:t>
            </a:r>
            <a:r>
              <a:rPr sz="2000" spc="-1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Service</a:t>
            </a:r>
            <a:r>
              <a:rPr sz="2000" spc="-1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(IaaS),</a:t>
            </a:r>
            <a:r>
              <a:rPr sz="2000" spc="-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Platform</a:t>
            </a:r>
            <a:r>
              <a:rPr sz="2000" spc="-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as</a:t>
            </a:r>
            <a:r>
              <a:rPr sz="2000" spc="-1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a</a:t>
            </a:r>
            <a:r>
              <a:rPr sz="2000" spc="-1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Service</a:t>
            </a: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 (PaaS))</a:t>
            </a:r>
            <a:endParaRPr sz="200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spcBef>
                <a:spcPts val="1250"/>
              </a:spcBef>
              <a:buClr>
                <a:srgbClr val="DA3467"/>
              </a:buClr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Cloud</a:t>
            </a:r>
            <a:r>
              <a:rPr sz="20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Deployment</a:t>
            </a:r>
            <a:r>
              <a:rPr sz="20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Models</a:t>
            </a:r>
            <a:r>
              <a:rPr sz="20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(e.g.,</a:t>
            </a:r>
            <a:r>
              <a:rPr sz="20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public,</a:t>
            </a:r>
            <a:r>
              <a:rPr sz="20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private,</a:t>
            </a:r>
            <a:r>
              <a:rPr sz="20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hybrid,</a:t>
            </a:r>
            <a:r>
              <a:rPr sz="20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community)</a:t>
            </a:r>
            <a:endParaRPr sz="2000">
              <a:latin typeface="Calibri"/>
              <a:cs typeface="Calibri"/>
            </a:endParaRPr>
          </a:p>
          <a:p>
            <a:pPr marL="299085" marR="27940" indent="-287020">
              <a:lnSpc>
                <a:spcPct val="110000"/>
              </a:lnSpc>
              <a:spcBef>
                <a:spcPts val="994"/>
              </a:spcBef>
              <a:buClr>
                <a:srgbClr val="DA3467"/>
              </a:buClr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Cloud</a:t>
            </a:r>
            <a:r>
              <a:rPr sz="2000" spc="-6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Shared</a:t>
            </a:r>
            <a:r>
              <a:rPr sz="20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Considerations</a:t>
            </a:r>
            <a:r>
              <a:rPr sz="20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(e.g.,</a:t>
            </a:r>
            <a:r>
              <a:rPr sz="2000" spc="-6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interoperability,</a:t>
            </a:r>
            <a:r>
              <a:rPr sz="20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portability, </a:t>
            </a:r>
            <a:r>
              <a:rPr sz="2000" spc="-20" dirty="0">
                <a:solidFill>
                  <a:srgbClr val="131C36"/>
                </a:solidFill>
                <a:latin typeface="Calibri"/>
                <a:cs typeface="Calibri"/>
              </a:rPr>
              <a:t>reversibility, </a:t>
            </a: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availability,</a:t>
            </a:r>
            <a:r>
              <a:rPr sz="20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security,</a:t>
            </a:r>
            <a:r>
              <a:rPr sz="2000" spc="-5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131C36"/>
                </a:solidFill>
                <a:latin typeface="Calibri"/>
                <a:cs typeface="Calibri"/>
              </a:rPr>
              <a:t>privacy,</a:t>
            </a:r>
            <a:r>
              <a:rPr sz="2000" spc="-7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resiliency,</a:t>
            </a:r>
            <a:r>
              <a:rPr sz="2000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performance,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governance,</a:t>
            </a:r>
            <a:r>
              <a:rPr sz="20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maintenance</a:t>
            </a: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and</a:t>
            </a:r>
            <a:r>
              <a:rPr sz="20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versioning,</a:t>
            </a:r>
            <a:r>
              <a:rPr sz="20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service</a:t>
            </a: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levels and</a:t>
            </a:r>
            <a:r>
              <a:rPr sz="20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Service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Level</a:t>
            </a:r>
            <a:r>
              <a:rPr sz="20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Agreements</a:t>
            </a:r>
            <a:r>
              <a:rPr sz="20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(SLA),</a:t>
            </a:r>
            <a:r>
              <a:rPr sz="20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auditability,</a:t>
            </a:r>
            <a:r>
              <a:rPr sz="20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regulatory)</a:t>
            </a:r>
            <a:endParaRPr sz="2000">
              <a:latin typeface="Calibri"/>
              <a:cs typeface="Calibri"/>
            </a:endParaRPr>
          </a:p>
          <a:p>
            <a:pPr marL="299085" marR="410209" indent="-287020">
              <a:lnSpc>
                <a:spcPct val="110000"/>
              </a:lnSpc>
              <a:spcBef>
                <a:spcPts val="994"/>
              </a:spcBef>
              <a:buClr>
                <a:srgbClr val="DA3467"/>
              </a:buClr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Impact</a:t>
            </a:r>
            <a:r>
              <a:rPr sz="20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of</a:t>
            </a:r>
            <a:r>
              <a:rPr sz="20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Related</a:t>
            </a:r>
            <a:r>
              <a:rPr sz="2000" spc="-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Technologies</a:t>
            </a:r>
            <a:r>
              <a:rPr sz="2000" spc="-1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(e.g.,</a:t>
            </a:r>
            <a:r>
              <a:rPr sz="20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machine</a:t>
            </a:r>
            <a:r>
              <a:rPr sz="2000" spc="-1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learning,</a:t>
            </a:r>
            <a:r>
              <a:rPr sz="2000" spc="-1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artificial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intelligence,</a:t>
            </a:r>
            <a:r>
              <a:rPr sz="2000" spc="-1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blockchain,</a:t>
            </a:r>
            <a:r>
              <a:rPr sz="2000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Internet</a:t>
            </a:r>
            <a:r>
              <a:rPr sz="2000" spc="-1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of</a:t>
            </a:r>
            <a:r>
              <a:rPr sz="20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Things</a:t>
            </a:r>
            <a:r>
              <a:rPr sz="20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(IoT),</a:t>
            </a:r>
            <a:r>
              <a:rPr sz="20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containers,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quantum</a:t>
            </a:r>
            <a:r>
              <a:rPr sz="20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computing)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5300" y="429209"/>
            <a:ext cx="7500111" cy="558088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862990" y="1313738"/>
            <a:ext cx="6494780" cy="4749800"/>
          </a:xfrm>
          <a:prstGeom prst="rect">
            <a:avLst/>
          </a:prstGeom>
        </p:spPr>
        <p:txBody>
          <a:bodyPr vert="horz" wrap="square" lIns="0" tIns="711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60"/>
              </a:spcBef>
            </a:pPr>
            <a:r>
              <a:rPr sz="1850" b="1" spc="-10" dirty="0">
                <a:latin typeface="Calibri"/>
                <a:cs typeface="Calibri"/>
              </a:rPr>
              <a:t>Archiving</a:t>
            </a:r>
            <a:endParaRPr sz="18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470"/>
              </a:spcBef>
            </a:pPr>
            <a:r>
              <a:rPr sz="1850" dirty="0">
                <a:latin typeface="Calibri"/>
                <a:cs typeface="Calibri"/>
              </a:rPr>
              <a:t>Reasonably</a:t>
            </a:r>
            <a:r>
              <a:rPr sz="1850" spc="-15" dirty="0">
                <a:latin typeface="Calibri"/>
                <a:cs typeface="Calibri"/>
              </a:rPr>
              <a:t> </a:t>
            </a:r>
            <a:r>
              <a:rPr sz="1850" dirty="0">
                <a:latin typeface="Calibri"/>
                <a:cs typeface="Calibri"/>
              </a:rPr>
              <a:t>priced solutions</a:t>
            </a:r>
            <a:r>
              <a:rPr sz="1850" spc="-25" dirty="0">
                <a:latin typeface="Calibri"/>
                <a:cs typeface="Calibri"/>
              </a:rPr>
              <a:t> </a:t>
            </a:r>
            <a:r>
              <a:rPr sz="1850" dirty="0">
                <a:latin typeface="Calibri"/>
                <a:cs typeface="Calibri"/>
              </a:rPr>
              <a:t>for</a:t>
            </a:r>
            <a:r>
              <a:rPr sz="1850" spc="10" dirty="0">
                <a:latin typeface="Calibri"/>
                <a:cs typeface="Calibri"/>
              </a:rPr>
              <a:t> </a:t>
            </a:r>
            <a:r>
              <a:rPr sz="1850" dirty="0">
                <a:latin typeface="Calibri"/>
                <a:cs typeface="Calibri"/>
              </a:rPr>
              <a:t>data archiving</a:t>
            </a:r>
            <a:r>
              <a:rPr sz="1850" spc="-35" dirty="0">
                <a:latin typeface="Calibri"/>
                <a:cs typeface="Calibri"/>
              </a:rPr>
              <a:t> </a:t>
            </a:r>
            <a:r>
              <a:rPr sz="1850" dirty="0">
                <a:latin typeface="Calibri"/>
                <a:cs typeface="Calibri"/>
              </a:rPr>
              <a:t>up to</a:t>
            </a:r>
            <a:r>
              <a:rPr sz="1850" spc="5" dirty="0">
                <a:latin typeface="Calibri"/>
                <a:cs typeface="Calibri"/>
              </a:rPr>
              <a:t> </a:t>
            </a:r>
            <a:r>
              <a:rPr sz="1850" dirty="0">
                <a:latin typeface="Calibri"/>
                <a:cs typeface="Calibri"/>
              </a:rPr>
              <a:t>petabyte</a:t>
            </a:r>
            <a:r>
              <a:rPr sz="1850" spc="-10" dirty="0">
                <a:latin typeface="Calibri"/>
                <a:cs typeface="Calibri"/>
              </a:rPr>
              <a:t> scale</a:t>
            </a:r>
            <a:endParaRPr sz="18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470"/>
              </a:spcBef>
            </a:pPr>
            <a:r>
              <a:rPr sz="1850" b="1" dirty="0">
                <a:latin typeface="Calibri"/>
                <a:cs typeface="Calibri"/>
              </a:rPr>
              <a:t>Backup</a:t>
            </a:r>
            <a:r>
              <a:rPr sz="1850" b="1" spc="15" dirty="0">
                <a:latin typeface="Calibri"/>
                <a:cs typeface="Calibri"/>
              </a:rPr>
              <a:t> </a:t>
            </a:r>
            <a:r>
              <a:rPr sz="1850" b="1" dirty="0">
                <a:latin typeface="Calibri"/>
                <a:cs typeface="Calibri"/>
              </a:rPr>
              <a:t>and</a:t>
            </a:r>
            <a:r>
              <a:rPr sz="1850" b="1" spc="40" dirty="0">
                <a:latin typeface="Calibri"/>
                <a:cs typeface="Calibri"/>
              </a:rPr>
              <a:t> </a:t>
            </a:r>
            <a:r>
              <a:rPr sz="1850" b="1" spc="-10" dirty="0">
                <a:latin typeface="Calibri"/>
                <a:cs typeface="Calibri"/>
              </a:rPr>
              <a:t>restore</a:t>
            </a:r>
            <a:endParaRPr sz="18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465"/>
              </a:spcBef>
            </a:pPr>
            <a:r>
              <a:rPr sz="1850" dirty="0">
                <a:latin typeface="Calibri"/>
                <a:cs typeface="Calibri"/>
              </a:rPr>
              <a:t>Durable</a:t>
            </a:r>
            <a:r>
              <a:rPr sz="1850" spc="-30" dirty="0">
                <a:latin typeface="Calibri"/>
                <a:cs typeface="Calibri"/>
              </a:rPr>
              <a:t> </a:t>
            </a:r>
            <a:r>
              <a:rPr sz="1850" dirty="0">
                <a:latin typeface="Calibri"/>
                <a:cs typeface="Calibri"/>
              </a:rPr>
              <a:t>and</a:t>
            </a:r>
            <a:r>
              <a:rPr sz="1850" spc="-10" dirty="0">
                <a:latin typeface="Calibri"/>
                <a:cs typeface="Calibri"/>
              </a:rPr>
              <a:t> cost-</a:t>
            </a:r>
            <a:r>
              <a:rPr sz="1850" dirty="0">
                <a:latin typeface="Calibri"/>
                <a:cs typeface="Calibri"/>
              </a:rPr>
              <a:t>effective choices</a:t>
            </a:r>
            <a:r>
              <a:rPr sz="1850" spc="-10" dirty="0">
                <a:latin typeface="Calibri"/>
                <a:cs typeface="Calibri"/>
              </a:rPr>
              <a:t> </a:t>
            </a:r>
            <a:r>
              <a:rPr sz="1850" dirty="0">
                <a:latin typeface="Calibri"/>
                <a:cs typeface="Calibri"/>
              </a:rPr>
              <a:t>for</a:t>
            </a:r>
            <a:r>
              <a:rPr sz="1850" spc="-35" dirty="0">
                <a:latin typeface="Calibri"/>
                <a:cs typeface="Calibri"/>
              </a:rPr>
              <a:t> </a:t>
            </a:r>
            <a:r>
              <a:rPr sz="1850" dirty="0">
                <a:latin typeface="Calibri"/>
                <a:cs typeface="Calibri"/>
              </a:rPr>
              <a:t>backup</a:t>
            </a:r>
            <a:r>
              <a:rPr sz="1850" spc="-20" dirty="0">
                <a:latin typeface="Calibri"/>
                <a:cs typeface="Calibri"/>
              </a:rPr>
              <a:t> </a:t>
            </a:r>
            <a:r>
              <a:rPr sz="1850" dirty="0">
                <a:latin typeface="Calibri"/>
                <a:cs typeface="Calibri"/>
              </a:rPr>
              <a:t>and</a:t>
            </a:r>
            <a:r>
              <a:rPr sz="1850" spc="-10" dirty="0">
                <a:latin typeface="Calibri"/>
                <a:cs typeface="Calibri"/>
              </a:rPr>
              <a:t> </a:t>
            </a:r>
            <a:r>
              <a:rPr sz="1850" dirty="0">
                <a:latin typeface="Calibri"/>
                <a:cs typeface="Calibri"/>
              </a:rPr>
              <a:t>disaster</a:t>
            </a:r>
            <a:r>
              <a:rPr sz="1850" spc="-25" dirty="0">
                <a:latin typeface="Calibri"/>
                <a:cs typeface="Calibri"/>
              </a:rPr>
              <a:t> </a:t>
            </a:r>
            <a:r>
              <a:rPr sz="1850" spc="-10" dirty="0">
                <a:latin typeface="Calibri"/>
                <a:cs typeface="Calibri"/>
              </a:rPr>
              <a:t>recovery</a:t>
            </a:r>
            <a:endParaRPr sz="18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470"/>
              </a:spcBef>
            </a:pPr>
            <a:r>
              <a:rPr sz="1850" b="1" spc="-10" dirty="0">
                <a:latin typeface="Calibri"/>
                <a:cs typeface="Calibri"/>
              </a:rPr>
              <a:t>Blockchain</a:t>
            </a:r>
            <a:endParaRPr sz="18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1850" dirty="0">
                <a:latin typeface="Calibri"/>
                <a:cs typeface="Calibri"/>
              </a:rPr>
              <a:t>Shared</a:t>
            </a:r>
            <a:r>
              <a:rPr sz="1850" spc="-15" dirty="0">
                <a:latin typeface="Calibri"/>
                <a:cs typeface="Calibri"/>
              </a:rPr>
              <a:t> </a:t>
            </a:r>
            <a:r>
              <a:rPr sz="1850" dirty="0">
                <a:latin typeface="Calibri"/>
                <a:cs typeface="Calibri"/>
              </a:rPr>
              <a:t>ledgers</a:t>
            </a:r>
            <a:r>
              <a:rPr sz="1850" spc="-15" dirty="0">
                <a:latin typeface="Calibri"/>
                <a:cs typeface="Calibri"/>
              </a:rPr>
              <a:t> </a:t>
            </a:r>
            <a:r>
              <a:rPr sz="1850" dirty="0">
                <a:latin typeface="Calibri"/>
                <a:cs typeface="Calibri"/>
              </a:rPr>
              <a:t>for trusted</a:t>
            </a:r>
            <a:r>
              <a:rPr sz="1850" spc="5" dirty="0">
                <a:latin typeface="Calibri"/>
                <a:cs typeface="Calibri"/>
              </a:rPr>
              <a:t> </a:t>
            </a:r>
            <a:r>
              <a:rPr sz="1850" dirty="0">
                <a:latin typeface="Calibri"/>
                <a:cs typeface="Calibri"/>
              </a:rPr>
              <a:t>connections</a:t>
            </a:r>
            <a:r>
              <a:rPr sz="1850" spc="-45" dirty="0">
                <a:latin typeface="Calibri"/>
                <a:cs typeface="Calibri"/>
              </a:rPr>
              <a:t> </a:t>
            </a:r>
            <a:r>
              <a:rPr sz="1850" dirty="0">
                <a:latin typeface="Calibri"/>
                <a:cs typeface="Calibri"/>
              </a:rPr>
              <a:t>between multiple</a:t>
            </a:r>
            <a:r>
              <a:rPr sz="1850" spc="-40" dirty="0">
                <a:latin typeface="Calibri"/>
                <a:cs typeface="Calibri"/>
              </a:rPr>
              <a:t> </a:t>
            </a:r>
            <a:r>
              <a:rPr sz="1850" spc="-10" dirty="0">
                <a:latin typeface="Calibri"/>
                <a:cs typeface="Calibri"/>
              </a:rPr>
              <a:t>entities</a:t>
            </a:r>
            <a:endParaRPr sz="18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470"/>
              </a:spcBef>
            </a:pPr>
            <a:r>
              <a:rPr sz="1850" b="1" dirty="0">
                <a:latin typeface="Calibri"/>
                <a:cs typeface="Calibri"/>
              </a:rPr>
              <a:t>Business</a:t>
            </a:r>
            <a:r>
              <a:rPr sz="1850" b="1" spc="70" dirty="0">
                <a:latin typeface="Calibri"/>
                <a:cs typeface="Calibri"/>
              </a:rPr>
              <a:t> </a:t>
            </a:r>
            <a:r>
              <a:rPr sz="1850" b="1" spc="-10" dirty="0">
                <a:latin typeface="Calibri"/>
                <a:cs typeface="Calibri"/>
              </a:rPr>
              <a:t>applications</a:t>
            </a:r>
            <a:endParaRPr sz="18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465"/>
              </a:spcBef>
            </a:pPr>
            <a:r>
              <a:rPr sz="1850" dirty="0">
                <a:latin typeface="Calibri"/>
                <a:cs typeface="Calibri"/>
              </a:rPr>
              <a:t>Simplified</a:t>
            </a:r>
            <a:r>
              <a:rPr sz="1850" spc="-35" dirty="0">
                <a:latin typeface="Calibri"/>
                <a:cs typeface="Calibri"/>
              </a:rPr>
              <a:t> </a:t>
            </a:r>
            <a:r>
              <a:rPr sz="1850" dirty="0">
                <a:latin typeface="Calibri"/>
                <a:cs typeface="Calibri"/>
              </a:rPr>
              <a:t>management and</a:t>
            </a:r>
            <a:r>
              <a:rPr sz="1850" spc="10" dirty="0">
                <a:latin typeface="Calibri"/>
                <a:cs typeface="Calibri"/>
              </a:rPr>
              <a:t> </a:t>
            </a:r>
            <a:r>
              <a:rPr sz="1850" dirty="0">
                <a:latin typeface="Calibri"/>
                <a:cs typeface="Calibri"/>
              </a:rPr>
              <a:t>lower</a:t>
            </a:r>
            <a:r>
              <a:rPr sz="1850" spc="-5" dirty="0">
                <a:latin typeface="Calibri"/>
                <a:cs typeface="Calibri"/>
              </a:rPr>
              <a:t> </a:t>
            </a:r>
            <a:r>
              <a:rPr sz="1850" dirty="0">
                <a:latin typeface="Calibri"/>
                <a:cs typeface="Calibri"/>
              </a:rPr>
              <a:t>cost</a:t>
            </a:r>
            <a:r>
              <a:rPr sz="1850" spc="20" dirty="0">
                <a:latin typeface="Calibri"/>
                <a:cs typeface="Calibri"/>
              </a:rPr>
              <a:t> </a:t>
            </a:r>
            <a:r>
              <a:rPr sz="1850" dirty="0">
                <a:latin typeface="Calibri"/>
                <a:cs typeface="Calibri"/>
              </a:rPr>
              <a:t>business</a:t>
            </a:r>
            <a:r>
              <a:rPr sz="1850" spc="-15" dirty="0">
                <a:latin typeface="Calibri"/>
                <a:cs typeface="Calibri"/>
              </a:rPr>
              <a:t> </a:t>
            </a:r>
            <a:r>
              <a:rPr sz="1850" spc="-10" dirty="0">
                <a:latin typeface="Calibri"/>
                <a:cs typeface="Calibri"/>
              </a:rPr>
              <a:t>applications</a:t>
            </a:r>
            <a:endParaRPr sz="18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470"/>
              </a:spcBef>
            </a:pPr>
            <a:r>
              <a:rPr sz="1850" b="1" dirty="0">
                <a:latin typeface="Calibri"/>
                <a:cs typeface="Calibri"/>
              </a:rPr>
              <a:t>Cloud</a:t>
            </a:r>
            <a:r>
              <a:rPr sz="1850" b="1" spc="20" dirty="0">
                <a:latin typeface="Calibri"/>
                <a:cs typeface="Calibri"/>
              </a:rPr>
              <a:t> </a:t>
            </a:r>
            <a:r>
              <a:rPr sz="1850" b="1" spc="-10" dirty="0">
                <a:latin typeface="Calibri"/>
                <a:cs typeface="Calibri"/>
              </a:rPr>
              <a:t>migration</a:t>
            </a:r>
            <a:endParaRPr sz="18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470"/>
              </a:spcBef>
            </a:pPr>
            <a:r>
              <a:rPr sz="1850" dirty="0">
                <a:latin typeface="Calibri"/>
                <a:cs typeface="Calibri"/>
              </a:rPr>
              <a:t>Fluid</a:t>
            </a:r>
            <a:r>
              <a:rPr sz="1850" spc="-10" dirty="0">
                <a:latin typeface="Calibri"/>
                <a:cs typeface="Calibri"/>
              </a:rPr>
              <a:t> </a:t>
            </a:r>
            <a:r>
              <a:rPr sz="1850" dirty="0">
                <a:latin typeface="Calibri"/>
                <a:cs typeface="Calibri"/>
              </a:rPr>
              <a:t>and</a:t>
            </a:r>
            <a:r>
              <a:rPr sz="1850" spc="5" dirty="0">
                <a:latin typeface="Calibri"/>
                <a:cs typeface="Calibri"/>
              </a:rPr>
              <a:t> </a:t>
            </a:r>
            <a:r>
              <a:rPr sz="1850" dirty="0">
                <a:latin typeface="Calibri"/>
                <a:cs typeface="Calibri"/>
              </a:rPr>
              <a:t>simplified</a:t>
            </a:r>
            <a:r>
              <a:rPr sz="1850" spc="5" dirty="0">
                <a:latin typeface="Calibri"/>
                <a:cs typeface="Calibri"/>
              </a:rPr>
              <a:t> </a:t>
            </a:r>
            <a:r>
              <a:rPr sz="1850" dirty="0">
                <a:latin typeface="Calibri"/>
                <a:cs typeface="Calibri"/>
              </a:rPr>
              <a:t>migration</a:t>
            </a:r>
            <a:r>
              <a:rPr sz="1850" spc="-5" dirty="0">
                <a:latin typeface="Calibri"/>
                <a:cs typeface="Calibri"/>
              </a:rPr>
              <a:t> </a:t>
            </a:r>
            <a:r>
              <a:rPr sz="1850" dirty="0">
                <a:latin typeface="Calibri"/>
                <a:cs typeface="Calibri"/>
              </a:rPr>
              <a:t>of</a:t>
            </a:r>
            <a:r>
              <a:rPr sz="1850" spc="-5" dirty="0">
                <a:latin typeface="Calibri"/>
                <a:cs typeface="Calibri"/>
              </a:rPr>
              <a:t> </a:t>
            </a:r>
            <a:r>
              <a:rPr sz="1850" dirty="0">
                <a:latin typeface="Calibri"/>
                <a:cs typeface="Calibri"/>
              </a:rPr>
              <a:t>applications</a:t>
            </a:r>
            <a:r>
              <a:rPr sz="1850" spc="-40" dirty="0">
                <a:latin typeface="Calibri"/>
                <a:cs typeface="Calibri"/>
              </a:rPr>
              <a:t> </a:t>
            </a:r>
            <a:r>
              <a:rPr sz="1850" dirty="0">
                <a:latin typeface="Calibri"/>
                <a:cs typeface="Calibri"/>
              </a:rPr>
              <a:t>and</a:t>
            </a:r>
            <a:r>
              <a:rPr sz="1850" spc="5" dirty="0">
                <a:latin typeface="Calibri"/>
                <a:cs typeface="Calibri"/>
              </a:rPr>
              <a:t> </a:t>
            </a:r>
            <a:r>
              <a:rPr sz="1850" dirty="0">
                <a:latin typeface="Calibri"/>
                <a:cs typeface="Calibri"/>
              </a:rPr>
              <a:t>data</a:t>
            </a:r>
            <a:r>
              <a:rPr sz="1850" spc="15" dirty="0">
                <a:latin typeface="Calibri"/>
                <a:cs typeface="Calibri"/>
              </a:rPr>
              <a:t> </a:t>
            </a:r>
            <a:r>
              <a:rPr sz="1850" dirty="0">
                <a:latin typeface="Calibri"/>
                <a:cs typeface="Calibri"/>
              </a:rPr>
              <a:t>to</a:t>
            </a:r>
            <a:r>
              <a:rPr sz="1850" spc="5" dirty="0">
                <a:latin typeface="Calibri"/>
                <a:cs typeface="Calibri"/>
              </a:rPr>
              <a:t> </a:t>
            </a:r>
            <a:r>
              <a:rPr sz="1850" spc="-25" dirty="0">
                <a:latin typeface="Calibri"/>
                <a:cs typeface="Calibri"/>
              </a:rPr>
              <a:t>AWS</a:t>
            </a:r>
            <a:endParaRPr sz="18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470"/>
              </a:spcBef>
            </a:pPr>
            <a:r>
              <a:rPr sz="1850" b="1" spc="-10" dirty="0">
                <a:latin typeface="Calibri"/>
                <a:cs typeface="Calibri"/>
              </a:rPr>
              <a:t>Containers</a:t>
            </a:r>
            <a:endParaRPr sz="18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465"/>
              </a:spcBef>
            </a:pPr>
            <a:r>
              <a:rPr sz="1850" dirty="0">
                <a:latin typeface="Calibri"/>
                <a:cs typeface="Calibri"/>
              </a:rPr>
              <a:t>Fully</a:t>
            </a:r>
            <a:r>
              <a:rPr sz="1850" spc="5" dirty="0">
                <a:latin typeface="Calibri"/>
                <a:cs typeface="Calibri"/>
              </a:rPr>
              <a:t> </a:t>
            </a:r>
            <a:r>
              <a:rPr sz="1850" dirty="0">
                <a:latin typeface="Calibri"/>
                <a:cs typeface="Calibri"/>
              </a:rPr>
              <a:t>managed</a:t>
            </a:r>
            <a:r>
              <a:rPr sz="1850" spc="20" dirty="0">
                <a:latin typeface="Calibri"/>
                <a:cs typeface="Calibri"/>
              </a:rPr>
              <a:t> </a:t>
            </a:r>
            <a:r>
              <a:rPr sz="1850" dirty="0">
                <a:latin typeface="Calibri"/>
                <a:cs typeface="Calibri"/>
              </a:rPr>
              <a:t>services</a:t>
            </a:r>
            <a:r>
              <a:rPr sz="1850" spc="10" dirty="0">
                <a:latin typeface="Calibri"/>
                <a:cs typeface="Calibri"/>
              </a:rPr>
              <a:t> </a:t>
            </a:r>
            <a:r>
              <a:rPr sz="1850" dirty="0">
                <a:latin typeface="Calibri"/>
                <a:cs typeface="Calibri"/>
              </a:rPr>
              <a:t>for</a:t>
            </a:r>
            <a:r>
              <a:rPr sz="1850" spc="-5" dirty="0">
                <a:latin typeface="Calibri"/>
                <a:cs typeface="Calibri"/>
              </a:rPr>
              <a:t> </a:t>
            </a:r>
            <a:r>
              <a:rPr sz="1850" dirty="0">
                <a:latin typeface="Calibri"/>
                <a:cs typeface="Calibri"/>
              </a:rPr>
              <a:t>workloads with</a:t>
            </a:r>
            <a:r>
              <a:rPr sz="1850" spc="10" dirty="0">
                <a:latin typeface="Calibri"/>
                <a:cs typeface="Calibri"/>
              </a:rPr>
              <a:t> </a:t>
            </a:r>
            <a:r>
              <a:rPr sz="1850" dirty="0">
                <a:latin typeface="Calibri"/>
                <a:cs typeface="Calibri"/>
              </a:rPr>
              <a:t>Docker</a:t>
            </a:r>
            <a:r>
              <a:rPr sz="1850" spc="10" dirty="0">
                <a:latin typeface="Calibri"/>
                <a:cs typeface="Calibri"/>
              </a:rPr>
              <a:t> </a:t>
            </a:r>
            <a:r>
              <a:rPr sz="1850" dirty="0">
                <a:latin typeface="Calibri"/>
                <a:cs typeface="Calibri"/>
              </a:rPr>
              <a:t>and</a:t>
            </a:r>
            <a:r>
              <a:rPr sz="1850" spc="10" dirty="0">
                <a:latin typeface="Calibri"/>
                <a:cs typeface="Calibri"/>
              </a:rPr>
              <a:t> </a:t>
            </a:r>
            <a:r>
              <a:rPr sz="1850" spc="-10" dirty="0">
                <a:latin typeface="Calibri"/>
                <a:cs typeface="Calibri"/>
              </a:rPr>
              <a:t>Kubernetes</a:t>
            </a:r>
            <a:endParaRPr sz="18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470"/>
              </a:spcBef>
            </a:pPr>
            <a:r>
              <a:rPr sz="1850" b="1" dirty="0">
                <a:latin typeface="Calibri"/>
                <a:cs typeface="Calibri"/>
              </a:rPr>
              <a:t>Content</a:t>
            </a:r>
            <a:r>
              <a:rPr sz="1850" b="1" spc="-50" dirty="0">
                <a:latin typeface="Calibri"/>
                <a:cs typeface="Calibri"/>
              </a:rPr>
              <a:t> </a:t>
            </a:r>
            <a:r>
              <a:rPr sz="1850" b="1" spc="-10" dirty="0">
                <a:latin typeface="Calibri"/>
                <a:cs typeface="Calibri"/>
              </a:rPr>
              <a:t>delivery</a:t>
            </a:r>
            <a:endParaRPr sz="18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470"/>
              </a:spcBef>
            </a:pPr>
            <a:r>
              <a:rPr sz="1850" dirty="0">
                <a:latin typeface="Calibri"/>
                <a:cs typeface="Calibri"/>
              </a:rPr>
              <a:t>Low</a:t>
            </a:r>
            <a:r>
              <a:rPr sz="1850" spc="20" dirty="0">
                <a:latin typeface="Calibri"/>
                <a:cs typeface="Calibri"/>
              </a:rPr>
              <a:t> </a:t>
            </a:r>
            <a:r>
              <a:rPr sz="1850" spc="-10" dirty="0">
                <a:latin typeface="Calibri"/>
                <a:cs typeface="Calibri"/>
              </a:rPr>
              <a:t>latency,</a:t>
            </a:r>
            <a:r>
              <a:rPr sz="1850" spc="-15" dirty="0">
                <a:latin typeface="Calibri"/>
                <a:cs typeface="Calibri"/>
              </a:rPr>
              <a:t> </a:t>
            </a:r>
            <a:r>
              <a:rPr sz="1850" dirty="0">
                <a:latin typeface="Calibri"/>
                <a:cs typeface="Calibri"/>
              </a:rPr>
              <a:t>cached</a:t>
            </a:r>
            <a:r>
              <a:rPr sz="1850" spc="-15" dirty="0">
                <a:latin typeface="Calibri"/>
                <a:cs typeface="Calibri"/>
              </a:rPr>
              <a:t> </a:t>
            </a:r>
            <a:r>
              <a:rPr sz="1850" dirty="0">
                <a:latin typeface="Calibri"/>
                <a:cs typeface="Calibri"/>
              </a:rPr>
              <a:t>delivery</a:t>
            </a:r>
            <a:r>
              <a:rPr sz="1850" spc="10" dirty="0">
                <a:latin typeface="Calibri"/>
                <a:cs typeface="Calibri"/>
              </a:rPr>
              <a:t> </a:t>
            </a:r>
            <a:r>
              <a:rPr sz="1850" dirty="0">
                <a:latin typeface="Calibri"/>
                <a:cs typeface="Calibri"/>
              </a:rPr>
              <a:t>of</a:t>
            </a:r>
            <a:r>
              <a:rPr sz="1850" spc="10" dirty="0">
                <a:latin typeface="Calibri"/>
                <a:cs typeface="Calibri"/>
              </a:rPr>
              <a:t> </a:t>
            </a:r>
            <a:r>
              <a:rPr sz="1850" dirty="0">
                <a:latin typeface="Calibri"/>
                <a:cs typeface="Calibri"/>
              </a:rPr>
              <a:t>web</a:t>
            </a:r>
            <a:r>
              <a:rPr sz="1850" spc="-10" dirty="0">
                <a:latin typeface="Calibri"/>
                <a:cs typeface="Calibri"/>
              </a:rPr>
              <a:t> </a:t>
            </a:r>
            <a:r>
              <a:rPr sz="1850" dirty="0">
                <a:latin typeface="Calibri"/>
                <a:cs typeface="Calibri"/>
              </a:rPr>
              <a:t>sites,</a:t>
            </a:r>
            <a:r>
              <a:rPr sz="1850" spc="-5" dirty="0">
                <a:latin typeface="Calibri"/>
                <a:cs typeface="Calibri"/>
              </a:rPr>
              <a:t> </a:t>
            </a:r>
            <a:r>
              <a:rPr sz="1850" dirty="0">
                <a:latin typeface="Calibri"/>
                <a:cs typeface="Calibri"/>
              </a:rPr>
              <a:t>APIs,</a:t>
            </a:r>
            <a:r>
              <a:rPr sz="1850" spc="5" dirty="0">
                <a:latin typeface="Calibri"/>
                <a:cs typeface="Calibri"/>
              </a:rPr>
              <a:t> </a:t>
            </a:r>
            <a:r>
              <a:rPr sz="1850" dirty="0">
                <a:latin typeface="Calibri"/>
                <a:cs typeface="Calibri"/>
              </a:rPr>
              <a:t>and</a:t>
            </a:r>
            <a:r>
              <a:rPr sz="1850" spc="10" dirty="0">
                <a:latin typeface="Calibri"/>
                <a:cs typeface="Calibri"/>
              </a:rPr>
              <a:t> </a:t>
            </a:r>
            <a:r>
              <a:rPr sz="1850" dirty="0">
                <a:latin typeface="Calibri"/>
                <a:cs typeface="Calibri"/>
              </a:rPr>
              <a:t>video</a:t>
            </a:r>
            <a:r>
              <a:rPr sz="1850" spc="-10" dirty="0">
                <a:latin typeface="Calibri"/>
                <a:cs typeface="Calibri"/>
              </a:rPr>
              <a:t> content</a:t>
            </a:r>
            <a:endParaRPr sz="185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144256" y="2130551"/>
            <a:ext cx="3409188" cy="28956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5300" y="429209"/>
            <a:ext cx="7500111" cy="558088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862990" y="1358057"/>
            <a:ext cx="7299959" cy="4805680"/>
          </a:xfrm>
          <a:prstGeom prst="rect">
            <a:avLst/>
          </a:prstGeom>
        </p:spPr>
        <p:txBody>
          <a:bodyPr vert="horz" wrap="square" lIns="0" tIns="711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60"/>
              </a:spcBef>
            </a:pPr>
            <a:r>
              <a:rPr sz="1850" b="1" dirty="0">
                <a:latin typeface="Calibri"/>
                <a:cs typeface="Calibri"/>
              </a:rPr>
              <a:t>Database</a:t>
            </a:r>
            <a:r>
              <a:rPr sz="1850" b="1" spc="20" dirty="0">
                <a:latin typeface="Calibri"/>
                <a:cs typeface="Calibri"/>
              </a:rPr>
              <a:t> </a:t>
            </a:r>
            <a:r>
              <a:rPr sz="1850" b="1" spc="-10" dirty="0">
                <a:latin typeface="Calibri"/>
                <a:cs typeface="Calibri"/>
              </a:rPr>
              <a:t>migrations</a:t>
            </a:r>
            <a:endParaRPr sz="18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465"/>
              </a:spcBef>
            </a:pPr>
            <a:r>
              <a:rPr sz="1850" dirty="0">
                <a:latin typeface="Calibri"/>
                <a:cs typeface="Calibri"/>
              </a:rPr>
              <a:t>Time and</a:t>
            </a:r>
            <a:r>
              <a:rPr sz="1850" spc="15" dirty="0">
                <a:latin typeface="Calibri"/>
                <a:cs typeface="Calibri"/>
              </a:rPr>
              <a:t> </a:t>
            </a:r>
            <a:r>
              <a:rPr sz="1850" spc="-10" dirty="0">
                <a:latin typeface="Calibri"/>
                <a:cs typeface="Calibri"/>
              </a:rPr>
              <a:t>cost-</a:t>
            </a:r>
            <a:r>
              <a:rPr sz="1850" dirty="0">
                <a:latin typeface="Calibri"/>
                <a:cs typeface="Calibri"/>
              </a:rPr>
              <a:t>effective</a:t>
            </a:r>
            <a:r>
              <a:rPr sz="1850" spc="-25" dirty="0">
                <a:latin typeface="Calibri"/>
                <a:cs typeface="Calibri"/>
              </a:rPr>
              <a:t> </a:t>
            </a:r>
            <a:r>
              <a:rPr sz="1850" dirty="0">
                <a:latin typeface="Calibri"/>
                <a:cs typeface="Calibri"/>
              </a:rPr>
              <a:t>migration</a:t>
            </a:r>
            <a:r>
              <a:rPr sz="1850" spc="-5" dirty="0">
                <a:latin typeface="Calibri"/>
                <a:cs typeface="Calibri"/>
              </a:rPr>
              <a:t> </a:t>
            </a:r>
            <a:r>
              <a:rPr sz="1850" dirty="0">
                <a:latin typeface="Calibri"/>
                <a:cs typeface="Calibri"/>
              </a:rPr>
              <a:t>to</a:t>
            </a:r>
            <a:r>
              <a:rPr sz="1850" spc="20" dirty="0">
                <a:latin typeface="Calibri"/>
                <a:cs typeface="Calibri"/>
              </a:rPr>
              <a:t> </a:t>
            </a:r>
            <a:r>
              <a:rPr sz="1850" dirty="0">
                <a:latin typeface="Calibri"/>
                <a:cs typeface="Calibri"/>
              </a:rPr>
              <a:t>managed</a:t>
            </a:r>
            <a:r>
              <a:rPr sz="1850" spc="-25" dirty="0">
                <a:latin typeface="Calibri"/>
                <a:cs typeface="Calibri"/>
              </a:rPr>
              <a:t> </a:t>
            </a:r>
            <a:r>
              <a:rPr sz="1850" dirty="0">
                <a:latin typeface="Calibri"/>
                <a:cs typeface="Calibri"/>
              </a:rPr>
              <a:t>and</a:t>
            </a:r>
            <a:r>
              <a:rPr sz="1850" spc="15" dirty="0">
                <a:latin typeface="Calibri"/>
                <a:cs typeface="Calibri"/>
              </a:rPr>
              <a:t> </a:t>
            </a:r>
            <a:r>
              <a:rPr sz="1850" dirty="0">
                <a:latin typeface="Calibri"/>
                <a:cs typeface="Calibri"/>
              </a:rPr>
              <a:t>fully</a:t>
            </a:r>
            <a:r>
              <a:rPr sz="1850" spc="15" dirty="0">
                <a:latin typeface="Calibri"/>
                <a:cs typeface="Calibri"/>
              </a:rPr>
              <a:t> </a:t>
            </a:r>
            <a:r>
              <a:rPr sz="1850" dirty="0">
                <a:latin typeface="Calibri"/>
                <a:cs typeface="Calibri"/>
              </a:rPr>
              <a:t>managed</a:t>
            </a:r>
            <a:r>
              <a:rPr sz="1850" spc="-25" dirty="0">
                <a:latin typeface="Calibri"/>
                <a:cs typeface="Calibri"/>
              </a:rPr>
              <a:t> </a:t>
            </a:r>
            <a:r>
              <a:rPr sz="1850" spc="-10" dirty="0">
                <a:latin typeface="Calibri"/>
                <a:cs typeface="Calibri"/>
              </a:rPr>
              <a:t>databases</a:t>
            </a:r>
            <a:endParaRPr sz="18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470"/>
              </a:spcBef>
            </a:pPr>
            <a:r>
              <a:rPr sz="1850" b="1" dirty="0">
                <a:latin typeface="Calibri"/>
                <a:cs typeface="Calibri"/>
              </a:rPr>
              <a:t>Data</a:t>
            </a:r>
            <a:r>
              <a:rPr sz="1850" b="1" spc="5" dirty="0">
                <a:latin typeface="Calibri"/>
                <a:cs typeface="Calibri"/>
              </a:rPr>
              <a:t> </a:t>
            </a:r>
            <a:r>
              <a:rPr sz="1850" b="1" dirty="0">
                <a:latin typeface="Calibri"/>
                <a:cs typeface="Calibri"/>
              </a:rPr>
              <a:t>Lakes</a:t>
            </a:r>
            <a:r>
              <a:rPr sz="1850" b="1" spc="-10" dirty="0">
                <a:latin typeface="Calibri"/>
                <a:cs typeface="Calibri"/>
              </a:rPr>
              <a:t> </a:t>
            </a:r>
            <a:r>
              <a:rPr sz="1850" b="1" dirty="0">
                <a:latin typeface="Calibri"/>
                <a:cs typeface="Calibri"/>
              </a:rPr>
              <a:t>and</a:t>
            </a:r>
            <a:r>
              <a:rPr sz="1850" b="1" spc="-5" dirty="0">
                <a:latin typeface="Calibri"/>
                <a:cs typeface="Calibri"/>
              </a:rPr>
              <a:t> </a:t>
            </a:r>
            <a:r>
              <a:rPr sz="1850" b="1" spc="-10" dirty="0">
                <a:latin typeface="Calibri"/>
                <a:cs typeface="Calibri"/>
              </a:rPr>
              <a:t>analytics</a:t>
            </a:r>
            <a:endParaRPr sz="18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470"/>
              </a:spcBef>
            </a:pPr>
            <a:r>
              <a:rPr sz="1850" dirty="0">
                <a:latin typeface="Calibri"/>
                <a:cs typeface="Calibri"/>
              </a:rPr>
              <a:t>Secure,</a:t>
            </a:r>
            <a:r>
              <a:rPr sz="1850" spc="-5" dirty="0">
                <a:latin typeface="Calibri"/>
                <a:cs typeface="Calibri"/>
              </a:rPr>
              <a:t> </a:t>
            </a:r>
            <a:r>
              <a:rPr sz="1850" dirty="0">
                <a:latin typeface="Calibri"/>
                <a:cs typeface="Calibri"/>
              </a:rPr>
              <a:t>scalable,</a:t>
            </a:r>
            <a:r>
              <a:rPr sz="1850" spc="20" dirty="0">
                <a:latin typeface="Calibri"/>
                <a:cs typeface="Calibri"/>
              </a:rPr>
              <a:t> </a:t>
            </a:r>
            <a:r>
              <a:rPr sz="1850" dirty="0">
                <a:latin typeface="Calibri"/>
                <a:cs typeface="Calibri"/>
              </a:rPr>
              <a:t>and</a:t>
            </a:r>
            <a:r>
              <a:rPr sz="1850" spc="25" dirty="0">
                <a:latin typeface="Calibri"/>
                <a:cs typeface="Calibri"/>
              </a:rPr>
              <a:t> </a:t>
            </a:r>
            <a:r>
              <a:rPr sz="1850" spc="-10" dirty="0">
                <a:latin typeface="Calibri"/>
                <a:cs typeface="Calibri"/>
              </a:rPr>
              <a:t>cost-effective</a:t>
            </a:r>
            <a:r>
              <a:rPr sz="1850" spc="-20" dirty="0">
                <a:latin typeface="Calibri"/>
                <a:cs typeface="Calibri"/>
              </a:rPr>
              <a:t> </a:t>
            </a:r>
            <a:r>
              <a:rPr sz="1850" dirty="0">
                <a:latin typeface="Calibri"/>
                <a:cs typeface="Calibri"/>
              </a:rPr>
              <a:t>data</a:t>
            </a:r>
            <a:r>
              <a:rPr sz="1850" spc="30" dirty="0">
                <a:latin typeface="Calibri"/>
                <a:cs typeface="Calibri"/>
              </a:rPr>
              <a:t> </a:t>
            </a:r>
            <a:r>
              <a:rPr sz="1850" dirty="0">
                <a:latin typeface="Calibri"/>
                <a:cs typeface="Calibri"/>
              </a:rPr>
              <a:t>lake</a:t>
            </a:r>
            <a:r>
              <a:rPr sz="1850" spc="10" dirty="0">
                <a:latin typeface="Calibri"/>
                <a:cs typeface="Calibri"/>
              </a:rPr>
              <a:t> </a:t>
            </a:r>
            <a:r>
              <a:rPr sz="1850" dirty="0">
                <a:latin typeface="Calibri"/>
                <a:cs typeface="Calibri"/>
              </a:rPr>
              <a:t>and</a:t>
            </a:r>
            <a:r>
              <a:rPr sz="1850" spc="20" dirty="0">
                <a:latin typeface="Calibri"/>
                <a:cs typeface="Calibri"/>
              </a:rPr>
              <a:t> </a:t>
            </a:r>
            <a:r>
              <a:rPr sz="1850" dirty="0">
                <a:latin typeface="Calibri"/>
                <a:cs typeface="Calibri"/>
              </a:rPr>
              <a:t>analytics </a:t>
            </a:r>
            <a:r>
              <a:rPr sz="1850" spc="-10" dirty="0">
                <a:latin typeface="Calibri"/>
                <a:cs typeface="Calibri"/>
              </a:rPr>
              <a:t>services</a:t>
            </a:r>
            <a:endParaRPr sz="18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470"/>
              </a:spcBef>
            </a:pPr>
            <a:r>
              <a:rPr sz="1850" b="1" spc="-10" dirty="0">
                <a:latin typeface="Calibri"/>
                <a:cs typeface="Calibri"/>
              </a:rPr>
              <a:t>DevOps</a:t>
            </a:r>
            <a:endParaRPr sz="18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465"/>
              </a:spcBef>
            </a:pPr>
            <a:r>
              <a:rPr sz="1850" dirty="0">
                <a:latin typeface="Calibri"/>
                <a:cs typeface="Calibri"/>
              </a:rPr>
              <a:t>Rapidly</a:t>
            </a:r>
            <a:r>
              <a:rPr sz="1850" spc="-15" dirty="0">
                <a:latin typeface="Calibri"/>
                <a:cs typeface="Calibri"/>
              </a:rPr>
              <a:t> </a:t>
            </a:r>
            <a:r>
              <a:rPr sz="1850" dirty="0">
                <a:latin typeface="Calibri"/>
                <a:cs typeface="Calibri"/>
              </a:rPr>
              <a:t>and</a:t>
            </a:r>
            <a:r>
              <a:rPr sz="1850" spc="5" dirty="0">
                <a:latin typeface="Calibri"/>
                <a:cs typeface="Calibri"/>
              </a:rPr>
              <a:t> </a:t>
            </a:r>
            <a:r>
              <a:rPr sz="1850" dirty="0">
                <a:latin typeface="Calibri"/>
                <a:cs typeface="Calibri"/>
              </a:rPr>
              <a:t>consistently</a:t>
            </a:r>
            <a:r>
              <a:rPr sz="1850" spc="-10" dirty="0">
                <a:latin typeface="Calibri"/>
                <a:cs typeface="Calibri"/>
              </a:rPr>
              <a:t> </a:t>
            </a:r>
            <a:r>
              <a:rPr sz="1850" dirty="0">
                <a:latin typeface="Calibri"/>
                <a:cs typeface="Calibri"/>
              </a:rPr>
              <a:t>build</a:t>
            </a:r>
            <a:r>
              <a:rPr sz="1850" spc="-20" dirty="0">
                <a:latin typeface="Calibri"/>
                <a:cs typeface="Calibri"/>
              </a:rPr>
              <a:t> </a:t>
            </a:r>
            <a:r>
              <a:rPr sz="1850" dirty="0">
                <a:latin typeface="Calibri"/>
                <a:cs typeface="Calibri"/>
              </a:rPr>
              <a:t>and</a:t>
            </a:r>
            <a:r>
              <a:rPr sz="1850" spc="10" dirty="0">
                <a:latin typeface="Calibri"/>
                <a:cs typeface="Calibri"/>
              </a:rPr>
              <a:t> </a:t>
            </a:r>
            <a:r>
              <a:rPr sz="1850" dirty="0">
                <a:latin typeface="Calibri"/>
                <a:cs typeface="Calibri"/>
              </a:rPr>
              <a:t>deliver</a:t>
            </a:r>
            <a:r>
              <a:rPr sz="1850" spc="-25" dirty="0">
                <a:latin typeface="Calibri"/>
                <a:cs typeface="Calibri"/>
              </a:rPr>
              <a:t> </a:t>
            </a:r>
            <a:r>
              <a:rPr sz="1850" dirty="0">
                <a:latin typeface="Calibri"/>
                <a:cs typeface="Calibri"/>
              </a:rPr>
              <a:t>solutions</a:t>
            </a:r>
            <a:r>
              <a:rPr sz="1850" spc="-15" dirty="0">
                <a:latin typeface="Calibri"/>
                <a:cs typeface="Calibri"/>
              </a:rPr>
              <a:t> </a:t>
            </a:r>
            <a:r>
              <a:rPr sz="1850" dirty="0">
                <a:latin typeface="Calibri"/>
                <a:cs typeface="Calibri"/>
              </a:rPr>
              <a:t>using</a:t>
            </a:r>
            <a:r>
              <a:rPr sz="1850" spc="-25" dirty="0">
                <a:latin typeface="Calibri"/>
                <a:cs typeface="Calibri"/>
              </a:rPr>
              <a:t> </a:t>
            </a:r>
            <a:r>
              <a:rPr sz="1850" dirty="0">
                <a:latin typeface="Calibri"/>
                <a:cs typeface="Calibri"/>
              </a:rPr>
              <a:t>DevOps</a:t>
            </a:r>
            <a:r>
              <a:rPr sz="1850" spc="5" dirty="0">
                <a:latin typeface="Calibri"/>
                <a:cs typeface="Calibri"/>
              </a:rPr>
              <a:t> </a:t>
            </a:r>
            <a:r>
              <a:rPr sz="1850" spc="-10" dirty="0">
                <a:latin typeface="Calibri"/>
                <a:cs typeface="Calibri"/>
              </a:rPr>
              <a:t>practices</a:t>
            </a:r>
            <a:endParaRPr sz="18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470"/>
              </a:spcBef>
            </a:pPr>
            <a:r>
              <a:rPr sz="1850" b="1" dirty="0">
                <a:latin typeface="Calibri"/>
                <a:cs typeface="Calibri"/>
              </a:rPr>
              <a:t>E-</a:t>
            </a:r>
            <a:r>
              <a:rPr sz="1850" b="1" spc="-10" dirty="0">
                <a:latin typeface="Calibri"/>
                <a:cs typeface="Calibri"/>
              </a:rPr>
              <a:t>Commerce</a:t>
            </a:r>
            <a:endParaRPr sz="18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470"/>
              </a:spcBef>
            </a:pPr>
            <a:r>
              <a:rPr sz="1850" dirty="0">
                <a:latin typeface="Calibri"/>
                <a:cs typeface="Calibri"/>
              </a:rPr>
              <a:t>Highly</a:t>
            </a:r>
            <a:r>
              <a:rPr sz="1850" spc="-10" dirty="0">
                <a:latin typeface="Calibri"/>
                <a:cs typeface="Calibri"/>
              </a:rPr>
              <a:t> </a:t>
            </a:r>
            <a:r>
              <a:rPr sz="1850" dirty="0">
                <a:latin typeface="Calibri"/>
                <a:cs typeface="Calibri"/>
              </a:rPr>
              <a:t>scalable</a:t>
            </a:r>
            <a:r>
              <a:rPr sz="1850" spc="-35" dirty="0">
                <a:latin typeface="Calibri"/>
                <a:cs typeface="Calibri"/>
              </a:rPr>
              <a:t> </a:t>
            </a:r>
            <a:r>
              <a:rPr sz="1850" dirty="0">
                <a:latin typeface="Calibri"/>
                <a:cs typeface="Calibri"/>
              </a:rPr>
              <a:t>and secure</a:t>
            </a:r>
            <a:r>
              <a:rPr sz="1850" spc="-15" dirty="0">
                <a:latin typeface="Calibri"/>
                <a:cs typeface="Calibri"/>
              </a:rPr>
              <a:t> </a:t>
            </a:r>
            <a:r>
              <a:rPr sz="1850" dirty="0">
                <a:latin typeface="Calibri"/>
                <a:cs typeface="Calibri"/>
              </a:rPr>
              <a:t>offerings</a:t>
            </a:r>
            <a:r>
              <a:rPr sz="1850" spc="-20" dirty="0">
                <a:latin typeface="Calibri"/>
                <a:cs typeface="Calibri"/>
              </a:rPr>
              <a:t> </a:t>
            </a:r>
            <a:r>
              <a:rPr sz="1850" dirty="0">
                <a:latin typeface="Calibri"/>
                <a:cs typeface="Calibri"/>
              </a:rPr>
              <a:t>for</a:t>
            </a:r>
            <a:r>
              <a:rPr sz="1850" spc="5" dirty="0">
                <a:latin typeface="Calibri"/>
                <a:cs typeface="Calibri"/>
              </a:rPr>
              <a:t> </a:t>
            </a:r>
            <a:r>
              <a:rPr sz="1850" dirty="0">
                <a:latin typeface="Calibri"/>
                <a:cs typeface="Calibri"/>
              </a:rPr>
              <a:t>online</a:t>
            </a:r>
            <a:r>
              <a:rPr sz="1850" spc="-20" dirty="0">
                <a:latin typeface="Calibri"/>
                <a:cs typeface="Calibri"/>
              </a:rPr>
              <a:t> </a:t>
            </a:r>
            <a:r>
              <a:rPr sz="1850" dirty="0">
                <a:latin typeface="Calibri"/>
                <a:cs typeface="Calibri"/>
              </a:rPr>
              <a:t>sales</a:t>
            </a:r>
            <a:r>
              <a:rPr sz="1850" spc="-10" dirty="0">
                <a:latin typeface="Calibri"/>
                <a:cs typeface="Calibri"/>
              </a:rPr>
              <a:t> </a:t>
            </a:r>
            <a:r>
              <a:rPr sz="1850" dirty="0">
                <a:latin typeface="Calibri"/>
                <a:cs typeface="Calibri"/>
              </a:rPr>
              <a:t>and retail </a:t>
            </a:r>
            <a:r>
              <a:rPr sz="1850" spc="-10" dirty="0">
                <a:latin typeface="Calibri"/>
                <a:cs typeface="Calibri"/>
              </a:rPr>
              <a:t>businesses</a:t>
            </a:r>
            <a:endParaRPr sz="18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470"/>
              </a:spcBef>
            </a:pPr>
            <a:r>
              <a:rPr sz="1850" b="1" dirty="0">
                <a:latin typeface="Calibri"/>
                <a:cs typeface="Calibri"/>
              </a:rPr>
              <a:t>High</a:t>
            </a:r>
            <a:r>
              <a:rPr sz="1850" b="1" spc="40" dirty="0">
                <a:latin typeface="Calibri"/>
                <a:cs typeface="Calibri"/>
              </a:rPr>
              <a:t> </a:t>
            </a:r>
            <a:r>
              <a:rPr sz="1850" b="1" dirty="0">
                <a:latin typeface="Calibri"/>
                <a:cs typeface="Calibri"/>
              </a:rPr>
              <a:t>performance</a:t>
            </a:r>
            <a:r>
              <a:rPr sz="1850" b="1" spc="20" dirty="0">
                <a:latin typeface="Calibri"/>
                <a:cs typeface="Calibri"/>
              </a:rPr>
              <a:t> </a:t>
            </a:r>
            <a:r>
              <a:rPr sz="1850" b="1" spc="-10" dirty="0">
                <a:latin typeface="Calibri"/>
                <a:cs typeface="Calibri"/>
              </a:rPr>
              <a:t>computing</a:t>
            </a:r>
            <a:endParaRPr sz="18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465"/>
              </a:spcBef>
            </a:pPr>
            <a:r>
              <a:rPr sz="1850" dirty="0">
                <a:latin typeface="Calibri"/>
                <a:cs typeface="Calibri"/>
              </a:rPr>
              <a:t>Superior</a:t>
            </a:r>
            <a:r>
              <a:rPr sz="1850" spc="-25" dirty="0">
                <a:latin typeface="Calibri"/>
                <a:cs typeface="Calibri"/>
              </a:rPr>
              <a:t> </a:t>
            </a:r>
            <a:r>
              <a:rPr sz="1850" dirty="0">
                <a:latin typeface="Calibri"/>
                <a:cs typeface="Calibri"/>
              </a:rPr>
              <a:t>networking</a:t>
            </a:r>
            <a:r>
              <a:rPr sz="1850" spc="-25" dirty="0">
                <a:latin typeface="Calibri"/>
                <a:cs typeface="Calibri"/>
              </a:rPr>
              <a:t> </a:t>
            </a:r>
            <a:r>
              <a:rPr sz="1850" dirty="0">
                <a:latin typeface="Calibri"/>
                <a:cs typeface="Calibri"/>
              </a:rPr>
              <a:t>and</a:t>
            </a:r>
            <a:r>
              <a:rPr sz="1850" spc="-5" dirty="0">
                <a:latin typeface="Calibri"/>
                <a:cs typeface="Calibri"/>
              </a:rPr>
              <a:t> </a:t>
            </a:r>
            <a:r>
              <a:rPr sz="1850" dirty="0">
                <a:latin typeface="Calibri"/>
                <a:cs typeface="Calibri"/>
              </a:rPr>
              <a:t>cloud</a:t>
            </a:r>
            <a:r>
              <a:rPr sz="1850" spc="-15" dirty="0">
                <a:latin typeface="Calibri"/>
                <a:cs typeface="Calibri"/>
              </a:rPr>
              <a:t> </a:t>
            </a:r>
            <a:r>
              <a:rPr sz="1850" dirty="0">
                <a:latin typeface="Calibri"/>
                <a:cs typeface="Calibri"/>
              </a:rPr>
              <a:t>sized clusters</a:t>
            </a:r>
            <a:r>
              <a:rPr sz="1850" spc="-30" dirty="0">
                <a:latin typeface="Calibri"/>
                <a:cs typeface="Calibri"/>
              </a:rPr>
              <a:t> </a:t>
            </a:r>
            <a:r>
              <a:rPr sz="1850" dirty="0">
                <a:latin typeface="Calibri"/>
                <a:cs typeface="Calibri"/>
              </a:rPr>
              <a:t>for</a:t>
            </a:r>
            <a:r>
              <a:rPr sz="1850" spc="10" dirty="0">
                <a:latin typeface="Calibri"/>
                <a:cs typeface="Calibri"/>
              </a:rPr>
              <a:t> </a:t>
            </a:r>
            <a:r>
              <a:rPr sz="1850" dirty="0">
                <a:latin typeface="Calibri"/>
                <a:cs typeface="Calibri"/>
              </a:rPr>
              <a:t>multifaceted</a:t>
            </a:r>
            <a:r>
              <a:rPr sz="1850" spc="-5" dirty="0">
                <a:latin typeface="Calibri"/>
                <a:cs typeface="Calibri"/>
              </a:rPr>
              <a:t> </a:t>
            </a:r>
            <a:r>
              <a:rPr sz="1850" spc="-10" dirty="0">
                <a:latin typeface="Calibri"/>
                <a:cs typeface="Calibri"/>
              </a:rPr>
              <a:t>challenges</a:t>
            </a:r>
            <a:endParaRPr sz="18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470"/>
              </a:spcBef>
            </a:pPr>
            <a:r>
              <a:rPr sz="1850" b="1" dirty="0">
                <a:latin typeface="Calibri"/>
                <a:cs typeface="Calibri"/>
              </a:rPr>
              <a:t>Hybrid</a:t>
            </a:r>
            <a:r>
              <a:rPr sz="1850" b="1" spc="40" dirty="0">
                <a:latin typeface="Calibri"/>
                <a:cs typeface="Calibri"/>
              </a:rPr>
              <a:t> </a:t>
            </a:r>
            <a:r>
              <a:rPr sz="1850" b="1" dirty="0">
                <a:latin typeface="Calibri"/>
                <a:cs typeface="Calibri"/>
              </a:rPr>
              <a:t>cloud</a:t>
            </a:r>
            <a:r>
              <a:rPr sz="1850" b="1" spc="25" dirty="0">
                <a:latin typeface="Calibri"/>
                <a:cs typeface="Calibri"/>
              </a:rPr>
              <a:t> </a:t>
            </a:r>
            <a:r>
              <a:rPr sz="1850" b="1" spc="-10" dirty="0">
                <a:latin typeface="Calibri"/>
                <a:cs typeface="Calibri"/>
              </a:rPr>
              <a:t>architectures</a:t>
            </a:r>
            <a:endParaRPr sz="18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470"/>
              </a:spcBef>
            </a:pPr>
            <a:r>
              <a:rPr sz="1850" dirty="0">
                <a:latin typeface="Calibri"/>
                <a:cs typeface="Calibri"/>
              </a:rPr>
              <a:t>Extend</a:t>
            </a:r>
            <a:r>
              <a:rPr sz="1850" spc="-10" dirty="0">
                <a:latin typeface="Calibri"/>
                <a:cs typeface="Calibri"/>
              </a:rPr>
              <a:t> </a:t>
            </a:r>
            <a:r>
              <a:rPr sz="1850" dirty="0">
                <a:latin typeface="Calibri"/>
                <a:cs typeface="Calibri"/>
              </a:rPr>
              <a:t>the</a:t>
            </a:r>
            <a:r>
              <a:rPr sz="1850" spc="-20" dirty="0">
                <a:latin typeface="Calibri"/>
                <a:cs typeface="Calibri"/>
              </a:rPr>
              <a:t> </a:t>
            </a:r>
            <a:r>
              <a:rPr sz="1850" dirty="0">
                <a:latin typeface="Calibri"/>
                <a:cs typeface="Calibri"/>
              </a:rPr>
              <a:t>on-premise</a:t>
            </a:r>
            <a:r>
              <a:rPr sz="1850" spc="-5" dirty="0">
                <a:latin typeface="Calibri"/>
                <a:cs typeface="Calibri"/>
              </a:rPr>
              <a:t> </a:t>
            </a:r>
            <a:r>
              <a:rPr sz="1850" dirty="0">
                <a:latin typeface="Calibri"/>
                <a:cs typeface="Calibri"/>
              </a:rPr>
              <a:t>IT</a:t>
            </a:r>
            <a:r>
              <a:rPr sz="1850" spc="-15" dirty="0">
                <a:latin typeface="Calibri"/>
                <a:cs typeface="Calibri"/>
              </a:rPr>
              <a:t> </a:t>
            </a:r>
            <a:r>
              <a:rPr sz="1850" dirty="0">
                <a:latin typeface="Calibri"/>
                <a:cs typeface="Calibri"/>
              </a:rPr>
              <a:t>infrastructure</a:t>
            </a:r>
            <a:r>
              <a:rPr sz="1850" spc="-30" dirty="0">
                <a:latin typeface="Calibri"/>
                <a:cs typeface="Calibri"/>
              </a:rPr>
              <a:t> </a:t>
            </a:r>
            <a:r>
              <a:rPr sz="1850" dirty="0">
                <a:latin typeface="Calibri"/>
                <a:cs typeface="Calibri"/>
              </a:rPr>
              <a:t>to</a:t>
            </a:r>
            <a:r>
              <a:rPr sz="1850" spc="-5" dirty="0">
                <a:latin typeface="Calibri"/>
                <a:cs typeface="Calibri"/>
              </a:rPr>
              <a:t> </a:t>
            </a:r>
            <a:r>
              <a:rPr sz="1850" dirty="0">
                <a:latin typeface="Calibri"/>
                <a:cs typeface="Calibri"/>
              </a:rPr>
              <a:t>the</a:t>
            </a:r>
            <a:r>
              <a:rPr sz="1850" spc="-10" dirty="0">
                <a:latin typeface="Calibri"/>
                <a:cs typeface="Calibri"/>
              </a:rPr>
              <a:t> </a:t>
            </a:r>
            <a:r>
              <a:rPr sz="1850" dirty="0">
                <a:latin typeface="Calibri"/>
                <a:cs typeface="Calibri"/>
              </a:rPr>
              <a:t>AWS </a:t>
            </a:r>
            <a:r>
              <a:rPr sz="1850" spc="-10" dirty="0">
                <a:latin typeface="Calibri"/>
                <a:cs typeface="Calibri"/>
              </a:rPr>
              <a:t>cloud</a:t>
            </a:r>
            <a:endParaRPr sz="18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465"/>
              </a:spcBef>
            </a:pPr>
            <a:r>
              <a:rPr sz="1850" b="1" dirty="0">
                <a:latin typeface="Calibri"/>
                <a:cs typeface="Calibri"/>
              </a:rPr>
              <a:t>Internet</a:t>
            </a:r>
            <a:r>
              <a:rPr sz="1850" b="1" spc="-20" dirty="0">
                <a:latin typeface="Calibri"/>
                <a:cs typeface="Calibri"/>
              </a:rPr>
              <a:t> </a:t>
            </a:r>
            <a:r>
              <a:rPr sz="1850" b="1" dirty="0">
                <a:latin typeface="Calibri"/>
                <a:cs typeface="Calibri"/>
              </a:rPr>
              <a:t>of</a:t>
            </a:r>
            <a:r>
              <a:rPr sz="1850" b="1" spc="10" dirty="0">
                <a:latin typeface="Calibri"/>
                <a:cs typeface="Calibri"/>
              </a:rPr>
              <a:t> </a:t>
            </a:r>
            <a:r>
              <a:rPr sz="1850" b="1" spc="-10" dirty="0">
                <a:latin typeface="Calibri"/>
                <a:cs typeface="Calibri"/>
              </a:rPr>
              <a:t>things</a:t>
            </a:r>
            <a:endParaRPr sz="18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470"/>
              </a:spcBef>
            </a:pPr>
            <a:r>
              <a:rPr sz="1850" dirty="0">
                <a:latin typeface="Calibri"/>
                <a:cs typeface="Calibri"/>
              </a:rPr>
              <a:t>Scale</a:t>
            </a:r>
            <a:r>
              <a:rPr sz="1850" spc="5" dirty="0">
                <a:latin typeface="Calibri"/>
                <a:cs typeface="Calibri"/>
              </a:rPr>
              <a:t> </a:t>
            </a:r>
            <a:r>
              <a:rPr sz="1850" dirty="0">
                <a:latin typeface="Calibri"/>
                <a:cs typeface="Calibri"/>
              </a:rPr>
              <a:t>to</a:t>
            </a:r>
            <a:r>
              <a:rPr sz="1850" spc="15" dirty="0">
                <a:latin typeface="Calibri"/>
                <a:cs typeface="Calibri"/>
              </a:rPr>
              <a:t> </a:t>
            </a:r>
            <a:r>
              <a:rPr sz="1850" dirty="0">
                <a:latin typeface="Calibri"/>
                <a:cs typeface="Calibri"/>
              </a:rPr>
              <a:t>billions</a:t>
            </a:r>
            <a:r>
              <a:rPr sz="1850" spc="15" dirty="0">
                <a:latin typeface="Calibri"/>
                <a:cs typeface="Calibri"/>
              </a:rPr>
              <a:t> </a:t>
            </a:r>
            <a:r>
              <a:rPr sz="1850" dirty="0">
                <a:latin typeface="Calibri"/>
                <a:cs typeface="Calibri"/>
              </a:rPr>
              <a:t>of devices</a:t>
            </a:r>
            <a:r>
              <a:rPr sz="1850" spc="15" dirty="0">
                <a:latin typeface="Calibri"/>
                <a:cs typeface="Calibri"/>
              </a:rPr>
              <a:t> </a:t>
            </a:r>
            <a:r>
              <a:rPr sz="1850" dirty="0">
                <a:latin typeface="Calibri"/>
                <a:cs typeface="Calibri"/>
              </a:rPr>
              <a:t>and</a:t>
            </a:r>
            <a:r>
              <a:rPr sz="1850" spc="20" dirty="0">
                <a:latin typeface="Calibri"/>
                <a:cs typeface="Calibri"/>
              </a:rPr>
              <a:t> </a:t>
            </a:r>
            <a:r>
              <a:rPr sz="1850" dirty="0">
                <a:latin typeface="Calibri"/>
                <a:cs typeface="Calibri"/>
              </a:rPr>
              <a:t>messages</a:t>
            </a:r>
            <a:r>
              <a:rPr sz="1850" spc="-15" dirty="0">
                <a:latin typeface="Calibri"/>
                <a:cs typeface="Calibri"/>
              </a:rPr>
              <a:t> </a:t>
            </a:r>
            <a:r>
              <a:rPr sz="1850" dirty="0">
                <a:latin typeface="Calibri"/>
                <a:cs typeface="Calibri"/>
              </a:rPr>
              <a:t>with</a:t>
            </a:r>
            <a:r>
              <a:rPr sz="1850" spc="5" dirty="0">
                <a:latin typeface="Calibri"/>
                <a:cs typeface="Calibri"/>
              </a:rPr>
              <a:t> </a:t>
            </a:r>
            <a:r>
              <a:rPr sz="1850" dirty="0">
                <a:latin typeface="Calibri"/>
                <a:cs typeface="Calibri"/>
              </a:rPr>
              <a:t>cutting-edge</a:t>
            </a:r>
            <a:r>
              <a:rPr sz="1850" spc="-25" dirty="0">
                <a:latin typeface="Calibri"/>
                <a:cs typeface="Calibri"/>
              </a:rPr>
              <a:t> </a:t>
            </a:r>
            <a:r>
              <a:rPr sz="1850" spc="-10" dirty="0">
                <a:latin typeface="Calibri"/>
                <a:cs typeface="Calibri"/>
              </a:rPr>
              <a:t>solutions</a:t>
            </a:r>
            <a:endParaRPr sz="185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545068" y="2307335"/>
            <a:ext cx="3054096" cy="3145536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5300" y="429209"/>
            <a:ext cx="7500111" cy="558088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862990" y="1331329"/>
            <a:ext cx="6940550" cy="4806950"/>
          </a:xfrm>
          <a:prstGeom prst="rect">
            <a:avLst/>
          </a:prstGeom>
        </p:spPr>
        <p:txBody>
          <a:bodyPr vert="horz" wrap="square" lIns="0" tIns="723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70"/>
              </a:spcBef>
            </a:pPr>
            <a:r>
              <a:rPr sz="1850" b="1" dirty="0">
                <a:latin typeface="Calibri"/>
                <a:cs typeface="Calibri"/>
              </a:rPr>
              <a:t>Machine</a:t>
            </a:r>
            <a:r>
              <a:rPr sz="1850" b="1" spc="55" dirty="0">
                <a:latin typeface="Calibri"/>
                <a:cs typeface="Calibri"/>
              </a:rPr>
              <a:t> </a:t>
            </a:r>
            <a:r>
              <a:rPr sz="1850" b="1" spc="-10" dirty="0">
                <a:latin typeface="Calibri"/>
                <a:cs typeface="Calibri"/>
              </a:rPr>
              <a:t>learning</a:t>
            </a:r>
            <a:endParaRPr sz="18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470"/>
              </a:spcBef>
            </a:pPr>
            <a:r>
              <a:rPr sz="1850" dirty="0">
                <a:latin typeface="Calibri"/>
                <a:cs typeface="Calibri"/>
              </a:rPr>
              <a:t>Leverage</a:t>
            </a:r>
            <a:r>
              <a:rPr sz="1850" spc="-25" dirty="0">
                <a:latin typeface="Calibri"/>
                <a:cs typeface="Calibri"/>
              </a:rPr>
              <a:t> </a:t>
            </a:r>
            <a:r>
              <a:rPr sz="1850" dirty="0">
                <a:latin typeface="Calibri"/>
                <a:cs typeface="Calibri"/>
              </a:rPr>
              <a:t>wide-ranging</a:t>
            </a:r>
            <a:r>
              <a:rPr sz="1850" spc="-10" dirty="0">
                <a:latin typeface="Calibri"/>
                <a:cs typeface="Calibri"/>
              </a:rPr>
              <a:t> </a:t>
            </a:r>
            <a:r>
              <a:rPr sz="1850" dirty="0">
                <a:latin typeface="Calibri"/>
                <a:cs typeface="Calibri"/>
              </a:rPr>
              <a:t>machine</a:t>
            </a:r>
            <a:r>
              <a:rPr sz="1850" spc="15" dirty="0">
                <a:latin typeface="Calibri"/>
                <a:cs typeface="Calibri"/>
              </a:rPr>
              <a:t> </a:t>
            </a:r>
            <a:r>
              <a:rPr sz="1850" dirty="0">
                <a:latin typeface="Calibri"/>
                <a:cs typeface="Calibri"/>
              </a:rPr>
              <a:t>learning</a:t>
            </a:r>
            <a:r>
              <a:rPr sz="1850" spc="-10" dirty="0">
                <a:latin typeface="Calibri"/>
                <a:cs typeface="Calibri"/>
              </a:rPr>
              <a:t> </a:t>
            </a:r>
            <a:r>
              <a:rPr sz="1850" dirty="0">
                <a:latin typeface="Calibri"/>
                <a:cs typeface="Calibri"/>
              </a:rPr>
              <a:t>framework</a:t>
            </a:r>
            <a:r>
              <a:rPr sz="1850" spc="-15" dirty="0">
                <a:latin typeface="Calibri"/>
                <a:cs typeface="Calibri"/>
              </a:rPr>
              <a:t> </a:t>
            </a:r>
            <a:r>
              <a:rPr sz="1850" spc="-10" dirty="0">
                <a:latin typeface="Calibri"/>
                <a:cs typeface="Calibri"/>
              </a:rPr>
              <a:t>support</a:t>
            </a:r>
            <a:endParaRPr sz="18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465"/>
              </a:spcBef>
            </a:pPr>
            <a:r>
              <a:rPr sz="1850" b="1" dirty="0">
                <a:latin typeface="Calibri"/>
                <a:cs typeface="Calibri"/>
              </a:rPr>
              <a:t>Mobile</a:t>
            </a:r>
            <a:r>
              <a:rPr sz="1850" b="1" spc="45" dirty="0">
                <a:latin typeface="Calibri"/>
                <a:cs typeface="Calibri"/>
              </a:rPr>
              <a:t> </a:t>
            </a:r>
            <a:r>
              <a:rPr sz="1850" b="1" spc="-10" dirty="0">
                <a:latin typeface="Calibri"/>
                <a:cs typeface="Calibri"/>
              </a:rPr>
              <a:t>services</a:t>
            </a:r>
            <a:endParaRPr sz="18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470"/>
              </a:spcBef>
            </a:pPr>
            <a:r>
              <a:rPr sz="1850" dirty="0">
                <a:latin typeface="Calibri"/>
                <a:cs typeface="Calibri"/>
              </a:rPr>
              <a:t>Solutions</a:t>
            </a:r>
            <a:r>
              <a:rPr sz="1850" spc="-5" dirty="0">
                <a:latin typeface="Calibri"/>
                <a:cs typeface="Calibri"/>
              </a:rPr>
              <a:t> </a:t>
            </a:r>
            <a:r>
              <a:rPr sz="1850" dirty="0">
                <a:latin typeface="Calibri"/>
                <a:cs typeface="Calibri"/>
              </a:rPr>
              <a:t>to</a:t>
            </a:r>
            <a:r>
              <a:rPr sz="1850" spc="15" dirty="0">
                <a:latin typeface="Calibri"/>
                <a:cs typeface="Calibri"/>
              </a:rPr>
              <a:t> </a:t>
            </a:r>
            <a:r>
              <a:rPr sz="1850" dirty="0">
                <a:latin typeface="Calibri"/>
                <a:cs typeface="Calibri"/>
              </a:rPr>
              <a:t>help</a:t>
            </a:r>
            <a:r>
              <a:rPr sz="1850" spc="-10" dirty="0">
                <a:latin typeface="Calibri"/>
                <a:cs typeface="Calibri"/>
              </a:rPr>
              <a:t> </a:t>
            </a:r>
            <a:r>
              <a:rPr sz="1850" dirty="0">
                <a:latin typeface="Calibri"/>
                <a:cs typeface="Calibri"/>
              </a:rPr>
              <a:t>enable</a:t>
            </a:r>
            <a:r>
              <a:rPr sz="1850" spc="-15" dirty="0">
                <a:latin typeface="Calibri"/>
                <a:cs typeface="Calibri"/>
              </a:rPr>
              <a:t> </a:t>
            </a:r>
            <a:r>
              <a:rPr sz="1850" dirty="0">
                <a:latin typeface="Calibri"/>
                <a:cs typeface="Calibri"/>
              </a:rPr>
              <a:t>mobile</a:t>
            </a:r>
            <a:r>
              <a:rPr sz="1850" spc="15" dirty="0">
                <a:latin typeface="Calibri"/>
                <a:cs typeface="Calibri"/>
              </a:rPr>
              <a:t> </a:t>
            </a:r>
            <a:r>
              <a:rPr sz="1850" dirty="0">
                <a:latin typeface="Calibri"/>
                <a:cs typeface="Calibri"/>
              </a:rPr>
              <a:t>application</a:t>
            </a:r>
            <a:r>
              <a:rPr sz="1850" spc="-15" dirty="0">
                <a:latin typeface="Calibri"/>
                <a:cs typeface="Calibri"/>
              </a:rPr>
              <a:t> </a:t>
            </a:r>
            <a:r>
              <a:rPr sz="1850" dirty="0">
                <a:latin typeface="Calibri"/>
                <a:cs typeface="Calibri"/>
              </a:rPr>
              <a:t>development</a:t>
            </a:r>
            <a:r>
              <a:rPr sz="1850" spc="-5" dirty="0">
                <a:latin typeface="Calibri"/>
                <a:cs typeface="Calibri"/>
              </a:rPr>
              <a:t> </a:t>
            </a:r>
            <a:r>
              <a:rPr sz="1850" dirty="0">
                <a:latin typeface="Calibri"/>
                <a:cs typeface="Calibri"/>
              </a:rPr>
              <a:t>at</a:t>
            </a:r>
            <a:r>
              <a:rPr sz="1850" spc="15" dirty="0">
                <a:latin typeface="Calibri"/>
                <a:cs typeface="Calibri"/>
              </a:rPr>
              <a:t> </a:t>
            </a:r>
            <a:r>
              <a:rPr sz="1850" spc="-10" dirty="0">
                <a:latin typeface="Calibri"/>
                <a:cs typeface="Calibri"/>
              </a:rPr>
              <a:t>scale</a:t>
            </a:r>
            <a:endParaRPr sz="18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470"/>
              </a:spcBef>
            </a:pPr>
            <a:r>
              <a:rPr sz="1850" b="1" dirty="0">
                <a:latin typeface="Calibri"/>
                <a:cs typeface="Calibri"/>
              </a:rPr>
              <a:t>Modern</a:t>
            </a:r>
            <a:r>
              <a:rPr sz="1850" b="1" spc="20" dirty="0">
                <a:latin typeface="Calibri"/>
                <a:cs typeface="Calibri"/>
              </a:rPr>
              <a:t> </a:t>
            </a:r>
            <a:r>
              <a:rPr sz="1850" b="1" dirty="0">
                <a:latin typeface="Calibri"/>
                <a:cs typeface="Calibri"/>
              </a:rPr>
              <a:t>application</a:t>
            </a:r>
            <a:r>
              <a:rPr sz="1850" b="1" spc="60" dirty="0">
                <a:latin typeface="Calibri"/>
                <a:cs typeface="Calibri"/>
              </a:rPr>
              <a:t> </a:t>
            </a:r>
            <a:r>
              <a:rPr sz="1850" b="1" spc="-10" dirty="0">
                <a:latin typeface="Calibri"/>
                <a:cs typeface="Calibri"/>
              </a:rPr>
              <a:t>development</a:t>
            </a:r>
            <a:endParaRPr sz="18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470"/>
              </a:spcBef>
            </a:pPr>
            <a:r>
              <a:rPr sz="1850" dirty="0">
                <a:latin typeface="Calibri"/>
                <a:cs typeface="Calibri"/>
              </a:rPr>
              <a:t>Produce</a:t>
            </a:r>
            <a:r>
              <a:rPr sz="1850" spc="5" dirty="0">
                <a:latin typeface="Calibri"/>
                <a:cs typeface="Calibri"/>
              </a:rPr>
              <a:t> </a:t>
            </a:r>
            <a:r>
              <a:rPr sz="1850" dirty="0">
                <a:latin typeface="Calibri"/>
                <a:cs typeface="Calibri"/>
              </a:rPr>
              <a:t>and</a:t>
            </a:r>
            <a:r>
              <a:rPr sz="1850" spc="10" dirty="0">
                <a:latin typeface="Calibri"/>
                <a:cs typeface="Calibri"/>
              </a:rPr>
              <a:t> </a:t>
            </a:r>
            <a:r>
              <a:rPr sz="1850" dirty="0">
                <a:latin typeface="Calibri"/>
                <a:cs typeface="Calibri"/>
              </a:rPr>
              <a:t>advance</a:t>
            </a:r>
            <a:r>
              <a:rPr sz="1850" spc="10" dirty="0">
                <a:latin typeface="Calibri"/>
                <a:cs typeface="Calibri"/>
              </a:rPr>
              <a:t> </a:t>
            </a:r>
            <a:r>
              <a:rPr sz="1850" dirty="0">
                <a:latin typeface="Calibri"/>
                <a:cs typeface="Calibri"/>
              </a:rPr>
              <a:t>applications</a:t>
            </a:r>
            <a:r>
              <a:rPr sz="1850" spc="-25" dirty="0">
                <a:latin typeface="Calibri"/>
                <a:cs typeface="Calibri"/>
              </a:rPr>
              <a:t> </a:t>
            </a:r>
            <a:r>
              <a:rPr sz="1850" dirty="0">
                <a:latin typeface="Calibri"/>
                <a:cs typeface="Calibri"/>
              </a:rPr>
              <a:t>through</a:t>
            </a:r>
            <a:r>
              <a:rPr sz="1850" spc="-10" dirty="0">
                <a:latin typeface="Calibri"/>
                <a:cs typeface="Calibri"/>
              </a:rPr>
              <a:t> </a:t>
            </a:r>
            <a:r>
              <a:rPr sz="1850" dirty="0">
                <a:latin typeface="Calibri"/>
                <a:cs typeface="Calibri"/>
              </a:rPr>
              <a:t>rapid</a:t>
            </a:r>
            <a:r>
              <a:rPr sz="1850" spc="-10" dirty="0">
                <a:latin typeface="Calibri"/>
                <a:cs typeface="Calibri"/>
              </a:rPr>
              <a:t> </a:t>
            </a:r>
            <a:r>
              <a:rPr sz="1850" dirty="0">
                <a:latin typeface="Calibri"/>
                <a:cs typeface="Calibri"/>
              </a:rPr>
              <a:t>innovation</a:t>
            </a:r>
            <a:r>
              <a:rPr sz="1850" spc="-30" dirty="0">
                <a:latin typeface="Calibri"/>
                <a:cs typeface="Calibri"/>
              </a:rPr>
              <a:t> </a:t>
            </a:r>
            <a:r>
              <a:rPr sz="1850" spc="-10" dirty="0">
                <a:latin typeface="Calibri"/>
                <a:cs typeface="Calibri"/>
              </a:rPr>
              <a:t>lifecycles</a:t>
            </a:r>
            <a:endParaRPr sz="18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465"/>
              </a:spcBef>
            </a:pPr>
            <a:r>
              <a:rPr sz="1850" b="1" dirty="0">
                <a:latin typeface="Calibri"/>
                <a:cs typeface="Calibri"/>
              </a:rPr>
              <a:t>Remote</a:t>
            </a:r>
            <a:r>
              <a:rPr sz="1850" b="1" spc="-5" dirty="0">
                <a:latin typeface="Calibri"/>
                <a:cs typeface="Calibri"/>
              </a:rPr>
              <a:t> </a:t>
            </a:r>
            <a:r>
              <a:rPr sz="1850" b="1" dirty="0">
                <a:latin typeface="Calibri"/>
                <a:cs typeface="Calibri"/>
              </a:rPr>
              <a:t>work and</a:t>
            </a:r>
            <a:r>
              <a:rPr sz="1850" b="1" spc="5" dirty="0">
                <a:latin typeface="Calibri"/>
                <a:cs typeface="Calibri"/>
              </a:rPr>
              <a:t> </a:t>
            </a:r>
            <a:r>
              <a:rPr sz="1850" b="1" spc="-10" dirty="0">
                <a:latin typeface="Calibri"/>
                <a:cs typeface="Calibri"/>
              </a:rPr>
              <a:t>learning</a:t>
            </a:r>
            <a:endParaRPr sz="18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470"/>
              </a:spcBef>
            </a:pPr>
            <a:r>
              <a:rPr sz="1850" dirty="0">
                <a:latin typeface="Calibri"/>
                <a:cs typeface="Calibri"/>
              </a:rPr>
              <a:t>Modern solutions</a:t>
            </a:r>
            <a:r>
              <a:rPr sz="1850" spc="-20" dirty="0">
                <a:latin typeface="Calibri"/>
                <a:cs typeface="Calibri"/>
              </a:rPr>
              <a:t> </a:t>
            </a:r>
            <a:r>
              <a:rPr sz="1850" dirty="0">
                <a:latin typeface="Calibri"/>
                <a:cs typeface="Calibri"/>
              </a:rPr>
              <a:t>for</a:t>
            </a:r>
            <a:r>
              <a:rPr sz="1850" spc="20" dirty="0">
                <a:latin typeface="Calibri"/>
                <a:cs typeface="Calibri"/>
              </a:rPr>
              <a:t> </a:t>
            </a:r>
            <a:r>
              <a:rPr sz="1850" dirty="0">
                <a:latin typeface="Calibri"/>
                <a:cs typeface="Calibri"/>
              </a:rPr>
              <a:t>remote</a:t>
            </a:r>
            <a:r>
              <a:rPr sz="1850" spc="-5" dirty="0">
                <a:latin typeface="Calibri"/>
                <a:cs typeface="Calibri"/>
              </a:rPr>
              <a:t> </a:t>
            </a:r>
            <a:r>
              <a:rPr sz="1850" spc="-10" dirty="0">
                <a:latin typeface="Calibri"/>
                <a:cs typeface="Calibri"/>
              </a:rPr>
              <a:t>teleworkers,</a:t>
            </a:r>
            <a:r>
              <a:rPr sz="1850" spc="-30" dirty="0">
                <a:latin typeface="Calibri"/>
                <a:cs typeface="Calibri"/>
              </a:rPr>
              <a:t> </a:t>
            </a:r>
            <a:r>
              <a:rPr sz="1850" dirty="0">
                <a:latin typeface="Calibri"/>
                <a:cs typeface="Calibri"/>
              </a:rPr>
              <a:t>students,</a:t>
            </a:r>
            <a:r>
              <a:rPr sz="1850" spc="-20" dirty="0">
                <a:latin typeface="Calibri"/>
                <a:cs typeface="Calibri"/>
              </a:rPr>
              <a:t> </a:t>
            </a:r>
            <a:r>
              <a:rPr sz="1850" dirty="0">
                <a:latin typeface="Calibri"/>
                <a:cs typeface="Calibri"/>
              </a:rPr>
              <a:t>and</a:t>
            </a:r>
            <a:r>
              <a:rPr sz="1850" spc="10" dirty="0">
                <a:latin typeface="Calibri"/>
                <a:cs typeface="Calibri"/>
              </a:rPr>
              <a:t> </a:t>
            </a:r>
            <a:r>
              <a:rPr sz="1850" dirty="0">
                <a:latin typeface="Calibri"/>
                <a:cs typeface="Calibri"/>
              </a:rPr>
              <a:t>center</a:t>
            </a:r>
            <a:r>
              <a:rPr sz="1850" spc="-5" dirty="0">
                <a:latin typeface="Calibri"/>
                <a:cs typeface="Calibri"/>
              </a:rPr>
              <a:t> </a:t>
            </a:r>
            <a:r>
              <a:rPr sz="1850" spc="-10" dirty="0">
                <a:latin typeface="Calibri"/>
                <a:cs typeface="Calibri"/>
              </a:rPr>
              <a:t>agents</a:t>
            </a:r>
            <a:endParaRPr sz="18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465"/>
              </a:spcBef>
            </a:pPr>
            <a:r>
              <a:rPr sz="1850" b="1" dirty="0">
                <a:latin typeface="Calibri"/>
                <a:cs typeface="Calibri"/>
              </a:rPr>
              <a:t>Scientific</a:t>
            </a:r>
            <a:r>
              <a:rPr sz="1850" b="1" spc="40" dirty="0">
                <a:latin typeface="Calibri"/>
                <a:cs typeface="Calibri"/>
              </a:rPr>
              <a:t> </a:t>
            </a:r>
            <a:r>
              <a:rPr sz="1850" b="1" spc="-10" dirty="0">
                <a:latin typeface="Calibri"/>
                <a:cs typeface="Calibri"/>
              </a:rPr>
              <a:t>computing</a:t>
            </a:r>
            <a:endParaRPr sz="18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470"/>
              </a:spcBef>
            </a:pPr>
            <a:r>
              <a:rPr sz="1850" dirty="0">
                <a:latin typeface="Calibri"/>
                <a:cs typeface="Calibri"/>
              </a:rPr>
              <a:t>Perform</a:t>
            </a:r>
            <a:r>
              <a:rPr sz="1850" spc="-10" dirty="0">
                <a:latin typeface="Calibri"/>
                <a:cs typeface="Calibri"/>
              </a:rPr>
              <a:t> </a:t>
            </a:r>
            <a:r>
              <a:rPr sz="1850" dirty="0">
                <a:latin typeface="Calibri"/>
                <a:cs typeface="Calibri"/>
              </a:rPr>
              <a:t>analysis,</a:t>
            </a:r>
            <a:r>
              <a:rPr sz="1850" spc="-25" dirty="0">
                <a:latin typeface="Calibri"/>
                <a:cs typeface="Calibri"/>
              </a:rPr>
              <a:t> </a:t>
            </a:r>
            <a:r>
              <a:rPr sz="1850" dirty="0">
                <a:latin typeface="Calibri"/>
                <a:cs typeface="Calibri"/>
              </a:rPr>
              <a:t>object</a:t>
            </a:r>
            <a:r>
              <a:rPr sz="1850" spc="-5" dirty="0">
                <a:latin typeface="Calibri"/>
                <a:cs typeface="Calibri"/>
              </a:rPr>
              <a:t> </a:t>
            </a:r>
            <a:r>
              <a:rPr sz="1850" dirty="0">
                <a:latin typeface="Calibri"/>
                <a:cs typeface="Calibri"/>
              </a:rPr>
              <a:t>storage, and</a:t>
            </a:r>
            <a:r>
              <a:rPr sz="1850" spc="-10" dirty="0">
                <a:latin typeface="Calibri"/>
                <a:cs typeface="Calibri"/>
              </a:rPr>
              <a:t> </a:t>
            </a:r>
            <a:r>
              <a:rPr sz="1850" dirty="0">
                <a:latin typeface="Calibri"/>
                <a:cs typeface="Calibri"/>
              </a:rPr>
              <a:t>distribution</a:t>
            </a:r>
            <a:r>
              <a:rPr sz="1850" spc="-30" dirty="0">
                <a:latin typeface="Calibri"/>
                <a:cs typeface="Calibri"/>
              </a:rPr>
              <a:t> </a:t>
            </a:r>
            <a:r>
              <a:rPr sz="1850" dirty="0">
                <a:latin typeface="Calibri"/>
                <a:cs typeface="Calibri"/>
              </a:rPr>
              <a:t>of</a:t>
            </a:r>
            <a:r>
              <a:rPr sz="1850" spc="20" dirty="0">
                <a:latin typeface="Calibri"/>
                <a:cs typeface="Calibri"/>
              </a:rPr>
              <a:t> </a:t>
            </a:r>
            <a:r>
              <a:rPr sz="1850" dirty="0">
                <a:latin typeface="Calibri"/>
                <a:cs typeface="Calibri"/>
              </a:rPr>
              <a:t>enormous</a:t>
            </a:r>
            <a:r>
              <a:rPr sz="1850" spc="-30" dirty="0">
                <a:latin typeface="Calibri"/>
                <a:cs typeface="Calibri"/>
              </a:rPr>
              <a:t> </a:t>
            </a:r>
            <a:r>
              <a:rPr sz="1850" dirty="0">
                <a:latin typeface="Calibri"/>
                <a:cs typeface="Calibri"/>
              </a:rPr>
              <a:t>data</a:t>
            </a:r>
            <a:r>
              <a:rPr sz="1850" spc="15" dirty="0">
                <a:latin typeface="Calibri"/>
                <a:cs typeface="Calibri"/>
              </a:rPr>
              <a:t> </a:t>
            </a:r>
            <a:r>
              <a:rPr sz="1850" spc="-20" dirty="0">
                <a:latin typeface="Calibri"/>
                <a:cs typeface="Calibri"/>
              </a:rPr>
              <a:t>sets</a:t>
            </a:r>
            <a:endParaRPr sz="18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470"/>
              </a:spcBef>
            </a:pPr>
            <a:r>
              <a:rPr sz="1850" b="1" dirty="0">
                <a:latin typeface="Calibri"/>
                <a:cs typeface="Calibri"/>
              </a:rPr>
              <a:t>Serverless</a:t>
            </a:r>
            <a:r>
              <a:rPr sz="1850" b="1" spc="45" dirty="0">
                <a:latin typeface="Calibri"/>
                <a:cs typeface="Calibri"/>
              </a:rPr>
              <a:t> </a:t>
            </a:r>
            <a:r>
              <a:rPr sz="1850" b="1" spc="-10" dirty="0">
                <a:latin typeface="Calibri"/>
                <a:cs typeface="Calibri"/>
              </a:rPr>
              <a:t>Computing</a:t>
            </a:r>
            <a:endParaRPr sz="18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470"/>
              </a:spcBef>
            </a:pPr>
            <a:r>
              <a:rPr sz="1850" dirty="0">
                <a:latin typeface="Calibri"/>
                <a:cs typeface="Calibri"/>
              </a:rPr>
              <a:t>Build and</a:t>
            </a:r>
            <a:r>
              <a:rPr sz="1850" spc="30" dirty="0">
                <a:latin typeface="Calibri"/>
                <a:cs typeface="Calibri"/>
              </a:rPr>
              <a:t> </a:t>
            </a:r>
            <a:r>
              <a:rPr sz="1850" dirty="0">
                <a:latin typeface="Calibri"/>
                <a:cs typeface="Calibri"/>
              </a:rPr>
              <a:t>run</a:t>
            </a:r>
            <a:r>
              <a:rPr sz="1850" spc="25" dirty="0">
                <a:latin typeface="Calibri"/>
                <a:cs typeface="Calibri"/>
              </a:rPr>
              <a:t> </a:t>
            </a:r>
            <a:r>
              <a:rPr sz="1850" dirty="0">
                <a:latin typeface="Calibri"/>
                <a:cs typeface="Calibri"/>
              </a:rPr>
              <a:t>applications</a:t>
            </a:r>
            <a:r>
              <a:rPr sz="1850" spc="5" dirty="0">
                <a:latin typeface="Calibri"/>
                <a:cs typeface="Calibri"/>
              </a:rPr>
              <a:t> </a:t>
            </a:r>
            <a:r>
              <a:rPr sz="1850" dirty="0">
                <a:latin typeface="Calibri"/>
                <a:cs typeface="Calibri"/>
              </a:rPr>
              <a:t>without</a:t>
            </a:r>
            <a:r>
              <a:rPr sz="1850" spc="10" dirty="0">
                <a:latin typeface="Calibri"/>
                <a:cs typeface="Calibri"/>
              </a:rPr>
              <a:t> </a:t>
            </a:r>
            <a:r>
              <a:rPr sz="1850" dirty="0">
                <a:latin typeface="Calibri"/>
                <a:cs typeface="Calibri"/>
              </a:rPr>
              <a:t>needing</a:t>
            </a:r>
            <a:r>
              <a:rPr sz="1850" spc="-5" dirty="0">
                <a:latin typeface="Calibri"/>
                <a:cs typeface="Calibri"/>
              </a:rPr>
              <a:t> </a:t>
            </a:r>
            <a:r>
              <a:rPr sz="1850" dirty="0">
                <a:latin typeface="Calibri"/>
                <a:cs typeface="Calibri"/>
              </a:rPr>
              <a:t>underlying </a:t>
            </a:r>
            <a:r>
              <a:rPr sz="1850" spc="-10" dirty="0">
                <a:latin typeface="Calibri"/>
                <a:cs typeface="Calibri"/>
              </a:rPr>
              <a:t>servers</a:t>
            </a:r>
            <a:endParaRPr sz="18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465"/>
              </a:spcBef>
            </a:pPr>
            <a:r>
              <a:rPr sz="1850" b="1" dirty="0">
                <a:latin typeface="Calibri"/>
                <a:cs typeface="Calibri"/>
              </a:rPr>
              <a:t>Web</a:t>
            </a:r>
            <a:r>
              <a:rPr sz="1850" b="1" spc="-55" dirty="0">
                <a:latin typeface="Calibri"/>
                <a:cs typeface="Calibri"/>
              </a:rPr>
              <a:t> </a:t>
            </a:r>
            <a:r>
              <a:rPr sz="1850" b="1" spc="-10" dirty="0">
                <a:latin typeface="Calibri"/>
                <a:cs typeface="Calibri"/>
              </a:rPr>
              <a:t>sites</a:t>
            </a:r>
            <a:endParaRPr sz="18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470"/>
              </a:spcBef>
            </a:pPr>
            <a:r>
              <a:rPr sz="1850" dirty="0">
                <a:latin typeface="Calibri"/>
                <a:cs typeface="Calibri"/>
              </a:rPr>
              <a:t>Use</a:t>
            </a:r>
            <a:r>
              <a:rPr sz="1850" spc="10" dirty="0">
                <a:latin typeface="Calibri"/>
                <a:cs typeface="Calibri"/>
              </a:rPr>
              <a:t> </a:t>
            </a:r>
            <a:r>
              <a:rPr sz="1850" dirty="0">
                <a:latin typeface="Calibri"/>
                <a:cs typeface="Calibri"/>
              </a:rPr>
              <a:t>dependable,</a:t>
            </a:r>
            <a:r>
              <a:rPr sz="1850" spc="10" dirty="0">
                <a:latin typeface="Calibri"/>
                <a:cs typeface="Calibri"/>
              </a:rPr>
              <a:t> </a:t>
            </a:r>
            <a:r>
              <a:rPr sz="1850" dirty="0">
                <a:latin typeface="Calibri"/>
                <a:cs typeface="Calibri"/>
              </a:rPr>
              <a:t>highly</a:t>
            </a:r>
            <a:r>
              <a:rPr sz="1850" spc="-10" dirty="0">
                <a:latin typeface="Calibri"/>
                <a:cs typeface="Calibri"/>
              </a:rPr>
              <a:t> </a:t>
            </a:r>
            <a:r>
              <a:rPr sz="1850" dirty="0">
                <a:latin typeface="Calibri"/>
                <a:cs typeface="Calibri"/>
              </a:rPr>
              <a:t>scalable,</a:t>
            </a:r>
            <a:r>
              <a:rPr sz="1850" spc="-15" dirty="0">
                <a:latin typeface="Calibri"/>
                <a:cs typeface="Calibri"/>
              </a:rPr>
              <a:t> </a:t>
            </a:r>
            <a:r>
              <a:rPr sz="1850" dirty="0">
                <a:latin typeface="Calibri"/>
                <a:cs typeface="Calibri"/>
              </a:rPr>
              <a:t>and</a:t>
            </a:r>
            <a:r>
              <a:rPr sz="1850" spc="10" dirty="0">
                <a:latin typeface="Calibri"/>
                <a:cs typeface="Calibri"/>
              </a:rPr>
              <a:t> </a:t>
            </a:r>
            <a:r>
              <a:rPr sz="1850" dirty="0">
                <a:latin typeface="Calibri"/>
                <a:cs typeface="Calibri"/>
              </a:rPr>
              <a:t>affordable</a:t>
            </a:r>
            <a:r>
              <a:rPr sz="1850" spc="-10" dirty="0">
                <a:latin typeface="Calibri"/>
                <a:cs typeface="Calibri"/>
              </a:rPr>
              <a:t> </a:t>
            </a:r>
            <a:r>
              <a:rPr sz="1850" dirty="0">
                <a:latin typeface="Calibri"/>
                <a:cs typeface="Calibri"/>
              </a:rPr>
              <a:t>web application</a:t>
            </a:r>
            <a:r>
              <a:rPr sz="1850" spc="5" dirty="0">
                <a:latin typeface="Calibri"/>
                <a:cs typeface="Calibri"/>
              </a:rPr>
              <a:t> </a:t>
            </a:r>
            <a:r>
              <a:rPr sz="1850" spc="-10" dirty="0">
                <a:latin typeface="Calibri"/>
                <a:cs typeface="Calibri"/>
              </a:rPr>
              <a:t>tools</a:t>
            </a:r>
            <a:endParaRPr sz="185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523731" y="2542032"/>
            <a:ext cx="2651760" cy="265176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3366770" cy="6858000"/>
            <a:chOff x="0" y="0"/>
            <a:chExt cx="3366770" cy="6858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3366770" cy="6858000"/>
            </a:xfrm>
            <a:custGeom>
              <a:avLst/>
              <a:gdLst/>
              <a:ahLst/>
              <a:cxnLst/>
              <a:rect l="l" t="t" r="r" b="b"/>
              <a:pathLst>
                <a:path w="3366770" h="6858000">
                  <a:moveTo>
                    <a:pt x="3366516" y="0"/>
                  </a:moveTo>
                  <a:lnTo>
                    <a:pt x="0" y="0"/>
                  </a:lnTo>
                  <a:lnTo>
                    <a:pt x="0" y="6857999"/>
                  </a:lnTo>
                  <a:lnTo>
                    <a:pt x="2350897" y="6857999"/>
                  </a:lnTo>
                  <a:lnTo>
                    <a:pt x="3366516" y="0"/>
                  </a:lnTo>
                  <a:close/>
                </a:path>
              </a:pathLst>
            </a:custGeom>
            <a:solidFill>
              <a:srgbClr val="EFAD4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3301" y="2189937"/>
              <a:ext cx="1325880" cy="55808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3301" y="2794126"/>
              <a:ext cx="2769743" cy="55778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3301" y="3397326"/>
              <a:ext cx="1933320" cy="558088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3564382" y="1719478"/>
            <a:ext cx="7549515" cy="34721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0000"/>
              </a:lnSpc>
              <a:spcBef>
                <a:spcPts val="100"/>
              </a:spcBef>
            </a:pPr>
            <a:r>
              <a:rPr sz="2200" spc="-25" dirty="0">
                <a:solidFill>
                  <a:srgbClr val="131C36"/>
                </a:solidFill>
                <a:latin typeface="Calibri"/>
                <a:cs typeface="Calibri"/>
              </a:rPr>
              <a:t>“Infrastructure-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as-</a:t>
            </a:r>
            <a:r>
              <a:rPr sz="2200" spc="-20" dirty="0">
                <a:solidFill>
                  <a:srgbClr val="131C36"/>
                </a:solidFill>
                <a:latin typeface="Calibri"/>
                <a:cs typeface="Calibri"/>
              </a:rPr>
              <a:t>a-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service</a:t>
            </a:r>
            <a:r>
              <a:rPr sz="2200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is</a:t>
            </a:r>
            <a:r>
              <a:rPr sz="22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where</a:t>
            </a:r>
            <a:r>
              <a:rPr sz="22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the</a:t>
            </a:r>
            <a:r>
              <a:rPr sz="2200" spc="-1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capability</a:t>
            </a:r>
            <a:r>
              <a:rPr sz="22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provided</a:t>
            </a:r>
            <a:r>
              <a:rPr sz="2200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to</a:t>
            </a:r>
            <a:r>
              <a:rPr sz="2200" spc="-25" dirty="0">
                <a:solidFill>
                  <a:srgbClr val="131C36"/>
                </a:solidFill>
                <a:latin typeface="Calibri"/>
                <a:cs typeface="Calibri"/>
              </a:rPr>
              <a:t> the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consumer</a:t>
            </a:r>
            <a:r>
              <a:rPr sz="2200" spc="-6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is</a:t>
            </a:r>
            <a:r>
              <a:rPr sz="2200" spc="-5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to</a:t>
            </a:r>
            <a:r>
              <a:rPr sz="2200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provision</a:t>
            </a:r>
            <a:r>
              <a:rPr sz="2200" spc="-7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processing,</a:t>
            </a:r>
            <a:r>
              <a:rPr sz="2200" spc="-5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storage,</a:t>
            </a:r>
            <a:r>
              <a:rPr sz="22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networks,</a:t>
            </a:r>
            <a:r>
              <a:rPr sz="2200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and</a:t>
            </a:r>
            <a:r>
              <a:rPr sz="2200" spc="-5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other fundamental</a:t>
            </a:r>
            <a:r>
              <a:rPr sz="2200" spc="-5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computing</a:t>
            </a:r>
            <a:r>
              <a:rPr sz="22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resources</a:t>
            </a:r>
            <a:r>
              <a:rPr sz="2200" spc="-6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where</a:t>
            </a:r>
            <a:r>
              <a:rPr sz="2200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the</a:t>
            </a:r>
            <a:r>
              <a:rPr sz="2200" spc="-5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consumer</a:t>
            </a:r>
            <a:r>
              <a:rPr sz="2200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is</a:t>
            </a:r>
            <a:r>
              <a:rPr sz="2200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able</a:t>
            </a:r>
            <a:r>
              <a:rPr sz="2200" spc="-5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25" dirty="0">
                <a:solidFill>
                  <a:srgbClr val="131C36"/>
                </a:solidFill>
                <a:latin typeface="Calibri"/>
                <a:cs typeface="Calibri"/>
              </a:rPr>
              <a:t>to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deploy</a:t>
            </a:r>
            <a:r>
              <a:rPr sz="2200" spc="-5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and</a:t>
            </a:r>
            <a:r>
              <a:rPr sz="2200" spc="-6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run</a:t>
            </a:r>
            <a:r>
              <a:rPr sz="2200" spc="-6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arbitrary</a:t>
            </a:r>
            <a:r>
              <a:rPr sz="2200" spc="-8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software,</a:t>
            </a:r>
            <a:r>
              <a:rPr sz="2200" spc="-5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which</a:t>
            </a:r>
            <a:r>
              <a:rPr sz="2200" spc="-6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can</a:t>
            </a:r>
            <a:r>
              <a:rPr sz="2200" spc="-5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include</a:t>
            </a:r>
            <a:r>
              <a:rPr sz="2200" spc="-6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operating systems</a:t>
            </a:r>
            <a:r>
              <a:rPr sz="2200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and</a:t>
            </a:r>
            <a:r>
              <a:rPr sz="2200" spc="-8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applications.</a:t>
            </a:r>
            <a:endParaRPr sz="2200">
              <a:latin typeface="Calibri"/>
              <a:cs typeface="Calibri"/>
            </a:endParaRPr>
          </a:p>
          <a:p>
            <a:pPr marL="12700" marR="324485">
              <a:lnSpc>
                <a:spcPct val="110000"/>
              </a:lnSpc>
              <a:spcBef>
                <a:spcPts val="994"/>
              </a:spcBef>
            </a:pP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The</a:t>
            </a:r>
            <a:r>
              <a:rPr sz="22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consumer</a:t>
            </a:r>
            <a:r>
              <a:rPr sz="2200" spc="-5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does</a:t>
            </a:r>
            <a:r>
              <a:rPr sz="22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not</a:t>
            </a:r>
            <a:r>
              <a:rPr sz="2200" spc="-5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manage</a:t>
            </a:r>
            <a:r>
              <a:rPr sz="22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or</a:t>
            </a:r>
            <a:r>
              <a:rPr sz="2200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control</a:t>
            </a:r>
            <a:r>
              <a:rPr sz="2200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the</a:t>
            </a:r>
            <a:r>
              <a:rPr sz="22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underlying</a:t>
            </a:r>
            <a:r>
              <a:rPr sz="2200" spc="-6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cloud </a:t>
            </a:r>
            <a:r>
              <a:rPr sz="2200" spc="-20" dirty="0">
                <a:solidFill>
                  <a:srgbClr val="131C36"/>
                </a:solidFill>
                <a:latin typeface="Calibri"/>
                <a:cs typeface="Calibri"/>
              </a:rPr>
              <a:t>infrastructure</a:t>
            </a:r>
            <a:r>
              <a:rPr sz="2200" spc="-8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but</a:t>
            </a:r>
            <a:r>
              <a:rPr sz="2200" spc="-6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has</a:t>
            </a:r>
            <a:r>
              <a:rPr sz="2200" spc="-5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control</a:t>
            </a:r>
            <a:r>
              <a:rPr sz="2200" spc="-5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over</a:t>
            </a:r>
            <a:r>
              <a:rPr sz="2200" spc="-5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operating</a:t>
            </a:r>
            <a:r>
              <a:rPr sz="2200" spc="-6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systems,</a:t>
            </a:r>
            <a:r>
              <a:rPr sz="22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storage, deployed</a:t>
            </a:r>
            <a:r>
              <a:rPr sz="2200" spc="-7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applications,</a:t>
            </a:r>
            <a:r>
              <a:rPr sz="2200" spc="-8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and</a:t>
            </a:r>
            <a:r>
              <a:rPr sz="2200" spc="-7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possibly</a:t>
            </a:r>
            <a:r>
              <a:rPr sz="2200" spc="-7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limited</a:t>
            </a:r>
            <a:r>
              <a:rPr sz="2200" spc="-7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control</a:t>
            </a:r>
            <a:r>
              <a:rPr sz="2200" spc="-6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of</a:t>
            </a:r>
            <a:r>
              <a:rPr sz="2200" spc="-6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select networking</a:t>
            </a:r>
            <a:r>
              <a:rPr sz="2200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components</a:t>
            </a:r>
            <a:r>
              <a:rPr sz="22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(e.g.,</a:t>
            </a:r>
            <a:r>
              <a:rPr sz="2200" spc="-6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host</a:t>
            </a:r>
            <a:r>
              <a:rPr sz="2200" spc="-6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firewalls)."</a:t>
            </a:r>
            <a:endParaRPr sz="2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95300" y="429209"/>
            <a:ext cx="8049259" cy="558165"/>
            <a:chOff x="495300" y="429209"/>
            <a:chExt cx="8049259" cy="55816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95300" y="429209"/>
              <a:ext cx="3566795" cy="55808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24351" y="429209"/>
              <a:ext cx="344424" cy="55808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96563" y="429209"/>
              <a:ext cx="784098" cy="55808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19295" y="429209"/>
              <a:ext cx="344424" cy="55808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691507" y="429209"/>
              <a:ext cx="554736" cy="55808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68875" y="429209"/>
              <a:ext cx="344424" cy="558088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141086" y="429209"/>
              <a:ext cx="3403472" cy="558088"/>
            </a:xfrm>
            <a:prstGeom prst="rect">
              <a:avLst/>
            </a:prstGeom>
          </p:spPr>
        </p:pic>
      </p:grpSp>
      <p:grpSp>
        <p:nvGrpSpPr>
          <p:cNvPr id="10" name="object 10"/>
          <p:cNvGrpSpPr/>
          <p:nvPr/>
        </p:nvGrpSpPr>
        <p:grpSpPr>
          <a:xfrm>
            <a:off x="130302" y="1252727"/>
            <a:ext cx="11763375" cy="5431790"/>
            <a:chOff x="130302" y="1252727"/>
            <a:chExt cx="11763375" cy="5431790"/>
          </a:xfrm>
        </p:grpSpPr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98704" y="1252727"/>
              <a:ext cx="11594592" cy="5431536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30302" y="4591049"/>
              <a:ext cx="11176000" cy="0"/>
            </a:xfrm>
            <a:custGeom>
              <a:avLst/>
              <a:gdLst/>
              <a:ahLst/>
              <a:cxnLst/>
              <a:rect l="l" t="t" r="r" b="b"/>
              <a:pathLst>
                <a:path w="11176000">
                  <a:moveTo>
                    <a:pt x="0" y="0"/>
                  </a:moveTo>
                  <a:lnTo>
                    <a:pt x="11176000" y="0"/>
                  </a:lnTo>
                </a:path>
              </a:pathLst>
            </a:custGeom>
            <a:ln w="38100">
              <a:solidFill>
                <a:srgbClr val="131C36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E9E8D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1603247"/>
            <a:ext cx="5080000" cy="3750945"/>
          </a:xfrm>
          <a:custGeom>
            <a:avLst/>
            <a:gdLst/>
            <a:ahLst/>
            <a:cxnLst/>
            <a:rect l="l" t="t" r="r" b="b"/>
            <a:pathLst>
              <a:path w="5080000" h="3750945">
                <a:moveTo>
                  <a:pt x="4327525" y="0"/>
                </a:moveTo>
                <a:lnTo>
                  <a:pt x="0" y="11140"/>
                </a:lnTo>
                <a:lnTo>
                  <a:pt x="0" y="3750564"/>
                </a:lnTo>
                <a:lnTo>
                  <a:pt x="5079492" y="3750564"/>
                </a:lnTo>
                <a:lnTo>
                  <a:pt x="4327525" y="0"/>
                </a:lnTo>
                <a:close/>
              </a:path>
            </a:pathLst>
          </a:custGeom>
          <a:solidFill>
            <a:srgbClr val="DA346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11986006" y="1596897"/>
            <a:ext cx="212725" cy="3763645"/>
            <a:chOff x="11986006" y="1596897"/>
            <a:chExt cx="212725" cy="3763645"/>
          </a:xfrm>
        </p:grpSpPr>
        <p:sp>
          <p:nvSpPr>
            <p:cNvPr id="5" name="object 5"/>
            <p:cNvSpPr/>
            <p:nvPr/>
          </p:nvSpPr>
          <p:spPr>
            <a:xfrm>
              <a:off x="11992356" y="1603247"/>
              <a:ext cx="200025" cy="3750945"/>
            </a:xfrm>
            <a:custGeom>
              <a:avLst/>
              <a:gdLst/>
              <a:ahLst/>
              <a:cxnLst/>
              <a:rect l="l" t="t" r="r" b="b"/>
              <a:pathLst>
                <a:path w="200025" h="3750945">
                  <a:moveTo>
                    <a:pt x="199644" y="0"/>
                  </a:moveTo>
                  <a:lnTo>
                    <a:pt x="0" y="0"/>
                  </a:lnTo>
                  <a:lnTo>
                    <a:pt x="0" y="3750564"/>
                  </a:lnTo>
                  <a:lnTo>
                    <a:pt x="199644" y="3750564"/>
                  </a:lnTo>
                  <a:lnTo>
                    <a:pt x="199644" y="0"/>
                  </a:lnTo>
                  <a:close/>
                </a:path>
              </a:pathLst>
            </a:custGeom>
            <a:solidFill>
              <a:srgbClr val="DA34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1992356" y="1603247"/>
              <a:ext cx="200025" cy="3750945"/>
            </a:xfrm>
            <a:custGeom>
              <a:avLst/>
              <a:gdLst/>
              <a:ahLst/>
              <a:cxnLst/>
              <a:rect l="l" t="t" r="r" b="b"/>
              <a:pathLst>
                <a:path w="200025" h="3750945">
                  <a:moveTo>
                    <a:pt x="0" y="3750564"/>
                  </a:moveTo>
                  <a:lnTo>
                    <a:pt x="199644" y="3750564"/>
                  </a:lnTo>
                  <a:lnTo>
                    <a:pt x="199644" y="0"/>
                  </a:lnTo>
                  <a:lnTo>
                    <a:pt x="0" y="0"/>
                  </a:lnTo>
                  <a:lnTo>
                    <a:pt x="0" y="3750564"/>
                  </a:lnTo>
                  <a:close/>
                </a:path>
              </a:pathLst>
            </a:custGeom>
            <a:ln w="12700">
              <a:solidFill>
                <a:srgbClr val="9F3D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5128386" y="2043836"/>
            <a:ext cx="5763895" cy="2999105"/>
          </a:xfrm>
          <a:prstGeom prst="rect">
            <a:avLst/>
          </a:prstGeom>
        </p:spPr>
        <p:txBody>
          <a:bodyPr vert="horz" wrap="square" lIns="0" tIns="17272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360"/>
              </a:spcBef>
              <a:buClr>
                <a:srgbClr val="DA3467"/>
              </a:buClr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CCSP</a:t>
            </a:r>
            <a:r>
              <a:rPr sz="2200" spc="-7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Exam</a:t>
            </a:r>
            <a:r>
              <a:rPr sz="2200" spc="-7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Details</a:t>
            </a:r>
            <a:endParaRPr sz="22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1260"/>
              </a:spcBef>
              <a:buClr>
                <a:srgbClr val="DA3467"/>
              </a:buClr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Cloud</a:t>
            </a:r>
            <a:r>
              <a:rPr sz="2200" spc="-6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Computing</a:t>
            </a:r>
            <a:r>
              <a:rPr sz="2200" spc="-6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Concepts</a:t>
            </a:r>
            <a:endParaRPr sz="22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1260"/>
              </a:spcBef>
              <a:buClr>
                <a:srgbClr val="DA3467"/>
              </a:buClr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Cloud</a:t>
            </a:r>
            <a:r>
              <a:rPr sz="2200" spc="-9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131C36"/>
                </a:solidFill>
                <a:latin typeface="Calibri"/>
                <a:cs typeface="Calibri"/>
              </a:rPr>
              <a:t>Reference</a:t>
            </a:r>
            <a:r>
              <a:rPr sz="22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Architecture</a:t>
            </a:r>
            <a:endParaRPr sz="22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1275"/>
              </a:spcBef>
              <a:buClr>
                <a:srgbClr val="DA3467"/>
              </a:buClr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Security</a:t>
            </a:r>
            <a:r>
              <a:rPr sz="2200" spc="-7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Concepts</a:t>
            </a:r>
            <a:r>
              <a:rPr sz="2200" spc="-8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Relevant</a:t>
            </a:r>
            <a:r>
              <a:rPr sz="2200" spc="-7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to</a:t>
            </a:r>
            <a:r>
              <a:rPr sz="2200" spc="-7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Cloud</a:t>
            </a:r>
            <a:r>
              <a:rPr sz="2200" spc="-10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Computing</a:t>
            </a:r>
            <a:endParaRPr sz="22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1260"/>
              </a:spcBef>
              <a:buClr>
                <a:srgbClr val="DA3467"/>
              </a:buClr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Design</a:t>
            </a:r>
            <a:r>
              <a:rPr sz="2200" spc="-7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Principles</a:t>
            </a:r>
            <a:r>
              <a:rPr sz="2200" spc="-8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of</a:t>
            </a:r>
            <a:r>
              <a:rPr sz="2200" spc="-6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Secure</a:t>
            </a:r>
            <a:r>
              <a:rPr sz="2200" spc="-6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Cloud</a:t>
            </a:r>
            <a:r>
              <a:rPr sz="2200" spc="-7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Computing</a:t>
            </a:r>
            <a:endParaRPr sz="22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1260"/>
              </a:spcBef>
              <a:buClr>
                <a:srgbClr val="DA3467"/>
              </a:buClr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200" spc="-20" dirty="0">
                <a:solidFill>
                  <a:srgbClr val="131C36"/>
                </a:solidFill>
                <a:latin typeface="Calibri"/>
                <a:cs typeface="Calibri"/>
              </a:rPr>
              <a:t>Evaluate</a:t>
            </a:r>
            <a:r>
              <a:rPr sz="2200" spc="-6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Cloud</a:t>
            </a:r>
            <a:r>
              <a:rPr sz="2200" spc="-7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Service</a:t>
            </a:r>
            <a:r>
              <a:rPr sz="2200" spc="-6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Providers</a:t>
            </a:r>
            <a:endParaRPr sz="2200">
              <a:latin typeface="Calibri"/>
              <a:cs typeface="Calibri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59323" y="438276"/>
            <a:ext cx="3973068" cy="557784"/>
          </a:xfrm>
          <a:prstGeom prst="rect">
            <a:avLst/>
          </a:prstGeom>
        </p:spPr>
      </p:pic>
      <p:sp>
        <p:nvSpPr>
          <p:cNvPr id="9" name="object 9"/>
          <p:cNvSpPr/>
          <p:nvPr/>
        </p:nvSpPr>
        <p:spPr>
          <a:xfrm>
            <a:off x="793789" y="2168522"/>
            <a:ext cx="2524125" cy="2524125"/>
          </a:xfrm>
          <a:custGeom>
            <a:avLst/>
            <a:gdLst/>
            <a:ahLst/>
            <a:cxnLst/>
            <a:rect l="l" t="t" r="r" b="b"/>
            <a:pathLst>
              <a:path w="2524125" h="2524125">
                <a:moveTo>
                  <a:pt x="1284447" y="0"/>
                </a:moveTo>
                <a:lnTo>
                  <a:pt x="1194332" y="1599"/>
                </a:lnTo>
                <a:lnTo>
                  <a:pt x="1104494" y="9596"/>
                </a:lnTo>
                <a:lnTo>
                  <a:pt x="1015304" y="23991"/>
                </a:lnTo>
                <a:lnTo>
                  <a:pt x="927130" y="44783"/>
                </a:lnTo>
                <a:lnTo>
                  <a:pt x="840344" y="71973"/>
                </a:lnTo>
                <a:lnTo>
                  <a:pt x="755314" y="105560"/>
                </a:lnTo>
                <a:lnTo>
                  <a:pt x="672411" y="145545"/>
                </a:lnTo>
                <a:lnTo>
                  <a:pt x="631873" y="167937"/>
                </a:lnTo>
                <a:lnTo>
                  <a:pt x="592005" y="191928"/>
                </a:lnTo>
                <a:lnTo>
                  <a:pt x="552853" y="217518"/>
                </a:lnTo>
                <a:lnTo>
                  <a:pt x="514464" y="244708"/>
                </a:lnTo>
                <a:lnTo>
                  <a:pt x="476885" y="273498"/>
                </a:lnTo>
                <a:lnTo>
                  <a:pt x="440160" y="303886"/>
                </a:lnTo>
                <a:lnTo>
                  <a:pt x="404337" y="335874"/>
                </a:lnTo>
                <a:lnTo>
                  <a:pt x="369462" y="369462"/>
                </a:lnTo>
                <a:lnTo>
                  <a:pt x="335874" y="404338"/>
                </a:lnTo>
                <a:lnTo>
                  <a:pt x="303886" y="440162"/>
                </a:lnTo>
                <a:lnTo>
                  <a:pt x="273498" y="476887"/>
                </a:lnTo>
                <a:lnTo>
                  <a:pt x="244708" y="514467"/>
                </a:lnTo>
                <a:lnTo>
                  <a:pt x="217519" y="552855"/>
                </a:lnTo>
                <a:lnTo>
                  <a:pt x="191928" y="592006"/>
                </a:lnTo>
                <a:lnTo>
                  <a:pt x="167937" y="631874"/>
                </a:lnTo>
                <a:lnTo>
                  <a:pt x="145545" y="672411"/>
                </a:lnTo>
                <a:lnTo>
                  <a:pt x="124753" y="713573"/>
                </a:lnTo>
                <a:lnTo>
                  <a:pt x="87967" y="797583"/>
                </a:lnTo>
                <a:lnTo>
                  <a:pt x="57578" y="883533"/>
                </a:lnTo>
                <a:lnTo>
                  <a:pt x="33587" y="971056"/>
                </a:lnTo>
                <a:lnTo>
                  <a:pt x="15994" y="1059779"/>
                </a:lnTo>
                <a:lnTo>
                  <a:pt x="4798" y="1149335"/>
                </a:lnTo>
                <a:lnTo>
                  <a:pt x="0" y="1239353"/>
                </a:lnTo>
                <a:lnTo>
                  <a:pt x="1599" y="1329463"/>
                </a:lnTo>
                <a:lnTo>
                  <a:pt x="9596" y="1419296"/>
                </a:lnTo>
                <a:lnTo>
                  <a:pt x="23991" y="1508482"/>
                </a:lnTo>
                <a:lnTo>
                  <a:pt x="44783" y="1596652"/>
                </a:lnTo>
                <a:lnTo>
                  <a:pt x="71973" y="1683435"/>
                </a:lnTo>
                <a:lnTo>
                  <a:pt x="105560" y="1768462"/>
                </a:lnTo>
                <a:lnTo>
                  <a:pt x="145545" y="1851363"/>
                </a:lnTo>
                <a:lnTo>
                  <a:pt x="167937" y="1891901"/>
                </a:lnTo>
                <a:lnTo>
                  <a:pt x="191928" y="1931769"/>
                </a:lnTo>
                <a:lnTo>
                  <a:pt x="217519" y="1970921"/>
                </a:lnTo>
                <a:lnTo>
                  <a:pt x="244708" y="2009310"/>
                </a:lnTo>
                <a:lnTo>
                  <a:pt x="273498" y="2046890"/>
                </a:lnTo>
                <a:lnTo>
                  <a:pt x="303886" y="2083615"/>
                </a:lnTo>
                <a:lnTo>
                  <a:pt x="335875" y="2119440"/>
                </a:lnTo>
                <a:lnTo>
                  <a:pt x="369462" y="2154317"/>
                </a:lnTo>
                <a:lnTo>
                  <a:pt x="404337" y="2187904"/>
                </a:lnTo>
                <a:lnTo>
                  <a:pt x="440160" y="2219892"/>
                </a:lnTo>
                <a:lnTo>
                  <a:pt x="476885" y="2250281"/>
                </a:lnTo>
                <a:lnTo>
                  <a:pt x="514464" y="2279070"/>
                </a:lnTo>
                <a:lnTo>
                  <a:pt x="552853" y="2306260"/>
                </a:lnTo>
                <a:lnTo>
                  <a:pt x="592005" y="2331851"/>
                </a:lnTo>
                <a:lnTo>
                  <a:pt x="631873" y="2355842"/>
                </a:lnTo>
                <a:lnTo>
                  <a:pt x="672411" y="2378233"/>
                </a:lnTo>
                <a:lnTo>
                  <a:pt x="713574" y="2399026"/>
                </a:lnTo>
                <a:lnTo>
                  <a:pt x="797586" y="2435812"/>
                </a:lnTo>
                <a:lnTo>
                  <a:pt x="883541" y="2466201"/>
                </a:lnTo>
                <a:lnTo>
                  <a:pt x="971067" y="2490192"/>
                </a:lnTo>
                <a:lnTo>
                  <a:pt x="1059795" y="2507785"/>
                </a:lnTo>
                <a:lnTo>
                  <a:pt x="1149355" y="2518981"/>
                </a:lnTo>
                <a:lnTo>
                  <a:pt x="1239378" y="2523779"/>
                </a:lnTo>
                <a:lnTo>
                  <a:pt x="1329493" y="2522180"/>
                </a:lnTo>
                <a:lnTo>
                  <a:pt x="1419332" y="2514183"/>
                </a:lnTo>
                <a:lnTo>
                  <a:pt x="1508522" y="2499788"/>
                </a:lnTo>
                <a:lnTo>
                  <a:pt x="1596697" y="2478996"/>
                </a:lnTo>
                <a:lnTo>
                  <a:pt x="1683484" y="2451806"/>
                </a:lnTo>
                <a:lnTo>
                  <a:pt x="1768515" y="2418218"/>
                </a:lnTo>
                <a:lnTo>
                  <a:pt x="1851419" y="2378233"/>
                </a:lnTo>
                <a:lnTo>
                  <a:pt x="1891958" y="2355842"/>
                </a:lnTo>
                <a:lnTo>
                  <a:pt x="1931827" y="2331851"/>
                </a:lnTo>
                <a:lnTo>
                  <a:pt x="1970980" y="2306260"/>
                </a:lnTo>
                <a:lnTo>
                  <a:pt x="2009369" y="2279070"/>
                </a:lnTo>
                <a:lnTo>
                  <a:pt x="2046950" y="2250281"/>
                </a:lnTo>
                <a:lnTo>
                  <a:pt x="2083676" y="2219892"/>
                </a:lnTo>
                <a:lnTo>
                  <a:pt x="2119500" y="2187904"/>
                </a:lnTo>
                <a:lnTo>
                  <a:pt x="2154376" y="2154317"/>
                </a:lnTo>
                <a:lnTo>
                  <a:pt x="2187964" y="2119440"/>
                </a:lnTo>
                <a:lnTo>
                  <a:pt x="2219952" y="2083616"/>
                </a:lnTo>
                <a:lnTo>
                  <a:pt x="2250340" y="2046890"/>
                </a:lnTo>
                <a:lnTo>
                  <a:pt x="2279130" y="2009310"/>
                </a:lnTo>
                <a:lnTo>
                  <a:pt x="2306319" y="1970921"/>
                </a:lnTo>
                <a:lnTo>
                  <a:pt x="2331910" y="1931769"/>
                </a:lnTo>
                <a:lnTo>
                  <a:pt x="2355901" y="1891901"/>
                </a:lnTo>
                <a:lnTo>
                  <a:pt x="2378293" y="1851363"/>
                </a:lnTo>
                <a:lnTo>
                  <a:pt x="2399085" y="1810202"/>
                </a:lnTo>
                <a:lnTo>
                  <a:pt x="2435871" y="1726191"/>
                </a:lnTo>
                <a:lnTo>
                  <a:pt x="2466260" y="1640240"/>
                </a:lnTo>
                <a:lnTo>
                  <a:pt x="2490251" y="1552717"/>
                </a:lnTo>
                <a:lnTo>
                  <a:pt x="2507844" y="1463993"/>
                </a:lnTo>
                <a:lnTo>
                  <a:pt x="2519040" y="1374437"/>
                </a:lnTo>
                <a:lnTo>
                  <a:pt x="2523839" y="1284420"/>
                </a:lnTo>
                <a:lnTo>
                  <a:pt x="2522239" y="1194309"/>
                </a:lnTo>
                <a:lnTo>
                  <a:pt x="2514242" y="1104476"/>
                </a:lnTo>
                <a:lnTo>
                  <a:pt x="2499847" y="1015290"/>
                </a:lnTo>
                <a:lnTo>
                  <a:pt x="2479055" y="927121"/>
                </a:lnTo>
                <a:lnTo>
                  <a:pt x="2451865" y="840339"/>
                </a:lnTo>
                <a:lnTo>
                  <a:pt x="2418278" y="755312"/>
                </a:lnTo>
                <a:lnTo>
                  <a:pt x="2378293" y="672412"/>
                </a:lnTo>
                <a:lnTo>
                  <a:pt x="2355901" y="631874"/>
                </a:lnTo>
                <a:lnTo>
                  <a:pt x="2331910" y="592006"/>
                </a:lnTo>
                <a:lnTo>
                  <a:pt x="2306319" y="552855"/>
                </a:lnTo>
                <a:lnTo>
                  <a:pt x="2279130" y="514467"/>
                </a:lnTo>
                <a:lnTo>
                  <a:pt x="2250340" y="476887"/>
                </a:lnTo>
                <a:lnTo>
                  <a:pt x="2219952" y="440162"/>
                </a:lnTo>
                <a:lnTo>
                  <a:pt x="2187964" y="404338"/>
                </a:lnTo>
                <a:lnTo>
                  <a:pt x="2154376" y="369462"/>
                </a:lnTo>
                <a:lnTo>
                  <a:pt x="2119500" y="335875"/>
                </a:lnTo>
                <a:lnTo>
                  <a:pt x="2083675" y="303886"/>
                </a:lnTo>
                <a:lnTo>
                  <a:pt x="2046950" y="273498"/>
                </a:lnTo>
                <a:lnTo>
                  <a:pt x="2009369" y="244708"/>
                </a:lnTo>
                <a:lnTo>
                  <a:pt x="1970980" y="217519"/>
                </a:lnTo>
                <a:lnTo>
                  <a:pt x="1931827" y="191928"/>
                </a:lnTo>
                <a:lnTo>
                  <a:pt x="1891958" y="167937"/>
                </a:lnTo>
                <a:lnTo>
                  <a:pt x="1851419" y="145545"/>
                </a:lnTo>
                <a:lnTo>
                  <a:pt x="1810256" y="124753"/>
                </a:lnTo>
                <a:lnTo>
                  <a:pt x="1726242" y="87967"/>
                </a:lnTo>
                <a:lnTo>
                  <a:pt x="1640287" y="57578"/>
                </a:lnTo>
                <a:lnTo>
                  <a:pt x="1552760" y="33587"/>
                </a:lnTo>
                <a:lnTo>
                  <a:pt x="1464031" y="15994"/>
                </a:lnTo>
                <a:lnTo>
                  <a:pt x="1374470" y="4798"/>
                </a:lnTo>
                <a:lnTo>
                  <a:pt x="1284447" y="0"/>
                </a:lnTo>
                <a:close/>
              </a:path>
            </a:pathLst>
          </a:custGeom>
          <a:solidFill>
            <a:srgbClr val="0A425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897365" y="3066421"/>
            <a:ext cx="462915" cy="9683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6150" spc="17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endParaRPr sz="6150">
              <a:latin typeface="Arial"/>
              <a:cs typeface="Arial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1545361" y="2645874"/>
            <a:ext cx="1017269" cy="1352550"/>
            <a:chOff x="1545361" y="2645874"/>
            <a:chExt cx="1017269" cy="1352550"/>
          </a:xfrm>
        </p:grpSpPr>
        <p:sp>
          <p:nvSpPr>
            <p:cNvPr id="12" name="object 12"/>
            <p:cNvSpPr/>
            <p:nvPr/>
          </p:nvSpPr>
          <p:spPr>
            <a:xfrm>
              <a:off x="1596218" y="3215858"/>
              <a:ext cx="915669" cy="741680"/>
            </a:xfrm>
            <a:custGeom>
              <a:avLst/>
              <a:gdLst/>
              <a:ahLst/>
              <a:cxnLst/>
              <a:rect l="l" t="t" r="r" b="b"/>
              <a:pathLst>
                <a:path w="915669" h="741679">
                  <a:moveTo>
                    <a:pt x="793244" y="0"/>
                  </a:moveTo>
                  <a:lnTo>
                    <a:pt x="840762" y="9600"/>
                  </a:lnTo>
                  <a:lnTo>
                    <a:pt x="879558" y="35772"/>
                  </a:lnTo>
                  <a:lnTo>
                    <a:pt x="905710" y="74571"/>
                  </a:lnTo>
                  <a:lnTo>
                    <a:pt x="915298" y="122054"/>
                  </a:lnTo>
                  <a:lnTo>
                    <a:pt x="915298" y="619348"/>
                  </a:lnTo>
                  <a:lnTo>
                    <a:pt x="905710" y="666874"/>
                  </a:lnTo>
                  <a:lnTo>
                    <a:pt x="879558" y="705678"/>
                  </a:lnTo>
                  <a:lnTo>
                    <a:pt x="840762" y="731837"/>
                  </a:lnTo>
                  <a:lnTo>
                    <a:pt x="793244" y="741428"/>
                  </a:lnTo>
                  <a:lnTo>
                    <a:pt x="122071" y="741428"/>
                  </a:lnTo>
                  <a:lnTo>
                    <a:pt x="74550" y="731837"/>
                  </a:lnTo>
                  <a:lnTo>
                    <a:pt x="35749" y="705678"/>
                  </a:lnTo>
                  <a:lnTo>
                    <a:pt x="9591" y="666874"/>
                  </a:lnTo>
                  <a:lnTo>
                    <a:pt x="0" y="619348"/>
                  </a:lnTo>
                  <a:lnTo>
                    <a:pt x="0" y="122054"/>
                  </a:lnTo>
                  <a:lnTo>
                    <a:pt x="9591" y="74571"/>
                  </a:lnTo>
                  <a:lnTo>
                    <a:pt x="35749" y="35772"/>
                  </a:lnTo>
                  <a:lnTo>
                    <a:pt x="74550" y="9600"/>
                  </a:lnTo>
                  <a:lnTo>
                    <a:pt x="122071" y="0"/>
                  </a:lnTo>
                  <a:lnTo>
                    <a:pt x="793244" y="0"/>
                  </a:lnTo>
                  <a:close/>
                </a:path>
              </a:pathLst>
            </a:custGeom>
            <a:ln w="813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545348" y="2645879"/>
              <a:ext cx="1017269" cy="457834"/>
            </a:xfrm>
            <a:custGeom>
              <a:avLst/>
              <a:gdLst/>
              <a:ahLst/>
              <a:cxnLst/>
              <a:rect l="l" t="t" r="r" b="b"/>
              <a:pathLst>
                <a:path w="1017269" h="457835">
                  <a:moveTo>
                    <a:pt x="315264" y="71170"/>
                  </a:moveTo>
                  <a:lnTo>
                    <a:pt x="309664" y="43472"/>
                  </a:lnTo>
                  <a:lnTo>
                    <a:pt x="294411" y="20853"/>
                  </a:lnTo>
                  <a:lnTo>
                    <a:pt x="271780" y="5600"/>
                  </a:lnTo>
                  <a:lnTo>
                    <a:pt x="244094" y="0"/>
                  </a:lnTo>
                  <a:lnTo>
                    <a:pt x="216369" y="5600"/>
                  </a:lnTo>
                  <a:lnTo>
                    <a:pt x="193763" y="20853"/>
                  </a:lnTo>
                  <a:lnTo>
                    <a:pt x="178523" y="43472"/>
                  </a:lnTo>
                  <a:lnTo>
                    <a:pt x="172935" y="71170"/>
                  </a:lnTo>
                  <a:lnTo>
                    <a:pt x="172935" y="233934"/>
                  </a:lnTo>
                  <a:lnTo>
                    <a:pt x="178523" y="261620"/>
                  </a:lnTo>
                  <a:lnTo>
                    <a:pt x="193763" y="284238"/>
                  </a:lnTo>
                  <a:lnTo>
                    <a:pt x="216369" y="299504"/>
                  </a:lnTo>
                  <a:lnTo>
                    <a:pt x="244094" y="305092"/>
                  </a:lnTo>
                  <a:lnTo>
                    <a:pt x="271780" y="299504"/>
                  </a:lnTo>
                  <a:lnTo>
                    <a:pt x="294411" y="284238"/>
                  </a:lnTo>
                  <a:lnTo>
                    <a:pt x="309664" y="261620"/>
                  </a:lnTo>
                  <a:lnTo>
                    <a:pt x="315264" y="233934"/>
                  </a:lnTo>
                  <a:lnTo>
                    <a:pt x="315264" y="71170"/>
                  </a:lnTo>
                  <a:close/>
                </a:path>
                <a:path w="1017269" h="457835">
                  <a:moveTo>
                    <a:pt x="844105" y="71170"/>
                  </a:moveTo>
                  <a:lnTo>
                    <a:pt x="838517" y="43472"/>
                  </a:lnTo>
                  <a:lnTo>
                    <a:pt x="823252" y="20853"/>
                  </a:lnTo>
                  <a:lnTo>
                    <a:pt x="800633" y="5600"/>
                  </a:lnTo>
                  <a:lnTo>
                    <a:pt x="772947" y="0"/>
                  </a:lnTo>
                  <a:lnTo>
                    <a:pt x="745223" y="5600"/>
                  </a:lnTo>
                  <a:lnTo>
                    <a:pt x="722604" y="20853"/>
                  </a:lnTo>
                  <a:lnTo>
                    <a:pt x="707364" y="43472"/>
                  </a:lnTo>
                  <a:lnTo>
                    <a:pt x="701776" y="71170"/>
                  </a:lnTo>
                  <a:lnTo>
                    <a:pt x="701776" y="233934"/>
                  </a:lnTo>
                  <a:lnTo>
                    <a:pt x="707364" y="261620"/>
                  </a:lnTo>
                  <a:lnTo>
                    <a:pt x="722604" y="284238"/>
                  </a:lnTo>
                  <a:lnTo>
                    <a:pt x="745223" y="299504"/>
                  </a:lnTo>
                  <a:lnTo>
                    <a:pt x="772947" y="305092"/>
                  </a:lnTo>
                  <a:lnTo>
                    <a:pt x="800633" y="299504"/>
                  </a:lnTo>
                  <a:lnTo>
                    <a:pt x="823252" y="284238"/>
                  </a:lnTo>
                  <a:lnTo>
                    <a:pt x="838517" y="261620"/>
                  </a:lnTo>
                  <a:lnTo>
                    <a:pt x="844105" y="233934"/>
                  </a:lnTo>
                  <a:lnTo>
                    <a:pt x="844105" y="71170"/>
                  </a:lnTo>
                  <a:close/>
                </a:path>
                <a:path w="1017269" h="457835">
                  <a:moveTo>
                    <a:pt x="1017054" y="335635"/>
                  </a:moveTo>
                  <a:lnTo>
                    <a:pt x="1007452" y="288112"/>
                  </a:lnTo>
                  <a:lnTo>
                    <a:pt x="981278" y="249313"/>
                  </a:lnTo>
                  <a:lnTo>
                    <a:pt x="942479" y="223164"/>
                  </a:lnTo>
                  <a:lnTo>
                    <a:pt x="894994" y="213575"/>
                  </a:lnTo>
                  <a:lnTo>
                    <a:pt x="867854" y="213575"/>
                  </a:lnTo>
                  <a:lnTo>
                    <a:pt x="867854" y="264388"/>
                  </a:lnTo>
                  <a:lnTo>
                    <a:pt x="862253" y="292112"/>
                  </a:lnTo>
                  <a:lnTo>
                    <a:pt x="846988" y="314769"/>
                  </a:lnTo>
                  <a:lnTo>
                    <a:pt x="824344" y="330034"/>
                  </a:lnTo>
                  <a:lnTo>
                    <a:pt x="796607" y="335635"/>
                  </a:lnTo>
                  <a:lnTo>
                    <a:pt x="749274" y="335635"/>
                  </a:lnTo>
                  <a:lnTo>
                    <a:pt x="721550" y="330034"/>
                  </a:lnTo>
                  <a:lnTo>
                    <a:pt x="698893" y="314769"/>
                  </a:lnTo>
                  <a:lnTo>
                    <a:pt x="683628" y="292112"/>
                  </a:lnTo>
                  <a:lnTo>
                    <a:pt x="678027" y="264388"/>
                  </a:lnTo>
                  <a:lnTo>
                    <a:pt x="678027" y="213575"/>
                  </a:lnTo>
                  <a:lnTo>
                    <a:pt x="339013" y="213575"/>
                  </a:lnTo>
                  <a:lnTo>
                    <a:pt x="339013" y="264388"/>
                  </a:lnTo>
                  <a:lnTo>
                    <a:pt x="333413" y="292112"/>
                  </a:lnTo>
                  <a:lnTo>
                    <a:pt x="318147" y="314769"/>
                  </a:lnTo>
                  <a:lnTo>
                    <a:pt x="295503" y="330034"/>
                  </a:lnTo>
                  <a:lnTo>
                    <a:pt x="267766" y="335635"/>
                  </a:lnTo>
                  <a:lnTo>
                    <a:pt x="220433" y="335635"/>
                  </a:lnTo>
                  <a:lnTo>
                    <a:pt x="192697" y="330034"/>
                  </a:lnTo>
                  <a:lnTo>
                    <a:pt x="170053" y="314769"/>
                  </a:lnTo>
                  <a:lnTo>
                    <a:pt x="154787" y="292112"/>
                  </a:lnTo>
                  <a:lnTo>
                    <a:pt x="149186" y="264388"/>
                  </a:lnTo>
                  <a:lnTo>
                    <a:pt x="149186" y="213575"/>
                  </a:lnTo>
                  <a:lnTo>
                    <a:pt x="122047" y="213575"/>
                  </a:lnTo>
                  <a:lnTo>
                    <a:pt x="74549" y="223164"/>
                  </a:lnTo>
                  <a:lnTo>
                    <a:pt x="35750" y="249313"/>
                  </a:lnTo>
                  <a:lnTo>
                    <a:pt x="9601" y="288112"/>
                  </a:lnTo>
                  <a:lnTo>
                    <a:pt x="0" y="335635"/>
                  </a:lnTo>
                  <a:lnTo>
                    <a:pt x="9601" y="383095"/>
                  </a:lnTo>
                  <a:lnTo>
                    <a:pt x="35750" y="421868"/>
                  </a:lnTo>
                  <a:lnTo>
                    <a:pt x="74549" y="448017"/>
                  </a:lnTo>
                  <a:lnTo>
                    <a:pt x="122047" y="457593"/>
                  </a:lnTo>
                  <a:lnTo>
                    <a:pt x="894994" y="457606"/>
                  </a:lnTo>
                  <a:lnTo>
                    <a:pt x="942479" y="448017"/>
                  </a:lnTo>
                  <a:lnTo>
                    <a:pt x="981278" y="421868"/>
                  </a:lnTo>
                  <a:lnTo>
                    <a:pt x="1007452" y="383095"/>
                  </a:lnTo>
                  <a:lnTo>
                    <a:pt x="1017054" y="33563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3366770" cy="6858000"/>
            <a:chOff x="0" y="0"/>
            <a:chExt cx="3366770" cy="6858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3366770" cy="6858000"/>
            </a:xfrm>
            <a:custGeom>
              <a:avLst/>
              <a:gdLst/>
              <a:ahLst/>
              <a:cxnLst/>
              <a:rect l="l" t="t" r="r" b="b"/>
              <a:pathLst>
                <a:path w="3366770" h="6858000">
                  <a:moveTo>
                    <a:pt x="3366516" y="0"/>
                  </a:moveTo>
                  <a:lnTo>
                    <a:pt x="0" y="0"/>
                  </a:lnTo>
                  <a:lnTo>
                    <a:pt x="0" y="6857999"/>
                  </a:lnTo>
                  <a:lnTo>
                    <a:pt x="2350897" y="6857999"/>
                  </a:lnTo>
                  <a:lnTo>
                    <a:pt x="3366516" y="0"/>
                  </a:lnTo>
                  <a:close/>
                </a:path>
              </a:pathLst>
            </a:custGeom>
            <a:solidFill>
              <a:srgbClr val="EFAD4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3301" y="2189937"/>
              <a:ext cx="1521587" cy="55808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3301" y="2794126"/>
              <a:ext cx="2769743" cy="55778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3301" y="3397326"/>
              <a:ext cx="1933320" cy="558088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3564382" y="1719478"/>
            <a:ext cx="7713980" cy="31032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13030">
              <a:lnSpc>
                <a:spcPct val="110000"/>
              </a:lnSpc>
              <a:spcBef>
                <a:spcPts val="100"/>
              </a:spcBef>
            </a:pPr>
            <a:r>
              <a:rPr sz="2200" spc="-25" dirty="0">
                <a:solidFill>
                  <a:srgbClr val="131C36"/>
                </a:solidFill>
                <a:latin typeface="Calibri"/>
                <a:cs typeface="Calibri"/>
              </a:rPr>
              <a:t>“Platform-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as-</a:t>
            </a:r>
            <a:r>
              <a:rPr sz="2200" spc="-20" dirty="0">
                <a:solidFill>
                  <a:srgbClr val="131C36"/>
                </a:solidFill>
                <a:latin typeface="Calibri"/>
                <a:cs typeface="Calibri"/>
              </a:rPr>
              <a:t>a-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service</a:t>
            </a:r>
            <a:r>
              <a:rPr sz="22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is</a:t>
            </a:r>
            <a:r>
              <a:rPr sz="22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the</a:t>
            </a:r>
            <a:r>
              <a:rPr sz="22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when</a:t>
            </a:r>
            <a:r>
              <a:rPr sz="22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the</a:t>
            </a:r>
            <a:r>
              <a:rPr sz="22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provided</a:t>
            </a:r>
            <a:r>
              <a:rPr sz="2200" spc="-5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to</a:t>
            </a:r>
            <a:r>
              <a:rPr sz="2200" spc="-1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the</a:t>
            </a:r>
            <a:r>
              <a:rPr sz="22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consumer</a:t>
            </a:r>
            <a:r>
              <a:rPr sz="2200" spc="-25" dirty="0">
                <a:solidFill>
                  <a:srgbClr val="131C36"/>
                </a:solidFill>
                <a:latin typeface="Calibri"/>
                <a:cs typeface="Calibri"/>
              </a:rPr>
              <a:t> is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to</a:t>
            </a:r>
            <a:r>
              <a:rPr sz="22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deploy</a:t>
            </a:r>
            <a:r>
              <a:rPr sz="22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onto</a:t>
            </a:r>
            <a:r>
              <a:rPr sz="22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the</a:t>
            </a:r>
            <a:r>
              <a:rPr sz="22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cloud</a:t>
            </a:r>
            <a:r>
              <a:rPr sz="2200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131C36"/>
                </a:solidFill>
                <a:latin typeface="Calibri"/>
                <a:cs typeface="Calibri"/>
              </a:rPr>
              <a:t>infrastructure</a:t>
            </a:r>
            <a:r>
              <a:rPr sz="2200" spc="-7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25" dirty="0">
                <a:solidFill>
                  <a:srgbClr val="131C36"/>
                </a:solidFill>
                <a:latin typeface="Calibri"/>
                <a:cs typeface="Calibri"/>
              </a:rPr>
              <a:t>consumer-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created</a:t>
            </a:r>
            <a:r>
              <a:rPr sz="22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25" dirty="0">
                <a:solidFill>
                  <a:srgbClr val="131C36"/>
                </a:solidFill>
                <a:latin typeface="Calibri"/>
                <a:cs typeface="Calibri"/>
              </a:rPr>
              <a:t>or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acquired</a:t>
            </a:r>
            <a:r>
              <a:rPr sz="2200" spc="-9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applications</a:t>
            </a:r>
            <a:r>
              <a:rPr sz="2200" spc="-8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created</a:t>
            </a:r>
            <a:r>
              <a:rPr sz="2200" spc="-6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using</a:t>
            </a:r>
            <a:r>
              <a:rPr sz="2200" spc="-8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programming</a:t>
            </a:r>
            <a:r>
              <a:rPr sz="2200" spc="-6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languages</a:t>
            </a:r>
            <a:r>
              <a:rPr sz="2200" spc="-7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25" dirty="0">
                <a:solidFill>
                  <a:srgbClr val="131C36"/>
                </a:solidFill>
                <a:latin typeface="Calibri"/>
                <a:cs typeface="Calibri"/>
              </a:rPr>
              <a:t>and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tools</a:t>
            </a:r>
            <a:r>
              <a:rPr sz="22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supported</a:t>
            </a:r>
            <a:r>
              <a:rPr sz="2200" spc="-6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by</a:t>
            </a:r>
            <a:r>
              <a:rPr sz="2200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the</a:t>
            </a:r>
            <a:r>
              <a:rPr sz="22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provider.</a:t>
            </a:r>
            <a:endParaRPr sz="2200">
              <a:latin typeface="Calibri"/>
              <a:cs typeface="Calibri"/>
            </a:endParaRPr>
          </a:p>
          <a:p>
            <a:pPr marL="12700" marR="5080">
              <a:lnSpc>
                <a:spcPct val="110000"/>
              </a:lnSpc>
              <a:spcBef>
                <a:spcPts val="994"/>
              </a:spcBef>
            </a:pP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The</a:t>
            </a:r>
            <a:r>
              <a:rPr sz="22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consumer</a:t>
            </a:r>
            <a:r>
              <a:rPr sz="2200" spc="-5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does</a:t>
            </a:r>
            <a:r>
              <a:rPr sz="22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not</a:t>
            </a:r>
            <a:r>
              <a:rPr sz="2200" spc="-5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manage</a:t>
            </a:r>
            <a:r>
              <a:rPr sz="22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or</a:t>
            </a:r>
            <a:r>
              <a:rPr sz="2200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control</a:t>
            </a:r>
            <a:r>
              <a:rPr sz="2200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the</a:t>
            </a:r>
            <a:r>
              <a:rPr sz="22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underlying</a:t>
            </a:r>
            <a:r>
              <a:rPr sz="2200" spc="-6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cloud </a:t>
            </a:r>
            <a:r>
              <a:rPr sz="2200" spc="-20" dirty="0">
                <a:solidFill>
                  <a:srgbClr val="131C36"/>
                </a:solidFill>
                <a:latin typeface="Calibri"/>
                <a:cs typeface="Calibri"/>
              </a:rPr>
              <a:t>infrastructure</a:t>
            </a:r>
            <a:r>
              <a:rPr sz="2200" spc="-10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including</a:t>
            </a:r>
            <a:r>
              <a:rPr sz="2200" spc="-9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network,</a:t>
            </a:r>
            <a:r>
              <a:rPr sz="2200" spc="-6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servers,</a:t>
            </a:r>
            <a:r>
              <a:rPr sz="2200" spc="-8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operating</a:t>
            </a:r>
            <a:r>
              <a:rPr sz="2200" spc="-9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systems,</a:t>
            </a:r>
            <a:r>
              <a:rPr sz="2200" spc="-6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25" dirty="0">
                <a:solidFill>
                  <a:srgbClr val="131C36"/>
                </a:solidFill>
                <a:latin typeface="Calibri"/>
                <a:cs typeface="Calibri"/>
              </a:rPr>
              <a:t>or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storage,</a:t>
            </a:r>
            <a:r>
              <a:rPr sz="22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but</a:t>
            </a:r>
            <a:r>
              <a:rPr sz="2200" spc="-6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has</a:t>
            </a:r>
            <a:r>
              <a:rPr sz="2200" spc="-7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control</a:t>
            </a:r>
            <a:r>
              <a:rPr sz="2200" spc="-5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over</a:t>
            </a:r>
            <a:r>
              <a:rPr sz="2200" spc="-5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the</a:t>
            </a:r>
            <a:r>
              <a:rPr sz="2200" spc="-6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deployed</a:t>
            </a:r>
            <a:r>
              <a:rPr sz="2200" spc="-6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applications</a:t>
            </a:r>
            <a:r>
              <a:rPr sz="2200" spc="-6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and</a:t>
            </a:r>
            <a:r>
              <a:rPr sz="2200" spc="-7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possibly application</a:t>
            </a:r>
            <a:r>
              <a:rPr sz="2200" spc="-9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hosting</a:t>
            </a:r>
            <a:r>
              <a:rPr sz="2200" spc="-6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131C36"/>
                </a:solidFill>
                <a:latin typeface="Calibri"/>
                <a:cs typeface="Calibri"/>
              </a:rPr>
              <a:t>environment</a:t>
            </a:r>
            <a:r>
              <a:rPr sz="2200" spc="-7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configurations"</a:t>
            </a:r>
            <a:endParaRPr sz="2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95300" y="429209"/>
            <a:ext cx="9972675" cy="558165"/>
            <a:chOff x="495300" y="429209"/>
            <a:chExt cx="9972675" cy="55816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95300" y="429209"/>
              <a:ext cx="4646676" cy="55808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51527" y="429209"/>
              <a:ext cx="344424" cy="55808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023739" y="429209"/>
              <a:ext cx="784098" cy="55808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546471" y="429209"/>
              <a:ext cx="344424" cy="55808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718683" y="429209"/>
              <a:ext cx="555345" cy="55808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96304" y="429209"/>
              <a:ext cx="344424" cy="558088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168516" y="429209"/>
              <a:ext cx="4299077" cy="558088"/>
            </a:xfrm>
            <a:prstGeom prst="rect">
              <a:avLst/>
            </a:prstGeom>
          </p:spPr>
        </p:pic>
      </p:grpSp>
      <p:pic>
        <p:nvPicPr>
          <p:cNvPr id="10" name="object 1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55945" y="1941039"/>
            <a:ext cx="10259128" cy="3771448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3366770" cy="6858000"/>
            <a:chOff x="0" y="0"/>
            <a:chExt cx="3366770" cy="6858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3366770" cy="6858000"/>
            </a:xfrm>
            <a:custGeom>
              <a:avLst/>
              <a:gdLst/>
              <a:ahLst/>
              <a:cxnLst/>
              <a:rect l="l" t="t" r="r" b="b"/>
              <a:pathLst>
                <a:path w="3366770" h="6858000">
                  <a:moveTo>
                    <a:pt x="3366516" y="0"/>
                  </a:moveTo>
                  <a:lnTo>
                    <a:pt x="0" y="0"/>
                  </a:lnTo>
                  <a:lnTo>
                    <a:pt x="0" y="6857999"/>
                  </a:lnTo>
                  <a:lnTo>
                    <a:pt x="2350897" y="6857999"/>
                  </a:lnTo>
                  <a:lnTo>
                    <a:pt x="3366516" y="0"/>
                  </a:lnTo>
                  <a:close/>
                </a:path>
              </a:pathLst>
            </a:custGeom>
            <a:solidFill>
              <a:srgbClr val="EFAD4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3301" y="2189937"/>
              <a:ext cx="1506982" cy="55808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3301" y="2794126"/>
              <a:ext cx="2769743" cy="55778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3301" y="3397326"/>
              <a:ext cx="1933320" cy="558088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3564382" y="1719478"/>
            <a:ext cx="7771130" cy="31032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00965">
              <a:lnSpc>
                <a:spcPct val="110000"/>
              </a:lnSpc>
              <a:spcBef>
                <a:spcPts val="100"/>
              </a:spcBef>
            </a:pP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"The</a:t>
            </a:r>
            <a:r>
              <a:rPr sz="22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capability</a:t>
            </a:r>
            <a:r>
              <a:rPr sz="2200" spc="-5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provided</a:t>
            </a:r>
            <a:r>
              <a:rPr sz="2200" spc="-6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to</a:t>
            </a:r>
            <a:r>
              <a:rPr sz="22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the</a:t>
            </a:r>
            <a:r>
              <a:rPr sz="22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consumer</a:t>
            </a:r>
            <a:r>
              <a:rPr sz="22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is</a:t>
            </a:r>
            <a:r>
              <a:rPr sz="22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to</a:t>
            </a:r>
            <a:r>
              <a:rPr sz="22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use</a:t>
            </a:r>
            <a:r>
              <a:rPr sz="22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the</a:t>
            </a:r>
            <a:r>
              <a:rPr sz="22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provider's applications</a:t>
            </a:r>
            <a:r>
              <a:rPr sz="2200" spc="-6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running</a:t>
            </a:r>
            <a:r>
              <a:rPr sz="2200" spc="-6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on</a:t>
            </a:r>
            <a:r>
              <a:rPr sz="2200" spc="-5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a</a:t>
            </a:r>
            <a:r>
              <a:rPr sz="2200" spc="-5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cloud</a:t>
            </a:r>
            <a:r>
              <a:rPr sz="2200" spc="-5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infrastructure.</a:t>
            </a:r>
            <a:r>
              <a:rPr sz="2200" spc="-6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The</a:t>
            </a:r>
            <a:r>
              <a:rPr sz="2200" spc="-5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applications</a:t>
            </a:r>
            <a:r>
              <a:rPr sz="2200" spc="-5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25" dirty="0">
                <a:solidFill>
                  <a:srgbClr val="131C36"/>
                </a:solidFill>
                <a:latin typeface="Calibri"/>
                <a:cs typeface="Calibri"/>
              </a:rPr>
              <a:t>are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accessible</a:t>
            </a:r>
            <a:r>
              <a:rPr sz="2200" spc="-6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from</a:t>
            </a:r>
            <a:r>
              <a:rPr sz="2200" spc="-7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various</a:t>
            </a:r>
            <a:r>
              <a:rPr sz="2200" spc="-9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client</a:t>
            </a:r>
            <a:r>
              <a:rPr sz="2200" spc="-5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devices</a:t>
            </a:r>
            <a:r>
              <a:rPr sz="2200" spc="-6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through</a:t>
            </a:r>
            <a:r>
              <a:rPr sz="2200" spc="-8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a</a:t>
            </a:r>
            <a:r>
              <a:rPr sz="2200" spc="-6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thin</a:t>
            </a:r>
            <a:r>
              <a:rPr sz="2200" spc="-7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client</a:t>
            </a:r>
            <a:r>
              <a:rPr sz="2200" spc="-7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interface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such</a:t>
            </a:r>
            <a:r>
              <a:rPr sz="2200" spc="-5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as</a:t>
            </a:r>
            <a:r>
              <a:rPr sz="22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a</a:t>
            </a:r>
            <a:r>
              <a:rPr sz="2200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web</a:t>
            </a:r>
            <a:r>
              <a:rPr sz="22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browser.</a:t>
            </a:r>
            <a:endParaRPr sz="2200">
              <a:latin typeface="Calibri"/>
              <a:cs typeface="Calibri"/>
            </a:endParaRPr>
          </a:p>
          <a:p>
            <a:pPr marL="12700" marR="5080">
              <a:lnSpc>
                <a:spcPct val="110000"/>
              </a:lnSpc>
              <a:spcBef>
                <a:spcPts val="994"/>
              </a:spcBef>
            </a:pP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"The</a:t>
            </a:r>
            <a:r>
              <a:rPr sz="22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consumer</a:t>
            </a:r>
            <a:r>
              <a:rPr sz="2200" spc="-5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does</a:t>
            </a:r>
            <a:r>
              <a:rPr sz="22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not</a:t>
            </a:r>
            <a:r>
              <a:rPr sz="2200" spc="-5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manage</a:t>
            </a:r>
            <a:r>
              <a:rPr sz="22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or</a:t>
            </a:r>
            <a:r>
              <a:rPr sz="2200" spc="-5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control</a:t>
            </a:r>
            <a:r>
              <a:rPr sz="2200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the</a:t>
            </a:r>
            <a:r>
              <a:rPr sz="22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underlying</a:t>
            </a:r>
            <a:r>
              <a:rPr sz="2200" spc="-6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cloud </a:t>
            </a:r>
            <a:r>
              <a:rPr sz="2200" spc="-20" dirty="0">
                <a:solidFill>
                  <a:srgbClr val="131C36"/>
                </a:solidFill>
                <a:latin typeface="Calibri"/>
                <a:cs typeface="Calibri"/>
              </a:rPr>
              <a:t>infrastructure</a:t>
            </a:r>
            <a:r>
              <a:rPr sz="2200" spc="-10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including</a:t>
            </a:r>
            <a:r>
              <a:rPr sz="2200" spc="-8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network,</a:t>
            </a:r>
            <a:r>
              <a:rPr sz="2200" spc="-6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servers,</a:t>
            </a:r>
            <a:r>
              <a:rPr sz="2200" spc="-7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operating</a:t>
            </a:r>
            <a:r>
              <a:rPr sz="2200" spc="-8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systems,</a:t>
            </a:r>
            <a:r>
              <a:rPr sz="2200" spc="5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storage,</a:t>
            </a:r>
            <a:r>
              <a:rPr sz="22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or</a:t>
            </a:r>
            <a:r>
              <a:rPr sz="2200" spc="-5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even</a:t>
            </a:r>
            <a:r>
              <a:rPr sz="2200" spc="-6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individual</a:t>
            </a:r>
            <a:r>
              <a:rPr sz="2200" spc="-7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application</a:t>
            </a:r>
            <a:r>
              <a:rPr sz="2200" spc="-7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capabilities,</a:t>
            </a:r>
            <a:r>
              <a:rPr sz="2200" spc="-6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with</a:t>
            </a:r>
            <a:r>
              <a:rPr sz="2200" spc="-6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the</a:t>
            </a:r>
            <a:r>
              <a:rPr sz="2200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possible exception</a:t>
            </a:r>
            <a:r>
              <a:rPr sz="2200" spc="-5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of</a:t>
            </a:r>
            <a:r>
              <a:rPr sz="2200" spc="-5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limited</a:t>
            </a:r>
            <a:r>
              <a:rPr sz="2200" spc="-5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131C36"/>
                </a:solidFill>
                <a:latin typeface="Calibri"/>
                <a:cs typeface="Calibri"/>
              </a:rPr>
              <a:t>user-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specific</a:t>
            </a:r>
            <a:r>
              <a:rPr sz="2200" spc="-6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application</a:t>
            </a:r>
            <a:r>
              <a:rPr sz="2200" spc="-8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131C36"/>
                </a:solidFill>
                <a:latin typeface="Calibri"/>
                <a:cs typeface="Calibri"/>
              </a:rPr>
              <a:t>configuration</a:t>
            </a:r>
            <a:r>
              <a:rPr sz="2200" spc="-7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settings."</a:t>
            </a:r>
            <a:endParaRPr sz="2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390900" y="0"/>
            <a:ext cx="8801100" cy="6858000"/>
          </a:xfrm>
          <a:custGeom>
            <a:avLst/>
            <a:gdLst/>
            <a:ahLst/>
            <a:cxnLst/>
            <a:rect l="l" t="t" r="r" b="b"/>
            <a:pathLst>
              <a:path w="8801100" h="6858000">
                <a:moveTo>
                  <a:pt x="0" y="6858000"/>
                </a:moveTo>
                <a:lnTo>
                  <a:pt x="8801100" y="6858000"/>
                </a:lnTo>
                <a:lnTo>
                  <a:pt x="88011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E9E8DE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3390900" cy="6858000"/>
            <a:chOff x="0" y="0"/>
            <a:chExt cx="3390900" cy="685800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3390900" cy="6858000"/>
            </a:xfrm>
            <a:custGeom>
              <a:avLst/>
              <a:gdLst/>
              <a:ahLst/>
              <a:cxnLst/>
              <a:rect l="l" t="t" r="r" b="b"/>
              <a:pathLst>
                <a:path w="3390900" h="6858000">
                  <a:moveTo>
                    <a:pt x="3390900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3390900" y="6858000"/>
                  </a:lnTo>
                  <a:lnTo>
                    <a:pt x="33909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2239" y="2389671"/>
              <a:ext cx="2805841" cy="1534089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3671442" y="1090676"/>
            <a:ext cx="5657215" cy="4260215"/>
          </a:xfrm>
          <a:prstGeom prst="rect">
            <a:avLst/>
          </a:prstGeom>
        </p:spPr>
        <p:txBody>
          <a:bodyPr vert="horz" wrap="square" lIns="0" tIns="175260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1380"/>
              </a:spcBef>
              <a:buClr>
                <a:srgbClr val="DA3467"/>
              </a:buClr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2400" dirty="0">
                <a:solidFill>
                  <a:srgbClr val="131C36"/>
                </a:solidFill>
                <a:latin typeface="Calibri"/>
                <a:cs typeface="Calibri"/>
              </a:rPr>
              <a:t>Customer</a:t>
            </a:r>
            <a:r>
              <a:rPr sz="2400" spc="-9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131C36"/>
                </a:solidFill>
                <a:latin typeface="Calibri"/>
                <a:cs typeface="Calibri"/>
              </a:rPr>
              <a:t>relationship</a:t>
            </a:r>
            <a:r>
              <a:rPr sz="2400" spc="-7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131C36"/>
                </a:solidFill>
                <a:latin typeface="Calibri"/>
                <a:cs typeface="Calibri"/>
              </a:rPr>
              <a:t>management</a:t>
            </a:r>
            <a:r>
              <a:rPr sz="2400" spc="-7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131C36"/>
                </a:solidFill>
                <a:latin typeface="Calibri"/>
                <a:cs typeface="Calibri"/>
              </a:rPr>
              <a:t>(CRM)</a:t>
            </a:r>
            <a:endParaRPr sz="2400">
              <a:latin typeface="Calibri"/>
              <a:cs typeface="Calibri"/>
            </a:endParaRPr>
          </a:p>
          <a:p>
            <a:pPr marL="355600" indent="-343535">
              <a:lnSpc>
                <a:spcPct val="100000"/>
              </a:lnSpc>
              <a:spcBef>
                <a:spcPts val="1285"/>
              </a:spcBef>
              <a:buClr>
                <a:srgbClr val="DA3467"/>
              </a:buClr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2400" dirty="0">
                <a:solidFill>
                  <a:srgbClr val="131C36"/>
                </a:solidFill>
                <a:latin typeface="Calibri"/>
                <a:cs typeface="Calibri"/>
              </a:rPr>
              <a:t>Human</a:t>
            </a:r>
            <a:r>
              <a:rPr sz="2400" spc="-6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131C36"/>
                </a:solidFill>
                <a:latin typeface="Calibri"/>
                <a:cs typeface="Calibri"/>
              </a:rPr>
              <a:t>resources</a:t>
            </a:r>
            <a:r>
              <a:rPr sz="24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131C36"/>
                </a:solidFill>
                <a:latin typeface="Calibri"/>
                <a:cs typeface="Calibri"/>
              </a:rPr>
              <a:t>and</a:t>
            </a:r>
            <a:r>
              <a:rPr sz="24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131C36"/>
                </a:solidFill>
                <a:latin typeface="Calibri"/>
                <a:cs typeface="Calibri"/>
              </a:rPr>
              <a:t>workplace</a:t>
            </a:r>
            <a:r>
              <a:rPr sz="24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131C36"/>
                </a:solidFill>
                <a:latin typeface="Calibri"/>
                <a:cs typeface="Calibri"/>
              </a:rPr>
              <a:t>tools</a:t>
            </a:r>
            <a:endParaRPr sz="2400">
              <a:latin typeface="Calibri"/>
              <a:cs typeface="Calibri"/>
            </a:endParaRPr>
          </a:p>
          <a:p>
            <a:pPr marL="355600" indent="-343535">
              <a:lnSpc>
                <a:spcPct val="100000"/>
              </a:lnSpc>
              <a:spcBef>
                <a:spcPts val="1295"/>
              </a:spcBef>
              <a:buClr>
                <a:srgbClr val="DA3467"/>
              </a:buClr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2400" dirty="0">
                <a:solidFill>
                  <a:srgbClr val="131C36"/>
                </a:solidFill>
                <a:latin typeface="Calibri"/>
                <a:cs typeface="Calibri"/>
              </a:rPr>
              <a:t>Finance,</a:t>
            </a:r>
            <a:r>
              <a:rPr sz="2400" spc="-5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131C36"/>
                </a:solidFill>
                <a:latin typeface="Calibri"/>
                <a:cs typeface="Calibri"/>
              </a:rPr>
              <a:t>sales,</a:t>
            </a:r>
            <a:r>
              <a:rPr sz="24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131C36"/>
                </a:solidFill>
                <a:latin typeface="Calibri"/>
                <a:cs typeface="Calibri"/>
              </a:rPr>
              <a:t>and</a:t>
            </a:r>
            <a:r>
              <a:rPr sz="24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131C36"/>
                </a:solidFill>
                <a:latin typeface="Calibri"/>
                <a:cs typeface="Calibri"/>
              </a:rPr>
              <a:t>marketing</a:t>
            </a:r>
            <a:r>
              <a:rPr sz="2400" spc="-8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131C36"/>
                </a:solidFill>
                <a:latin typeface="Calibri"/>
                <a:cs typeface="Calibri"/>
              </a:rPr>
              <a:t>services</a:t>
            </a:r>
            <a:endParaRPr sz="2400">
              <a:latin typeface="Calibri"/>
              <a:cs typeface="Calibri"/>
            </a:endParaRPr>
          </a:p>
          <a:p>
            <a:pPr marL="355600" indent="-343535">
              <a:lnSpc>
                <a:spcPct val="100000"/>
              </a:lnSpc>
              <a:spcBef>
                <a:spcPts val="1290"/>
              </a:spcBef>
              <a:buClr>
                <a:srgbClr val="DA3467"/>
              </a:buClr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2400" spc="-10" dirty="0">
                <a:solidFill>
                  <a:srgbClr val="131C36"/>
                </a:solidFill>
                <a:latin typeface="Calibri"/>
                <a:cs typeface="Calibri"/>
              </a:rPr>
              <a:t>Payroll</a:t>
            </a:r>
            <a:r>
              <a:rPr sz="2400" spc="-10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131C36"/>
                </a:solidFill>
                <a:latin typeface="Calibri"/>
                <a:cs typeface="Calibri"/>
              </a:rPr>
              <a:t>services</a:t>
            </a:r>
            <a:endParaRPr sz="2400">
              <a:latin typeface="Calibri"/>
              <a:cs typeface="Calibri"/>
            </a:endParaRPr>
          </a:p>
          <a:p>
            <a:pPr marL="355600" indent="-343535">
              <a:lnSpc>
                <a:spcPct val="100000"/>
              </a:lnSpc>
              <a:spcBef>
                <a:spcPts val="1280"/>
              </a:spcBef>
              <a:buClr>
                <a:srgbClr val="DA3467"/>
              </a:buClr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2400" spc="-10" dirty="0">
                <a:solidFill>
                  <a:srgbClr val="131C36"/>
                </a:solidFill>
                <a:latin typeface="Calibri"/>
                <a:cs typeface="Calibri"/>
              </a:rPr>
              <a:t>E-</a:t>
            </a:r>
            <a:r>
              <a:rPr sz="2400" dirty="0">
                <a:solidFill>
                  <a:srgbClr val="131C36"/>
                </a:solidFill>
                <a:latin typeface="Calibri"/>
                <a:cs typeface="Calibri"/>
              </a:rPr>
              <a:t>mail,</a:t>
            </a:r>
            <a:r>
              <a:rPr sz="2400" spc="-1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131C36"/>
                </a:solidFill>
                <a:latin typeface="Calibri"/>
                <a:cs typeface="Calibri"/>
              </a:rPr>
              <a:t>collaboration,</a:t>
            </a:r>
            <a:r>
              <a:rPr sz="2400" spc="-1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131C36"/>
                </a:solidFill>
                <a:latin typeface="Calibri"/>
                <a:cs typeface="Calibri"/>
              </a:rPr>
              <a:t>and</a:t>
            </a:r>
            <a:r>
              <a:rPr sz="2400" spc="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131C36"/>
                </a:solidFill>
                <a:latin typeface="Calibri"/>
                <a:cs typeface="Calibri"/>
              </a:rPr>
              <a:t>cloud</a:t>
            </a:r>
            <a:r>
              <a:rPr sz="2400" spc="1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131C36"/>
                </a:solidFill>
                <a:latin typeface="Calibri"/>
                <a:cs typeface="Calibri"/>
              </a:rPr>
              <a:t>storage</a:t>
            </a:r>
            <a:endParaRPr sz="2400">
              <a:latin typeface="Calibri"/>
              <a:cs typeface="Calibri"/>
            </a:endParaRPr>
          </a:p>
          <a:p>
            <a:pPr marL="355600" indent="-343535">
              <a:lnSpc>
                <a:spcPct val="100000"/>
              </a:lnSpc>
              <a:spcBef>
                <a:spcPts val="1300"/>
              </a:spcBef>
              <a:buClr>
                <a:srgbClr val="DA3467"/>
              </a:buClr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2400" dirty="0">
                <a:solidFill>
                  <a:srgbClr val="131C36"/>
                </a:solidFill>
                <a:latin typeface="Calibri"/>
                <a:cs typeface="Calibri"/>
              </a:rPr>
              <a:t>Help</a:t>
            </a:r>
            <a:r>
              <a:rPr sz="2400" spc="-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131C36"/>
                </a:solidFill>
                <a:latin typeface="Calibri"/>
                <a:cs typeface="Calibri"/>
              </a:rPr>
              <a:t>&amp;</a:t>
            </a:r>
            <a:r>
              <a:rPr sz="2400" spc="-1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131C36"/>
                </a:solidFill>
                <a:latin typeface="Calibri"/>
                <a:cs typeface="Calibri"/>
              </a:rPr>
              <a:t>service </a:t>
            </a:r>
            <a:r>
              <a:rPr sz="2400" spc="-20" dirty="0">
                <a:solidFill>
                  <a:srgbClr val="131C36"/>
                </a:solidFill>
                <a:latin typeface="Calibri"/>
                <a:cs typeface="Calibri"/>
              </a:rPr>
              <a:t>desk</a:t>
            </a:r>
            <a:endParaRPr sz="2400">
              <a:latin typeface="Calibri"/>
              <a:cs typeface="Calibri"/>
            </a:endParaRPr>
          </a:p>
          <a:p>
            <a:pPr marL="355600" indent="-343535">
              <a:lnSpc>
                <a:spcPct val="100000"/>
              </a:lnSpc>
              <a:spcBef>
                <a:spcPts val="1285"/>
              </a:spcBef>
              <a:buClr>
                <a:srgbClr val="DA3467"/>
              </a:buClr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2400" dirty="0">
                <a:solidFill>
                  <a:srgbClr val="131C36"/>
                </a:solidFill>
                <a:latin typeface="Calibri"/>
                <a:cs typeface="Calibri"/>
              </a:rPr>
              <a:t>Virtual</a:t>
            </a:r>
            <a:r>
              <a:rPr sz="24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131C36"/>
                </a:solidFill>
                <a:latin typeface="Calibri"/>
                <a:cs typeface="Calibri"/>
              </a:rPr>
              <a:t>call</a:t>
            </a:r>
            <a:r>
              <a:rPr sz="24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131C36"/>
                </a:solidFill>
                <a:latin typeface="Calibri"/>
                <a:cs typeface="Calibri"/>
              </a:rPr>
              <a:t>center</a:t>
            </a:r>
            <a:endParaRPr sz="2400">
              <a:latin typeface="Calibri"/>
              <a:cs typeface="Calibri"/>
            </a:endParaRPr>
          </a:p>
          <a:p>
            <a:pPr marL="355600" indent="-343535">
              <a:lnSpc>
                <a:spcPct val="100000"/>
              </a:lnSpc>
              <a:spcBef>
                <a:spcPts val="1285"/>
              </a:spcBef>
              <a:buClr>
                <a:srgbClr val="DA3467"/>
              </a:buClr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2400" dirty="0">
                <a:solidFill>
                  <a:srgbClr val="131C36"/>
                </a:solidFill>
                <a:latin typeface="Calibri"/>
                <a:cs typeface="Calibri"/>
              </a:rPr>
              <a:t>Business </a:t>
            </a:r>
            <a:r>
              <a:rPr sz="2400" spc="-10" dirty="0">
                <a:solidFill>
                  <a:srgbClr val="131C36"/>
                </a:solidFill>
                <a:latin typeface="Calibri"/>
                <a:cs typeface="Calibri"/>
              </a:rPr>
              <a:t>analytics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3684142" y="373634"/>
            <a:ext cx="3803015" cy="1051560"/>
            <a:chOff x="3684142" y="373634"/>
            <a:chExt cx="3803015" cy="1051560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84142" y="373634"/>
              <a:ext cx="3802888" cy="55778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684142" y="867410"/>
              <a:ext cx="2465832" cy="55778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978142" y="0"/>
            <a:ext cx="5213985" cy="6858000"/>
            <a:chOff x="6978142" y="0"/>
            <a:chExt cx="5213985" cy="6858000"/>
          </a:xfrm>
        </p:grpSpPr>
        <p:sp>
          <p:nvSpPr>
            <p:cNvPr id="3" name="object 3"/>
            <p:cNvSpPr/>
            <p:nvPr/>
          </p:nvSpPr>
          <p:spPr>
            <a:xfrm>
              <a:off x="6984492" y="0"/>
              <a:ext cx="5207635" cy="6858000"/>
            </a:xfrm>
            <a:custGeom>
              <a:avLst/>
              <a:gdLst/>
              <a:ahLst/>
              <a:cxnLst/>
              <a:rect l="l" t="t" r="r" b="b"/>
              <a:pathLst>
                <a:path w="5207634" h="6858000">
                  <a:moveTo>
                    <a:pt x="5207508" y="6857998"/>
                  </a:moveTo>
                  <a:lnTo>
                    <a:pt x="5207508" y="0"/>
                  </a:lnTo>
                  <a:lnTo>
                    <a:pt x="0" y="0"/>
                  </a:lnTo>
                  <a:lnTo>
                    <a:pt x="0" y="6857998"/>
                  </a:lnTo>
                  <a:lnTo>
                    <a:pt x="5207508" y="6857998"/>
                  </a:lnTo>
                  <a:close/>
                </a:path>
              </a:pathLst>
            </a:custGeom>
            <a:solidFill>
              <a:srgbClr val="131C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984492" y="0"/>
              <a:ext cx="0" cy="6858000"/>
            </a:xfrm>
            <a:custGeom>
              <a:avLst/>
              <a:gdLst/>
              <a:ahLst/>
              <a:cxnLst/>
              <a:rect l="l" t="t" r="r" b="b"/>
              <a:pathLst>
                <a:path h="6858000">
                  <a:moveTo>
                    <a:pt x="0" y="0"/>
                  </a:moveTo>
                  <a:lnTo>
                    <a:pt x="0" y="6857998"/>
                  </a:lnTo>
                </a:path>
              </a:pathLst>
            </a:custGeom>
            <a:ln w="12700">
              <a:solidFill>
                <a:srgbClr val="9F3D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1401" y="260350"/>
            <a:ext cx="6256782" cy="557784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228701" y="1376908"/>
            <a:ext cx="6004560" cy="44310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246379" indent="-342900">
              <a:lnSpc>
                <a:spcPct val="110000"/>
              </a:lnSpc>
              <a:spcBef>
                <a:spcPts val="100"/>
              </a:spcBef>
              <a:buClr>
                <a:srgbClr val="DA3467"/>
              </a:buClr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A</a:t>
            </a:r>
            <a:r>
              <a:rPr sz="20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model</a:t>
            </a:r>
            <a:r>
              <a:rPr sz="20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where</a:t>
            </a:r>
            <a:r>
              <a:rPr sz="20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computing</a:t>
            </a:r>
            <a:r>
              <a:rPr sz="2000" spc="-6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resources</a:t>
            </a:r>
            <a:r>
              <a:rPr sz="20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are</a:t>
            </a:r>
            <a:r>
              <a:rPr sz="20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owned</a:t>
            </a:r>
            <a:r>
              <a:rPr sz="20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25" dirty="0">
                <a:solidFill>
                  <a:srgbClr val="131C36"/>
                </a:solidFill>
                <a:latin typeface="Calibri"/>
                <a:cs typeface="Calibri"/>
              </a:rPr>
              <a:t>and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operated</a:t>
            </a:r>
            <a:r>
              <a:rPr sz="2000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by</a:t>
            </a:r>
            <a:r>
              <a:rPr sz="2000" spc="-6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a</a:t>
            </a:r>
            <a:r>
              <a:rPr sz="20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provider</a:t>
            </a:r>
            <a:r>
              <a:rPr sz="20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and</a:t>
            </a:r>
            <a:r>
              <a:rPr sz="2000" spc="-5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shared</a:t>
            </a:r>
            <a:r>
              <a:rPr sz="20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across</a:t>
            </a:r>
            <a:r>
              <a:rPr sz="20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multiple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tenants</a:t>
            </a:r>
            <a:r>
              <a:rPr sz="20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via</a:t>
            </a:r>
            <a:r>
              <a:rPr sz="20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the</a:t>
            </a:r>
            <a:r>
              <a:rPr sz="20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Internet</a:t>
            </a:r>
            <a:r>
              <a:rPr sz="20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or</a:t>
            </a:r>
            <a:r>
              <a:rPr sz="20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other</a:t>
            </a:r>
            <a:r>
              <a:rPr sz="20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public</a:t>
            </a:r>
            <a:r>
              <a:rPr sz="20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networks</a:t>
            </a:r>
            <a:endParaRPr sz="2000">
              <a:latin typeface="Calibri"/>
              <a:cs typeface="Calibri"/>
            </a:endParaRPr>
          </a:p>
          <a:p>
            <a:pPr marL="355600" marR="5080" indent="-342900">
              <a:lnSpc>
                <a:spcPct val="110000"/>
              </a:lnSpc>
              <a:spcBef>
                <a:spcPts val="994"/>
              </a:spcBef>
              <a:buClr>
                <a:srgbClr val="DA3467"/>
              </a:buClr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Enterprises</a:t>
            </a:r>
            <a:r>
              <a:rPr sz="20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often</a:t>
            </a:r>
            <a:r>
              <a:rPr sz="20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use</a:t>
            </a:r>
            <a:r>
              <a:rPr sz="20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public</a:t>
            </a:r>
            <a:r>
              <a:rPr sz="20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cloud</a:t>
            </a:r>
            <a:r>
              <a:rPr sz="2000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for</a:t>
            </a:r>
            <a:r>
              <a:rPr sz="20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less-sensitive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applications</a:t>
            </a:r>
            <a:r>
              <a:rPr sz="20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that</a:t>
            </a:r>
            <a:r>
              <a:rPr sz="20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have</a:t>
            </a:r>
            <a:r>
              <a:rPr sz="20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unpredictable</a:t>
            </a:r>
            <a:r>
              <a:rPr sz="2000" spc="-5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spikes</a:t>
            </a:r>
            <a:r>
              <a:rPr sz="20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in</a:t>
            </a:r>
            <a:r>
              <a:rPr sz="2000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usage</a:t>
            </a:r>
            <a:r>
              <a:rPr sz="2000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25" dirty="0">
                <a:solidFill>
                  <a:srgbClr val="131C36"/>
                </a:solidFill>
                <a:latin typeface="Calibri"/>
                <a:cs typeface="Calibri"/>
              </a:rPr>
              <a:t>or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for</a:t>
            </a:r>
            <a:r>
              <a:rPr sz="2000" spc="-7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storing</a:t>
            </a:r>
            <a:r>
              <a:rPr sz="20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data</a:t>
            </a:r>
            <a:r>
              <a:rPr sz="20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that</a:t>
            </a:r>
            <a:r>
              <a:rPr sz="20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does</a:t>
            </a:r>
            <a:r>
              <a:rPr sz="2000" spc="-5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not</a:t>
            </a:r>
            <a:r>
              <a:rPr sz="20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require</a:t>
            </a:r>
            <a:r>
              <a:rPr sz="20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frequent</a:t>
            </a:r>
            <a:r>
              <a:rPr sz="20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access</a:t>
            </a:r>
            <a:endParaRPr sz="2000">
              <a:latin typeface="Calibri"/>
              <a:cs typeface="Calibri"/>
            </a:endParaRPr>
          </a:p>
          <a:p>
            <a:pPr marL="355600" marR="168910" indent="-342900" algn="just">
              <a:lnSpc>
                <a:spcPct val="110100"/>
              </a:lnSpc>
              <a:spcBef>
                <a:spcPts val="1005"/>
              </a:spcBef>
              <a:buClr>
                <a:srgbClr val="DA3467"/>
              </a:buClr>
              <a:buFont typeface="Arial"/>
              <a:buChar char="•"/>
              <a:tabLst>
                <a:tab pos="355600" algn="l"/>
              </a:tabLst>
            </a:pP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Public</a:t>
            </a:r>
            <a:r>
              <a:rPr sz="2000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cloud</a:t>
            </a:r>
            <a:r>
              <a:rPr sz="2000" spc="-5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makes</a:t>
            </a:r>
            <a:r>
              <a:rPr sz="20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computing</a:t>
            </a:r>
            <a:r>
              <a:rPr sz="2000" spc="-7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resources</a:t>
            </a:r>
            <a:r>
              <a:rPr sz="20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available</a:t>
            </a:r>
            <a:r>
              <a:rPr sz="20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25" dirty="0">
                <a:solidFill>
                  <a:srgbClr val="131C36"/>
                </a:solidFill>
                <a:latin typeface="Calibri"/>
                <a:cs typeface="Calibri"/>
              </a:rPr>
              <a:t>to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anyone</a:t>
            </a:r>
            <a:r>
              <a:rPr sz="2000" spc="-9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for</a:t>
            </a:r>
            <a:r>
              <a:rPr sz="2000" spc="-6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purchase</a:t>
            </a:r>
            <a:r>
              <a:rPr sz="2000" spc="-5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and</a:t>
            </a:r>
            <a:r>
              <a:rPr sz="20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multiple</a:t>
            </a:r>
            <a:r>
              <a:rPr sz="20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users</a:t>
            </a:r>
            <a:r>
              <a:rPr sz="20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usually</a:t>
            </a:r>
            <a:r>
              <a:rPr sz="20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share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the</a:t>
            </a:r>
            <a:r>
              <a:rPr sz="2000" spc="-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use</a:t>
            </a:r>
            <a:r>
              <a:rPr sz="2000" spc="-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of</a:t>
            </a:r>
            <a:r>
              <a:rPr sz="20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a</a:t>
            </a:r>
            <a:r>
              <a:rPr sz="2000" spc="-1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public</a:t>
            </a:r>
            <a:r>
              <a:rPr sz="2000" spc="-1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cloud</a:t>
            </a:r>
            <a:endParaRPr sz="2000">
              <a:latin typeface="Calibri"/>
              <a:cs typeface="Calibri"/>
            </a:endParaRPr>
          </a:p>
          <a:p>
            <a:pPr marL="355600" marR="54610" indent="-342900">
              <a:lnSpc>
                <a:spcPct val="110000"/>
              </a:lnSpc>
              <a:spcBef>
                <a:spcPts val="994"/>
              </a:spcBef>
              <a:buClr>
                <a:srgbClr val="DA3467"/>
              </a:buClr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Many</a:t>
            </a:r>
            <a:r>
              <a:rPr sz="20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businesses</a:t>
            </a: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use</a:t>
            </a:r>
            <a:r>
              <a:rPr sz="20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a</a:t>
            </a:r>
            <a:r>
              <a:rPr sz="20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public</a:t>
            </a:r>
            <a:r>
              <a:rPr sz="20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cloud</a:t>
            </a:r>
            <a:r>
              <a:rPr sz="20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to</a:t>
            </a:r>
            <a:r>
              <a:rPr sz="20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scale</a:t>
            </a:r>
            <a:r>
              <a:rPr sz="20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existing</a:t>
            </a: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25" dirty="0">
                <a:solidFill>
                  <a:srgbClr val="131C36"/>
                </a:solidFill>
                <a:latin typeface="Calibri"/>
                <a:cs typeface="Calibri"/>
              </a:rPr>
              <a:t>IT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resources</a:t>
            </a:r>
            <a:r>
              <a:rPr sz="20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on</a:t>
            </a:r>
            <a:r>
              <a:rPr sz="20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demand</a:t>
            </a:r>
            <a:r>
              <a:rPr sz="20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without</a:t>
            </a:r>
            <a:r>
              <a:rPr sz="20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having</a:t>
            </a:r>
            <a:r>
              <a:rPr sz="20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to</a:t>
            </a:r>
            <a:r>
              <a:rPr sz="20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commit</a:t>
            </a:r>
            <a:r>
              <a:rPr sz="2000" spc="-25" dirty="0">
                <a:solidFill>
                  <a:srgbClr val="131C36"/>
                </a:solidFill>
                <a:latin typeface="Calibri"/>
                <a:cs typeface="Calibri"/>
              </a:rPr>
              <a:t> to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growing</a:t>
            </a:r>
            <a:r>
              <a:rPr sz="2000" spc="-6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their</a:t>
            </a:r>
            <a:r>
              <a:rPr sz="20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physical</a:t>
            </a:r>
            <a:r>
              <a:rPr sz="20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IT</a:t>
            </a:r>
            <a:r>
              <a:rPr sz="2000" spc="-5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infrastructure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7797926" y="2036851"/>
            <a:ext cx="2699385" cy="2315210"/>
            <a:chOff x="7797926" y="2036851"/>
            <a:chExt cx="2699385" cy="2315210"/>
          </a:xfrm>
        </p:grpSpPr>
        <p:sp>
          <p:nvSpPr>
            <p:cNvPr id="8" name="object 8"/>
            <p:cNvSpPr/>
            <p:nvPr/>
          </p:nvSpPr>
          <p:spPr>
            <a:xfrm>
              <a:off x="7797926" y="2036851"/>
              <a:ext cx="2699385" cy="2002155"/>
            </a:xfrm>
            <a:custGeom>
              <a:avLst/>
              <a:gdLst/>
              <a:ahLst/>
              <a:cxnLst/>
              <a:rect l="l" t="t" r="r" b="b"/>
              <a:pathLst>
                <a:path w="2699384" h="2002154">
                  <a:moveTo>
                    <a:pt x="1369412" y="0"/>
                  </a:moveTo>
                  <a:lnTo>
                    <a:pt x="1322183" y="1329"/>
                  </a:lnTo>
                  <a:lnTo>
                    <a:pt x="1275649" y="5271"/>
                  </a:lnTo>
                  <a:lnTo>
                    <a:pt x="1229881" y="11754"/>
                  </a:lnTo>
                  <a:lnTo>
                    <a:pt x="1184949" y="20707"/>
                  </a:lnTo>
                  <a:lnTo>
                    <a:pt x="1140923" y="32058"/>
                  </a:lnTo>
                  <a:lnTo>
                    <a:pt x="1097873" y="45737"/>
                  </a:lnTo>
                  <a:lnTo>
                    <a:pt x="1055868" y="61673"/>
                  </a:lnTo>
                  <a:lnTo>
                    <a:pt x="1014978" y="79794"/>
                  </a:lnTo>
                  <a:lnTo>
                    <a:pt x="975274" y="100029"/>
                  </a:lnTo>
                  <a:lnTo>
                    <a:pt x="936825" y="122307"/>
                  </a:lnTo>
                  <a:lnTo>
                    <a:pt x="899701" y="146557"/>
                  </a:lnTo>
                  <a:lnTo>
                    <a:pt x="863972" y="172708"/>
                  </a:lnTo>
                  <a:lnTo>
                    <a:pt x="829709" y="200689"/>
                  </a:lnTo>
                  <a:lnTo>
                    <a:pt x="796980" y="230428"/>
                  </a:lnTo>
                  <a:lnTo>
                    <a:pt x="765856" y="261855"/>
                  </a:lnTo>
                  <a:lnTo>
                    <a:pt x="736407" y="294898"/>
                  </a:lnTo>
                  <a:lnTo>
                    <a:pt x="708702" y="329486"/>
                  </a:lnTo>
                  <a:lnTo>
                    <a:pt x="682812" y="365548"/>
                  </a:lnTo>
                  <a:lnTo>
                    <a:pt x="658807" y="403014"/>
                  </a:lnTo>
                  <a:lnTo>
                    <a:pt x="636756" y="441811"/>
                  </a:lnTo>
                  <a:lnTo>
                    <a:pt x="616729" y="481869"/>
                  </a:lnTo>
                  <a:lnTo>
                    <a:pt x="598797" y="523116"/>
                  </a:lnTo>
                  <a:lnTo>
                    <a:pt x="583029" y="565482"/>
                  </a:lnTo>
                  <a:lnTo>
                    <a:pt x="569495" y="608895"/>
                  </a:lnTo>
                  <a:lnTo>
                    <a:pt x="558264" y="653284"/>
                  </a:lnTo>
                  <a:lnTo>
                    <a:pt x="549408" y="698578"/>
                  </a:lnTo>
                  <a:lnTo>
                    <a:pt x="542996" y="744706"/>
                  </a:lnTo>
                  <a:lnTo>
                    <a:pt x="539097" y="791597"/>
                  </a:lnTo>
                  <a:lnTo>
                    <a:pt x="537782" y="839180"/>
                  </a:lnTo>
                  <a:lnTo>
                    <a:pt x="550663" y="966426"/>
                  </a:lnTo>
                  <a:lnTo>
                    <a:pt x="513630" y="966426"/>
                  </a:lnTo>
                  <a:lnTo>
                    <a:pt x="466922" y="968543"/>
                  </a:lnTo>
                  <a:lnTo>
                    <a:pt x="421380" y="974772"/>
                  </a:lnTo>
                  <a:lnTo>
                    <a:pt x="377187" y="984931"/>
                  </a:lnTo>
                  <a:lnTo>
                    <a:pt x="334524" y="998835"/>
                  </a:lnTo>
                  <a:lnTo>
                    <a:pt x="293574" y="1016302"/>
                  </a:lnTo>
                  <a:lnTo>
                    <a:pt x="254519" y="1037148"/>
                  </a:lnTo>
                  <a:lnTo>
                    <a:pt x="217541" y="1061191"/>
                  </a:lnTo>
                  <a:lnTo>
                    <a:pt x="182823" y="1088248"/>
                  </a:lnTo>
                  <a:lnTo>
                    <a:pt x="150546" y="1118135"/>
                  </a:lnTo>
                  <a:lnTo>
                    <a:pt x="120894" y="1150669"/>
                  </a:lnTo>
                  <a:lnTo>
                    <a:pt x="94047" y="1185667"/>
                  </a:lnTo>
                  <a:lnTo>
                    <a:pt x="70189" y="1222947"/>
                  </a:lnTo>
                  <a:lnTo>
                    <a:pt x="49501" y="1262324"/>
                  </a:lnTo>
                  <a:lnTo>
                    <a:pt x="32167" y="1303616"/>
                  </a:lnTo>
                  <a:lnTo>
                    <a:pt x="18367" y="1346640"/>
                  </a:lnTo>
                  <a:lnTo>
                    <a:pt x="8284" y="1391212"/>
                  </a:lnTo>
                  <a:lnTo>
                    <a:pt x="2101" y="1437150"/>
                  </a:lnTo>
                  <a:lnTo>
                    <a:pt x="0" y="1484270"/>
                  </a:lnTo>
                  <a:lnTo>
                    <a:pt x="2101" y="1531390"/>
                  </a:lnTo>
                  <a:lnTo>
                    <a:pt x="8284" y="1577328"/>
                  </a:lnTo>
                  <a:lnTo>
                    <a:pt x="18367" y="1621900"/>
                  </a:lnTo>
                  <a:lnTo>
                    <a:pt x="32167" y="1664923"/>
                  </a:lnTo>
                  <a:lnTo>
                    <a:pt x="49502" y="1706215"/>
                  </a:lnTo>
                  <a:lnTo>
                    <a:pt x="70189" y="1745593"/>
                  </a:lnTo>
                  <a:lnTo>
                    <a:pt x="94047" y="1782872"/>
                  </a:lnTo>
                  <a:lnTo>
                    <a:pt x="120894" y="1817870"/>
                  </a:lnTo>
                  <a:lnTo>
                    <a:pt x="150546" y="1850405"/>
                  </a:lnTo>
                  <a:lnTo>
                    <a:pt x="182823" y="1880291"/>
                  </a:lnTo>
                  <a:lnTo>
                    <a:pt x="217541" y="1907348"/>
                  </a:lnTo>
                  <a:lnTo>
                    <a:pt x="254519" y="1931391"/>
                  </a:lnTo>
                  <a:lnTo>
                    <a:pt x="293574" y="1952238"/>
                  </a:lnTo>
                  <a:lnTo>
                    <a:pt x="334524" y="1969705"/>
                  </a:lnTo>
                  <a:lnTo>
                    <a:pt x="377187" y="1983609"/>
                  </a:lnTo>
                  <a:lnTo>
                    <a:pt x="421380" y="1993767"/>
                  </a:lnTo>
                  <a:lnTo>
                    <a:pt x="466922" y="1999996"/>
                  </a:lnTo>
                  <a:lnTo>
                    <a:pt x="513630" y="2002113"/>
                  </a:lnTo>
                  <a:lnTo>
                    <a:pt x="965804" y="2002113"/>
                  </a:lnTo>
                  <a:lnTo>
                    <a:pt x="2523598" y="443750"/>
                  </a:lnTo>
                  <a:lnTo>
                    <a:pt x="2098800" y="443750"/>
                  </a:lnTo>
                  <a:lnTo>
                    <a:pt x="2059352" y="369658"/>
                  </a:lnTo>
                  <a:lnTo>
                    <a:pt x="2031871" y="331099"/>
                  </a:lnTo>
                  <a:lnTo>
                    <a:pt x="2002334" y="294213"/>
                  </a:lnTo>
                  <a:lnTo>
                    <a:pt x="1970826" y="259088"/>
                  </a:lnTo>
                  <a:lnTo>
                    <a:pt x="1937428" y="225807"/>
                  </a:lnTo>
                  <a:lnTo>
                    <a:pt x="1902225" y="194457"/>
                  </a:lnTo>
                  <a:lnTo>
                    <a:pt x="1865301" y="165124"/>
                  </a:lnTo>
                  <a:lnTo>
                    <a:pt x="1826739" y="137892"/>
                  </a:lnTo>
                  <a:lnTo>
                    <a:pt x="1786622" y="112847"/>
                  </a:lnTo>
                  <a:lnTo>
                    <a:pt x="1745034" y="90076"/>
                  </a:lnTo>
                  <a:lnTo>
                    <a:pt x="1702060" y="69663"/>
                  </a:lnTo>
                  <a:lnTo>
                    <a:pt x="1657781" y="51694"/>
                  </a:lnTo>
                  <a:lnTo>
                    <a:pt x="1612283" y="36255"/>
                  </a:lnTo>
                  <a:lnTo>
                    <a:pt x="1565647" y="23431"/>
                  </a:lnTo>
                  <a:lnTo>
                    <a:pt x="1517959" y="13308"/>
                  </a:lnTo>
                  <a:lnTo>
                    <a:pt x="1469302" y="5972"/>
                  </a:lnTo>
                  <a:lnTo>
                    <a:pt x="1419758" y="1507"/>
                  </a:lnTo>
                  <a:lnTo>
                    <a:pt x="1369412" y="0"/>
                  </a:lnTo>
                  <a:close/>
                </a:path>
                <a:path w="2699384" h="2002154">
                  <a:moveTo>
                    <a:pt x="2552051" y="250465"/>
                  </a:moveTo>
                  <a:lnTo>
                    <a:pt x="2500152" y="252587"/>
                  </a:lnTo>
                  <a:lnTo>
                    <a:pt x="2449389" y="258841"/>
                  </a:lnTo>
                  <a:lnTo>
                    <a:pt x="2399930" y="269057"/>
                  </a:lnTo>
                  <a:lnTo>
                    <a:pt x="2351944" y="283066"/>
                  </a:lnTo>
                  <a:lnTo>
                    <a:pt x="2305601" y="300699"/>
                  </a:lnTo>
                  <a:lnTo>
                    <a:pt x="2261069" y="321787"/>
                  </a:lnTo>
                  <a:lnTo>
                    <a:pt x="2218517" y="346161"/>
                  </a:lnTo>
                  <a:lnTo>
                    <a:pt x="2178115" y="373652"/>
                  </a:lnTo>
                  <a:lnTo>
                    <a:pt x="2140031" y="404091"/>
                  </a:lnTo>
                  <a:lnTo>
                    <a:pt x="2104436" y="437308"/>
                  </a:lnTo>
                  <a:lnTo>
                    <a:pt x="2098800" y="443750"/>
                  </a:lnTo>
                  <a:lnTo>
                    <a:pt x="2523598" y="443750"/>
                  </a:lnTo>
                  <a:lnTo>
                    <a:pt x="2699195" y="268089"/>
                  </a:lnTo>
                  <a:lnTo>
                    <a:pt x="2690752" y="265857"/>
                  </a:lnTo>
                  <a:lnTo>
                    <a:pt x="2645541" y="257388"/>
                  </a:lnTo>
                  <a:lnTo>
                    <a:pt x="2599266" y="252217"/>
                  </a:lnTo>
                  <a:lnTo>
                    <a:pt x="2552051" y="250465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8042665" y="3438975"/>
              <a:ext cx="1095375" cy="712470"/>
            </a:xfrm>
            <a:custGeom>
              <a:avLst/>
              <a:gdLst/>
              <a:ahLst/>
              <a:cxnLst/>
              <a:rect l="l" t="t" r="r" b="b"/>
              <a:pathLst>
                <a:path w="1095375" h="712470">
                  <a:moveTo>
                    <a:pt x="479012" y="0"/>
                  </a:moveTo>
                  <a:lnTo>
                    <a:pt x="431748" y="3907"/>
                  </a:lnTo>
                  <a:lnTo>
                    <a:pt x="386952" y="15217"/>
                  </a:lnTo>
                  <a:lnTo>
                    <a:pt x="345208" y="33312"/>
                  </a:lnTo>
                  <a:lnTo>
                    <a:pt x="307102" y="57573"/>
                  </a:lnTo>
                  <a:lnTo>
                    <a:pt x="273218" y="87381"/>
                  </a:lnTo>
                  <a:lnTo>
                    <a:pt x="244140" y="122117"/>
                  </a:lnTo>
                  <a:lnTo>
                    <a:pt x="220452" y="161164"/>
                  </a:lnTo>
                  <a:lnTo>
                    <a:pt x="202740" y="203903"/>
                  </a:lnTo>
                  <a:lnTo>
                    <a:pt x="191588" y="249714"/>
                  </a:lnTo>
                  <a:lnTo>
                    <a:pt x="187579" y="297981"/>
                  </a:lnTo>
                  <a:lnTo>
                    <a:pt x="192410" y="343081"/>
                  </a:lnTo>
                  <a:lnTo>
                    <a:pt x="179529" y="343081"/>
                  </a:lnTo>
                  <a:lnTo>
                    <a:pt x="131847" y="349695"/>
                  </a:lnTo>
                  <a:lnTo>
                    <a:pt x="88974" y="368345"/>
                  </a:lnTo>
                  <a:lnTo>
                    <a:pt x="52631" y="397241"/>
                  </a:lnTo>
                  <a:lnTo>
                    <a:pt x="24539" y="434593"/>
                  </a:lnTo>
                  <a:lnTo>
                    <a:pt x="6421" y="478612"/>
                  </a:lnTo>
                  <a:lnTo>
                    <a:pt x="0" y="527507"/>
                  </a:lnTo>
                  <a:lnTo>
                    <a:pt x="6421" y="576683"/>
                  </a:lnTo>
                  <a:lnTo>
                    <a:pt x="24539" y="620779"/>
                  </a:lnTo>
                  <a:lnTo>
                    <a:pt x="52631" y="658076"/>
                  </a:lnTo>
                  <a:lnTo>
                    <a:pt x="88974" y="686848"/>
                  </a:lnTo>
                  <a:lnTo>
                    <a:pt x="131847" y="705375"/>
                  </a:lnTo>
                  <a:lnTo>
                    <a:pt x="179529" y="711934"/>
                  </a:lnTo>
                  <a:lnTo>
                    <a:pt x="609161" y="711934"/>
                  </a:lnTo>
                  <a:lnTo>
                    <a:pt x="1095219" y="225699"/>
                  </a:lnTo>
                  <a:lnTo>
                    <a:pt x="1075618" y="188629"/>
                  </a:lnTo>
                  <a:lnTo>
                    <a:pt x="1050862" y="157849"/>
                  </a:lnTo>
                  <a:lnTo>
                    <a:pt x="734217" y="157849"/>
                  </a:lnTo>
                  <a:lnTo>
                    <a:pt x="720531" y="131272"/>
                  </a:lnTo>
                  <a:lnTo>
                    <a:pt x="691460" y="94144"/>
                  </a:lnTo>
                  <a:lnTo>
                    <a:pt x="657021" y="62161"/>
                  </a:lnTo>
                  <a:lnTo>
                    <a:pt x="617886" y="36039"/>
                  </a:lnTo>
                  <a:lnTo>
                    <a:pt x="574725" y="16494"/>
                  </a:lnTo>
                  <a:lnTo>
                    <a:pt x="528211" y="4243"/>
                  </a:lnTo>
                  <a:lnTo>
                    <a:pt x="479012" y="0"/>
                  </a:lnTo>
                  <a:close/>
                </a:path>
                <a:path w="1095375" h="712470">
                  <a:moveTo>
                    <a:pt x="892010" y="88589"/>
                  </a:moveTo>
                  <a:lnTo>
                    <a:pt x="847455" y="93257"/>
                  </a:lnTo>
                  <a:lnTo>
                    <a:pt x="806069" y="106608"/>
                  </a:lnTo>
                  <a:lnTo>
                    <a:pt x="768609" y="127661"/>
                  </a:lnTo>
                  <a:lnTo>
                    <a:pt x="735828" y="155433"/>
                  </a:lnTo>
                  <a:lnTo>
                    <a:pt x="734217" y="157849"/>
                  </a:lnTo>
                  <a:lnTo>
                    <a:pt x="1050862" y="157849"/>
                  </a:lnTo>
                  <a:lnTo>
                    <a:pt x="1015836" y="127321"/>
                  </a:lnTo>
                  <a:lnTo>
                    <a:pt x="978227" y="106407"/>
                  </a:lnTo>
                  <a:lnTo>
                    <a:pt x="936656" y="93194"/>
                  </a:lnTo>
                  <a:lnTo>
                    <a:pt x="892010" y="88589"/>
                  </a:lnTo>
                  <a:close/>
                </a:path>
              </a:pathLst>
            </a:custGeom>
            <a:solidFill>
              <a:srgbClr val="56D2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8353413" y="3728110"/>
              <a:ext cx="512445" cy="623570"/>
            </a:xfrm>
            <a:custGeom>
              <a:avLst/>
              <a:gdLst/>
              <a:ahLst/>
              <a:cxnLst/>
              <a:rect l="l" t="t" r="r" b="b"/>
              <a:pathLst>
                <a:path w="512445" h="623570">
                  <a:moveTo>
                    <a:pt x="333209" y="387985"/>
                  </a:moveTo>
                  <a:lnTo>
                    <a:pt x="281825" y="385064"/>
                  </a:lnTo>
                  <a:lnTo>
                    <a:pt x="243535" y="373976"/>
                  </a:lnTo>
                  <a:lnTo>
                    <a:pt x="208267" y="356704"/>
                  </a:lnTo>
                  <a:lnTo>
                    <a:pt x="176314" y="334213"/>
                  </a:lnTo>
                  <a:lnTo>
                    <a:pt x="132270" y="361226"/>
                  </a:lnTo>
                  <a:lnTo>
                    <a:pt x="93332" y="395325"/>
                  </a:lnTo>
                  <a:lnTo>
                    <a:pt x="60147" y="435635"/>
                  </a:lnTo>
                  <a:lnTo>
                    <a:pt x="33388" y="481317"/>
                  </a:lnTo>
                  <a:lnTo>
                    <a:pt x="13690" y="531533"/>
                  </a:lnTo>
                  <a:lnTo>
                    <a:pt x="4127" y="576529"/>
                  </a:lnTo>
                  <a:lnTo>
                    <a:pt x="0" y="623341"/>
                  </a:lnTo>
                  <a:lnTo>
                    <a:pt x="97942" y="623341"/>
                  </a:lnTo>
                  <a:lnTo>
                    <a:pt x="332219" y="388975"/>
                  </a:lnTo>
                  <a:lnTo>
                    <a:pt x="333209" y="387985"/>
                  </a:lnTo>
                  <a:close/>
                </a:path>
                <a:path w="512445" h="623570">
                  <a:moveTo>
                    <a:pt x="512025" y="166700"/>
                  </a:moveTo>
                  <a:lnTo>
                    <a:pt x="505663" y="122478"/>
                  </a:lnTo>
                  <a:lnTo>
                    <a:pt x="487718" y="82677"/>
                  </a:lnTo>
                  <a:lnTo>
                    <a:pt x="459892" y="48920"/>
                  </a:lnTo>
                  <a:lnTo>
                    <a:pt x="423887" y="22809"/>
                  </a:lnTo>
                  <a:lnTo>
                    <a:pt x="381381" y="5969"/>
                  </a:lnTo>
                  <a:lnTo>
                    <a:pt x="334098" y="0"/>
                  </a:lnTo>
                  <a:lnTo>
                    <a:pt x="286816" y="5969"/>
                  </a:lnTo>
                  <a:lnTo>
                    <a:pt x="244322" y="22809"/>
                  </a:lnTo>
                  <a:lnTo>
                    <a:pt x="208305" y="48920"/>
                  </a:lnTo>
                  <a:lnTo>
                    <a:pt x="180479" y="82677"/>
                  </a:lnTo>
                  <a:lnTo>
                    <a:pt x="162547" y="122478"/>
                  </a:lnTo>
                  <a:lnTo>
                    <a:pt x="156184" y="166700"/>
                  </a:lnTo>
                  <a:lnTo>
                    <a:pt x="162547" y="211264"/>
                  </a:lnTo>
                  <a:lnTo>
                    <a:pt x="180479" y="251269"/>
                  </a:lnTo>
                  <a:lnTo>
                    <a:pt x="208305" y="285089"/>
                  </a:lnTo>
                  <a:lnTo>
                    <a:pt x="244322" y="311124"/>
                  </a:lnTo>
                  <a:lnTo>
                    <a:pt x="286816" y="327774"/>
                  </a:lnTo>
                  <a:lnTo>
                    <a:pt x="334098" y="333413"/>
                  </a:lnTo>
                  <a:lnTo>
                    <a:pt x="381381" y="327444"/>
                  </a:lnTo>
                  <a:lnTo>
                    <a:pt x="401853" y="319328"/>
                  </a:lnTo>
                  <a:lnTo>
                    <a:pt x="501929" y="219214"/>
                  </a:lnTo>
                  <a:lnTo>
                    <a:pt x="505663" y="210934"/>
                  </a:lnTo>
                  <a:lnTo>
                    <a:pt x="512025" y="166700"/>
                  </a:lnTo>
                  <a:close/>
                </a:path>
              </a:pathLst>
            </a:custGeom>
            <a:solidFill>
              <a:srgbClr val="C050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978142" y="0"/>
            <a:ext cx="5213985" cy="6858000"/>
            <a:chOff x="6978142" y="0"/>
            <a:chExt cx="5213985" cy="6858000"/>
          </a:xfrm>
        </p:grpSpPr>
        <p:sp>
          <p:nvSpPr>
            <p:cNvPr id="3" name="object 3"/>
            <p:cNvSpPr/>
            <p:nvPr/>
          </p:nvSpPr>
          <p:spPr>
            <a:xfrm>
              <a:off x="6984492" y="0"/>
              <a:ext cx="5207635" cy="6858000"/>
            </a:xfrm>
            <a:custGeom>
              <a:avLst/>
              <a:gdLst/>
              <a:ahLst/>
              <a:cxnLst/>
              <a:rect l="l" t="t" r="r" b="b"/>
              <a:pathLst>
                <a:path w="5207634" h="6858000">
                  <a:moveTo>
                    <a:pt x="5207508" y="6857998"/>
                  </a:moveTo>
                  <a:lnTo>
                    <a:pt x="5207508" y="0"/>
                  </a:lnTo>
                  <a:lnTo>
                    <a:pt x="0" y="0"/>
                  </a:lnTo>
                  <a:lnTo>
                    <a:pt x="0" y="6857998"/>
                  </a:lnTo>
                  <a:lnTo>
                    <a:pt x="5207508" y="6857998"/>
                  </a:lnTo>
                  <a:close/>
                </a:path>
              </a:pathLst>
            </a:custGeom>
            <a:solidFill>
              <a:srgbClr val="131C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984492" y="0"/>
              <a:ext cx="0" cy="6858000"/>
            </a:xfrm>
            <a:custGeom>
              <a:avLst/>
              <a:gdLst/>
              <a:ahLst/>
              <a:cxnLst/>
              <a:rect l="l" t="t" r="r" b="b"/>
              <a:pathLst>
                <a:path h="6858000">
                  <a:moveTo>
                    <a:pt x="0" y="0"/>
                  </a:moveTo>
                  <a:lnTo>
                    <a:pt x="0" y="6857998"/>
                  </a:lnTo>
                </a:path>
              </a:pathLst>
            </a:custGeom>
            <a:ln w="12700">
              <a:solidFill>
                <a:srgbClr val="9F3D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1401" y="260350"/>
            <a:ext cx="6453759" cy="557784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228701" y="1522577"/>
            <a:ext cx="6034405" cy="29629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6515" indent="-342900">
              <a:lnSpc>
                <a:spcPct val="110000"/>
              </a:lnSpc>
              <a:spcBef>
                <a:spcPts val="100"/>
              </a:spcBef>
              <a:buClr>
                <a:srgbClr val="DA3467"/>
              </a:buClr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A</a:t>
            </a:r>
            <a:r>
              <a:rPr sz="20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model</a:t>
            </a:r>
            <a:r>
              <a:rPr sz="20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that</a:t>
            </a:r>
            <a:r>
              <a:rPr sz="20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is</a:t>
            </a:r>
            <a:r>
              <a:rPr sz="20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dedicated</a:t>
            </a:r>
            <a:r>
              <a:rPr sz="20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to</a:t>
            </a:r>
            <a:r>
              <a:rPr sz="20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a</a:t>
            </a:r>
            <a:r>
              <a:rPr sz="20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single</a:t>
            </a:r>
            <a:r>
              <a:rPr sz="20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customer</a:t>
            </a:r>
            <a:r>
              <a:rPr sz="2000" spc="-1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with</a:t>
            </a:r>
            <a:r>
              <a:rPr sz="2000" spc="-25" dirty="0">
                <a:solidFill>
                  <a:srgbClr val="131C36"/>
                </a:solidFill>
                <a:latin typeface="Calibri"/>
                <a:cs typeface="Calibri"/>
              </a:rPr>
              <a:t> no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other</a:t>
            </a:r>
            <a:r>
              <a:rPr sz="20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sharing</a:t>
            </a:r>
            <a:r>
              <a:rPr sz="2000" spc="-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of</a:t>
            </a:r>
            <a:r>
              <a:rPr sz="2000" spc="-1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cloud</a:t>
            </a:r>
            <a:r>
              <a:rPr sz="20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resources –</a:t>
            </a: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not</a:t>
            </a:r>
            <a:r>
              <a:rPr sz="2000" spc="-1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a</a:t>
            </a: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 multi-tenant environment</a:t>
            </a:r>
            <a:endParaRPr sz="2000">
              <a:latin typeface="Calibri"/>
              <a:cs typeface="Calibri"/>
            </a:endParaRPr>
          </a:p>
          <a:p>
            <a:pPr marL="355600" marR="80010" indent="-342900">
              <a:lnSpc>
                <a:spcPct val="110000"/>
              </a:lnSpc>
              <a:spcBef>
                <a:spcPts val="994"/>
              </a:spcBef>
              <a:buClr>
                <a:srgbClr val="DA3467"/>
              </a:buClr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The</a:t>
            </a:r>
            <a:r>
              <a:rPr sz="20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private</a:t>
            </a:r>
            <a:r>
              <a:rPr sz="20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cloud</a:t>
            </a:r>
            <a:r>
              <a:rPr sz="20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can</a:t>
            </a:r>
            <a:r>
              <a:rPr sz="20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be</a:t>
            </a:r>
            <a:r>
              <a:rPr sz="20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a</a:t>
            </a:r>
            <a:r>
              <a:rPr sz="20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dedicated</a:t>
            </a:r>
            <a:r>
              <a:rPr sz="20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part</a:t>
            </a:r>
            <a:r>
              <a:rPr sz="20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of</a:t>
            </a:r>
            <a:r>
              <a:rPr sz="20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the</a:t>
            </a:r>
            <a:r>
              <a:rPr sz="20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Cloud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Service</a:t>
            </a:r>
            <a:r>
              <a:rPr sz="20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Provider</a:t>
            </a: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in</a:t>
            </a:r>
            <a:r>
              <a:rPr sz="20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a</a:t>
            </a:r>
            <a:r>
              <a:rPr sz="20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sandbox</a:t>
            </a:r>
            <a:r>
              <a:rPr sz="2000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environment</a:t>
            </a:r>
            <a:r>
              <a:rPr sz="20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for</a:t>
            </a:r>
            <a:r>
              <a:rPr sz="20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25" dirty="0">
                <a:solidFill>
                  <a:srgbClr val="131C36"/>
                </a:solidFill>
                <a:latin typeface="Calibri"/>
                <a:cs typeface="Calibri"/>
              </a:rPr>
              <a:t>an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additional</a:t>
            </a:r>
            <a:r>
              <a:rPr sz="20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131C36"/>
                </a:solidFill>
                <a:latin typeface="Calibri"/>
                <a:cs typeface="Calibri"/>
              </a:rPr>
              <a:t>cost</a:t>
            </a:r>
            <a:endParaRPr sz="2000">
              <a:latin typeface="Calibri"/>
              <a:cs typeface="Calibri"/>
            </a:endParaRPr>
          </a:p>
          <a:p>
            <a:pPr marL="355600" marR="5080" indent="-342900">
              <a:lnSpc>
                <a:spcPct val="110100"/>
              </a:lnSpc>
              <a:spcBef>
                <a:spcPts val="1005"/>
              </a:spcBef>
              <a:buClr>
                <a:srgbClr val="DA3467"/>
              </a:buClr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The</a:t>
            </a:r>
            <a:r>
              <a:rPr sz="20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private</a:t>
            </a:r>
            <a:r>
              <a:rPr sz="20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cloud</a:t>
            </a:r>
            <a:r>
              <a:rPr sz="20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can</a:t>
            </a:r>
            <a:r>
              <a:rPr sz="20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be</a:t>
            </a:r>
            <a:r>
              <a:rPr sz="20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an</a:t>
            </a:r>
            <a:r>
              <a:rPr sz="20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on-premises</a:t>
            </a:r>
            <a:r>
              <a:rPr sz="2000" spc="-1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solution</a:t>
            </a:r>
            <a:r>
              <a:rPr sz="20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using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virtualization</a:t>
            </a: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and</a:t>
            </a:r>
            <a:r>
              <a:rPr sz="20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other</a:t>
            </a:r>
            <a:r>
              <a:rPr sz="20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cloud</a:t>
            </a:r>
            <a:r>
              <a:rPr sz="20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service</a:t>
            </a:r>
            <a:r>
              <a:rPr sz="2000" spc="-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characteristics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514016" y="2101289"/>
            <a:ext cx="3871435" cy="2164668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978142" y="0"/>
            <a:ext cx="5213985" cy="6858000"/>
            <a:chOff x="6978142" y="0"/>
            <a:chExt cx="5213985" cy="6858000"/>
          </a:xfrm>
        </p:grpSpPr>
        <p:sp>
          <p:nvSpPr>
            <p:cNvPr id="3" name="object 3"/>
            <p:cNvSpPr/>
            <p:nvPr/>
          </p:nvSpPr>
          <p:spPr>
            <a:xfrm>
              <a:off x="6984492" y="0"/>
              <a:ext cx="5207635" cy="6858000"/>
            </a:xfrm>
            <a:custGeom>
              <a:avLst/>
              <a:gdLst/>
              <a:ahLst/>
              <a:cxnLst/>
              <a:rect l="l" t="t" r="r" b="b"/>
              <a:pathLst>
                <a:path w="5207634" h="6858000">
                  <a:moveTo>
                    <a:pt x="5207508" y="6857998"/>
                  </a:moveTo>
                  <a:lnTo>
                    <a:pt x="5207508" y="0"/>
                  </a:lnTo>
                  <a:lnTo>
                    <a:pt x="0" y="0"/>
                  </a:lnTo>
                  <a:lnTo>
                    <a:pt x="0" y="6857998"/>
                  </a:lnTo>
                  <a:lnTo>
                    <a:pt x="5207508" y="6857998"/>
                  </a:lnTo>
                  <a:close/>
                </a:path>
              </a:pathLst>
            </a:custGeom>
            <a:solidFill>
              <a:srgbClr val="131C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984492" y="0"/>
              <a:ext cx="0" cy="6858000"/>
            </a:xfrm>
            <a:custGeom>
              <a:avLst/>
              <a:gdLst/>
              <a:ahLst/>
              <a:cxnLst/>
              <a:rect l="l" t="t" r="r" b="b"/>
              <a:pathLst>
                <a:path h="6858000">
                  <a:moveTo>
                    <a:pt x="0" y="0"/>
                  </a:moveTo>
                  <a:lnTo>
                    <a:pt x="0" y="6857998"/>
                  </a:lnTo>
                </a:path>
              </a:pathLst>
            </a:custGeom>
            <a:ln w="12700">
              <a:solidFill>
                <a:srgbClr val="9F3D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1401" y="260350"/>
            <a:ext cx="4649470" cy="55778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41401" y="863549"/>
            <a:ext cx="3217291" cy="558088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228701" y="1566773"/>
            <a:ext cx="6156960" cy="4425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10000"/>
              </a:lnSpc>
              <a:spcBef>
                <a:spcPts val="100"/>
              </a:spcBef>
              <a:buClr>
                <a:srgbClr val="DA3467"/>
              </a:buClr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A</a:t>
            </a:r>
            <a:r>
              <a:rPr sz="20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method</a:t>
            </a:r>
            <a:r>
              <a:rPr sz="20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for</a:t>
            </a:r>
            <a:r>
              <a:rPr sz="2000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connecting</a:t>
            </a:r>
            <a:r>
              <a:rPr sz="2000" spc="-6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infrastructure</a:t>
            </a:r>
            <a:r>
              <a:rPr sz="20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and</a:t>
            </a:r>
            <a:r>
              <a:rPr sz="20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applications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between</a:t>
            </a:r>
            <a:r>
              <a:rPr sz="20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similar</a:t>
            </a:r>
            <a:r>
              <a:rPr sz="2000" spc="1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entities in</a:t>
            </a:r>
            <a:r>
              <a:rPr sz="20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a</a:t>
            </a:r>
            <a:r>
              <a:rPr sz="20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certain</a:t>
            </a: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 sector</a:t>
            </a:r>
            <a:endParaRPr sz="20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1235"/>
              </a:spcBef>
              <a:buClr>
                <a:srgbClr val="DA3467"/>
              </a:buClr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Can</a:t>
            </a:r>
            <a:r>
              <a:rPr sz="2000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be</a:t>
            </a:r>
            <a:r>
              <a:rPr sz="20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for</a:t>
            </a:r>
            <a:r>
              <a:rPr sz="20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public</a:t>
            </a:r>
            <a:r>
              <a:rPr sz="20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or</a:t>
            </a:r>
            <a:r>
              <a:rPr sz="20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private</a:t>
            </a:r>
            <a:r>
              <a:rPr sz="20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25" dirty="0">
                <a:solidFill>
                  <a:srgbClr val="131C36"/>
                </a:solidFill>
                <a:latin typeface="Calibri"/>
                <a:cs typeface="Calibri"/>
              </a:rPr>
              <a:t>use</a:t>
            </a:r>
            <a:endParaRPr sz="2000">
              <a:latin typeface="Calibri"/>
              <a:cs typeface="Calibri"/>
            </a:endParaRPr>
          </a:p>
          <a:p>
            <a:pPr marL="355600" marR="316865" indent="-342900">
              <a:lnSpc>
                <a:spcPct val="110000"/>
              </a:lnSpc>
              <a:spcBef>
                <a:spcPts val="1010"/>
              </a:spcBef>
              <a:buClr>
                <a:srgbClr val="DA3467"/>
              </a:buClr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Often</a:t>
            </a:r>
            <a:r>
              <a:rPr sz="2000" spc="-5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used</a:t>
            </a:r>
            <a:r>
              <a:rPr sz="20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to</a:t>
            </a:r>
            <a:r>
              <a:rPr sz="2000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share</a:t>
            </a:r>
            <a:r>
              <a:rPr sz="20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information</a:t>
            </a:r>
            <a:r>
              <a:rPr sz="20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and</a:t>
            </a:r>
            <a:r>
              <a:rPr sz="20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research</a:t>
            </a:r>
            <a:r>
              <a:rPr sz="20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among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parties</a:t>
            </a:r>
            <a:r>
              <a:rPr sz="20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with</a:t>
            </a:r>
            <a:r>
              <a:rPr sz="20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various</a:t>
            </a:r>
            <a:r>
              <a:rPr sz="20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types</a:t>
            </a:r>
            <a:r>
              <a:rPr sz="20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of</a:t>
            </a:r>
            <a:r>
              <a:rPr sz="20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agreements</a:t>
            </a:r>
            <a:r>
              <a:rPr sz="2000" spc="-1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25" dirty="0">
                <a:solidFill>
                  <a:srgbClr val="131C36"/>
                </a:solidFill>
                <a:latin typeface="Calibri"/>
                <a:cs typeface="Calibri"/>
              </a:rPr>
              <a:t>and </a:t>
            </a: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cooperative</a:t>
            </a:r>
            <a:r>
              <a:rPr sz="20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relationships</a:t>
            </a:r>
            <a:endParaRPr sz="20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1240"/>
              </a:spcBef>
              <a:buClr>
                <a:srgbClr val="DA3467"/>
              </a:buClr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Common</a:t>
            </a:r>
            <a:r>
              <a:rPr sz="2000" spc="-9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examples</a:t>
            </a:r>
            <a:r>
              <a:rPr sz="20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131C36"/>
                </a:solidFill>
                <a:latin typeface="Calibri"/>
                <a:cs typeface="Calibri"/>
              </a:rPr>
              <a:t>are:</a:t>
            </a:r>
            <a:endParaRPr sz="2000">
              <a:latin typeface="Calibri"/>
              <a:cs typeface="Calibri"/>
            </a:endParaRPr>
          </a:p>
          <a:p>
            <a:pPr marL="812800" lvl="1" indent="-342900">
              <a:lnSpc>
                <a:spcPct val="100000"/>
              </a:lnSpc>
              <a:spcBef>
                <a:spcPts val="745"/>
              </a:spcBef>
              <a:buClr>
                <a:srgbClr val="DA3467"/>
              </a:buClr>
              <a:buSzPct val="112500"/>
              <a:buFont typeface="Arial"/>
              <a:buChar char="•"/>
              <a:tabLst>
                <a:tab pos="812165" algn="l"/>
                <a:tab pos="812800" algn="l"/>
              </a:tabLst>
            </a:pPr>
            <a:r>
              <a:rPr sz="1600" spc="-10" dirty="0">
                <a:solidFill>
                  <a:srgbClr val="131C36"/>
                </a:solidFill>
                <a:latin typeface="Calibri"/>
                <a:cs typeface="Calibri"/>
              </a:rPr>
              <a:t>Government</a:t>
            </a:r>
            <a:r>
              <a:rPr sz="1600" spc="1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131C36"/>
                </a:solidFill>
                <a:latin typeface="Calibri"/>
                <a:cs typeface="Calibri"/>
              </a:rPr>
              <a:t>agencies</a:t>
            </a:r>
            <a:r>
              <a:rPr sz="16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131C36"/>
                </a:solidFill>
                <a:latin typeface="Calibri"/>
                <a:cs typeface="Calibri"/>
              </a:rPr>
              <a:t>and</a:t>
            </a:r>
            <a:r>
              <a:rPr sz="16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131C36"/>
                </a:solidFill>
                <a:latin typeface="Calibri"/>
                <a:cs typeface="Calibri"/>
              </a:rPr>
              <a:t>departments</a:t>
            </a:r>
            <a:endParaRPr sz="1600">
              <a:latin typeface="Calibri"/>
              <a:cs typeface="Calibri"/>
            </a:endParaRPr>
          </a:p>
          <a:p>
            <a:pPr marL="812800" lvl="1" indent="-342900">
              <a:lnSpc>
                <a:spcPct val="100000"/>
              </a:lnSpc>
              <a:spcBef>
                <a:spcPts val="685"/>
              </a:spcBef>
              <a:buClr>
                <a:srgbClr val="DA3467"/>
              </a:buClr>
              <a:buSzPct val="112500"/>
              <a:buFont typeface="Arial"/>
              <a:buChar char="•"/>
              <a:tabLst>
                <a:tab pos="812165" algn="l"/>
                <a:tab pos="812800" algn="l"/>
              </a:tabLst>
            </a:pPr>
            <a:r>
              <a:rPr sz="1600" spc="-10" dirty="0">
                <a:solidFill>
                  <a:srgbClr val="131C36"/>
                </a:solidFill>
                <a:latin typeface="Calibri"/>
                <a:cs typeface="Calibri"/>
              </a:rPr>
              <a:t>Healthcare</a:t>
            </a:r>
            <a:r>
              <a:rPr sz="1600" spc="-6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131C36"/>
                </a:solidFill>
                <a:latin typeface="Calibri"/>
                <a:cs typeface="Calibri"/>
              </a:rPr>
              <a:t>provider</a:t>
            </a:r>
            <a:r>
              <a:rPr sz="16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131C36"/>
                </a:solidFill>
                <a:latin typeface="Calibri"/>
                <a:cs typeface="Calibri"/>
              </a:rPr>
              <a:t>networks</a:t>
            </a:r>
            <a:endParaRPr sz="1600">
              <a:latin typeface="Calibri"/>
              <a:cs typeface="Calibri"/>
            </a:endParaRPr>
          </a:p>
          <a:p>
            <a:pPr marL="812800" lvl="1" indent="-342900">
              <a:lnSpc>
                <a:spcPct val="100000"/>
              </a:lnSpc>
              <a:spcBef>
                <a:spcPts val="695"/>
              </a:spcBef>
              <a:buClr>
                <a:srgbClr val="DA3467"/>
              </a:buClr>
              <a:buSzPct val="112500"/>
              <a:buFont typeface="Arial"/>
              <a:buChar char="•"/>
              <a:tabLst>
                <a:tab pos="812165" algn="l"/>
                <a:tab pos="812800" algn="l"/>
              </a:tabLst>
            </a:pPr>
            <a:r>
              <a:rPr sz="1600" dirty="0">
                <a:solidFill>
                  <a:srgbClr val="131C36"/>
                </a:solidFill>
                <a:latin typeface="Calibri"/>
                <a:cs typeface="Calibri"/>
              </a:rPr>
              <a:t>Gaming</a:t>
            </a:r>
            <a:r>
              <a:rPr sz="1600" spc="-6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131C36"/>
                </a:solidFill>
                <a:latin typeface="Calibri"/>
                <a:cs typeface="Calibri"/>
              </a:rPr>
              <a:t>communities</a:t>
            </a:r>
            <a:endParaRPr sz="1600">
              <a:latin typeface="Calibri"/>
              <a:cs typeface="Calibri"/>
            </a:endParaRPr>
          </a:p>
          <a:p>
            <a:pPr marL="812800" lvl="1" indent="-342900">
              <a:lnSpc>
                <a:spcPct val="100000"/>
              </a:lnSpc>
              <a:spcBef>
                <a:spcPts val="695"/>
              </a:spcBef>
              <a:buClr>
                <a:srgbClr val="DA3467"/>
              </a:buClr>
              <a:buSzPct val="112500"/>
              <a:buFont typeface="Arial"/>
              <a:buChar char="•"/>
              <a:tabLst>
                <a:tab pos="812165" algn="l"/>
                <a:tab pos="812800" algn="l"/>
              </a:tabLst>
            </a:pPr>
            <a:r>
              <a:rPr sz="1600" spc="-10" dirty="0">
                <a:solidFill>
                  <a:srgbClr val="131C36"/>
                </a:solidFill>
                <a:latin typeface="Calibri"/>
                <a:cs typeface="Calibri"/>
              </a:rPr>
              <a:t>Insurance</a:t>
            </a:r>
            <a:r>
              <a:rPr sz="16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131C36"/>
                </a:solidFill>
                <a:latin typeface="Calibri"/>
                <a:cs typeface="Calibri"/>
              </a:rPr>
              <a:t>holding</a:t>
            </a:r>
            <a:r>
              <a:rPr sz="16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131C36"/>
                </a:solidFill>
                <a:latin typeface="Calibri"/>
                <a:cs typeface="Calibri"/>
              </a:rPr>
              <a:t>companies</a:t>
            </a:r>
            <a:endParaRPr sz="1600">
              <a:latin typeface="Calibri"/>
              <a:cs typeface="Calibri"/>
            </a:endParaRPr>
          </a:p>
          <a:p>
            <a:pPr marL="812800" lvl="1" indent="-342900">
              <a:lnSpc>
                <a:spcPct val="100000"/>
              </a:lnSpc>
              <a:spcBef>
                <a:spcPts val="690"/>
              </a:spcBef>
              <a:buClr>
                <a:srgbClr val="DA3467"/>
              </a:buClr>
              <a:buSzPct val="112500"/>
              <a:buFont typeface="Arial"/>
              <a:buChar char="•"/>
              <a:tabLst>
                <a:tab pos="812165" algn="l"/>
                <a:tab pos="812800" algn="l"/>
              </a:tabLst>
            </a:pPr>
            <a:r>
              <a:rPr sz="1600" spc="-10" dirty="0">
                <a:solidFill>
                  <a:srgbClr val="131C36"/>
                </a:solidFill>
                <a:latin typeface="Calibri"/>
                <a:cs typeface="Calibri"/>
              </a:rPr>
              <a:t>Financial</a:t>
            </a:r>
            <a:r>
              <a:rPr sz="1600" spc="-6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131C36"/>
                </a:solidFill>
                <a:latin typeface="Calibri"/>
                <a:cs typeface="Calibri"/>
              </a:rPr>
              <a:t>services </a:t>
            </a:r>
            <a:r>
              <a:rPr sz="1600" spc="-10" dirty="0">
                <a:solidFill>
                  <a:srgbClr val="131C36"/>
                </a:solidFill>
                <a:latin typeface="Calibri"/>
                <a:cs typeface="Calibri"/>
              </a:rPr>
              <a:t>companies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7902468" y="2059540"/>
            <a:ext cx="3404870" cy="2741930"/>
            <a:chOff x="7902468" y="2059540"/>
            <a:chExt cx="3404870" cy="2741930"/>
          </a:xfrm>
        </p:grpSpPr>
        <p:sp>
          <p:nvSpPr>
            <p:cNvPr id="9" name="object 9"/>
            <p:cNvSpPr/>
            <p:nvPr/>
          </p:nvSpPr>
          <p:spPr>
            <a:xfrm>
              <a:off x="8450969" y="2588933"/>
              <a:ext cx="2345690" cy="1604010"/>
            </a:xfrm>
            <a:custGeom>
              <a:avLst/>
              <a:gdLst/>
              <a:ahLst/>
              <a:cxnLst/>
              <a:rect l="l" t="t" r="r" b="b"/>
              <a:pathLst>
                <a:path w="2345690" h="1604010">
                  <a:moveTo>
                    <a:pt x="1853724" y="0"/>
                  </a:moveTo>
                  <a:lnTo>
                    <a:pt x="2337100" y="0"/>
                  </a:lnTo>
                </a:path>
                <a:path w="2345690" h="1604010">
                  <a:moveTo>
                    <a:pt x="2345473" y="0"/>
                  </a:moveTo>
                  <a:lnTo>
                    <a:pt x="2345474" y="1566014"/>
                  </a:lnTo>
                </a:path>
                <a:path w="2345690" h="1604010">
                  <a:moveTo>
                    <a:pt x="0" y="37899"/>
                  </a:moveTo>
                  <a:lnTo>
                    <a:pt x="483443" y="37899"/>
                  </a:lnTo>
                </a:path>
                <a:path w="2345690" h="1604010">
                  <a:moveTo>
                    <a:pt x="0" y="37832"/>
                  </a:moveTo>
                  <a:lnTo>
                    <a:pt x="0" y="1603847"/>
                  </a:lnTo>
                </a:path>
              </a:pathLst>
            </a:custGeom>
            <a:ln w="24110">
              <a:solidFill>
                <a:srgbClr val="0A425B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8867157" y="2059540"/>
              <a:ext cx="1513205" cy="832485"/>
            </a:xfrm>
            <a:custGeom>
              <a:avLst/>
              <a:gdLst/>
              <a:ahLst/>
              <a:cxnLst/>
              <a:rect l="l" t="t" r="r" b="b"/>
              <a:pathLst>
                <a:path w="1513204" h="832485">
                  <a:moveTo>
                    <a:pt x="571396" y="0"/>
                  </a:moveTo>
                  <a:lnTo>
                    <a:pt x="524293" y="3182"/>
                  </a:lnTo>
                  <a:lnTo>
                    <a:pt x="479115" y="12453"/>
                  </a:lnTo>
                  <a:lnTo>
                    <a:pt x="436278" y="27396"/>
                  </a:lnTo>
                  <a:lnTo>
                    <a:pt x="396194" y="47596"/>
                  </a:lnTo>
                  <a:lnTo>
                    <a:pt x="359277" y="72638"/>
                  </a:lnTo>
                  <a:lnTo>
                    <a:pt x="325940" y="102106"/>
                  </a:lnTo>
                  <a:lnTo>
                    <a:pt x="296598" y="135585"/>
                  </a:lnTo>
                  <a:lnTo>
                    <a:pt x="271663" y="172659"/>
                  </a:lnTo>
                  <a:lnTo>
                    <a:pt x="251549" y="212913"/>
                  </a:lnTo>
                  <a:lnTo>
                    <a:pt x="236670" y="255931"/>
                  </a:lnTo>
                  <a:lnTo>
                    <a:pt x="227440" y="301298"/>
                  </a:lnTo>
                  <a:lnTo>
                    <a:pt x="224271" y="348598"/>
                  </a:lnTo>
                  <a:lnTo>
                    <a:pt x="229630" y="401497"/>
                  </a:lnTo>
                  <a:lnTo>
                    <a:pt x="214223" y="401497"/>
                  </a:lnTo>
                  <a:lnTo>
                    <a:pt x="165108" y="407185"/>
                  </a:lnTo>
                  <a:lnTo>
                    <a:pt x="120019" y="423384"/>
                  </a:lnTo>
                  <a:lnTo>
                    <a:pt x="80243" y="448799"/>
                  </a:lnTo>
                  <a:lnTo>
                    <a:pt x="47066" y="482134"/>
                  </a:lnTo>
                  <a:lnTo>
                    <a:pt x="21776" y="522095"/>
                  </a:lnTo>
                  <a:lnTo>
                    <a:pt x="5658" y="567385"/>
                  </a:lnTo>
                  <a:lnTo>
                    <a:pt x="0" y="616709"/>
                  </a:lnTo>
                  <a:lnTo>
                    <a:pt x="5658" y="666055"/>
                  </a:lnTo>
                  <a:lnTo>
                    <a:pt x="21776" y="711353"/>
                  </a:lnTo>
                  <a:lnTo>
                    <a:pt x="47066" y="751312"/>
                  </a:lnTo>
                  <a:lnTo>
                    <a:pt x="80243" y="784641"/>
                  </a:lnTo>
                  <a:lnTo>
                    <a:pt x="120019" y="810047"/>
                  </a:lnTo>
                  <a:lnTo>
                    <a:pt x="165108" y="826238"/>
                  </a:lnTo>
                  <a:lnTo>
                    <a:pt x="214223" y="831922"/>
                  </a:lnTo>
                  <a:lnTo>
                    <a:pt x="1298873" y="831922"/>
                  </a:lnTo>
                  <a:lnTo>
                    <a:pt x="1348013" y="826238"/>
                  </a:lnTo>
                  <a:lnTo>
                    <a:pt x="1393119" y="810047"/>
                  </a:lnTo>
                  <a:lnTo>
                    <a:pt x="1432907" y="784641"/>
                  </a:lnTo>
                  <a:lnTo>
                    <a:pt x="1466091" y="751312"/>
                  </a:lnTo>
                  <a:lnTo>
                    <a:pt x="1491385" y="711353"/>
                  </a:lnTo>
                  <a:lnTo>
                    <a:pt x="1507504" y="666055"/>
                  </a:lnTo>
                  <a:lnTo>
                    <a:pt x="1513163" y="616709"/>
                  </a:lnTo>
                  <a:lnTo>
                    <a:pt x="1507268" y="566377"/>
                  </a:lnTo>
                  <a:lnTo>
                    <a:pt x="1490497" y="520288"/>
                  </a:lnTo>
                  <a:lnTo>
                    <a:pt x="1464221" y="479816"/>
                  </a:lnTo>
                  <a:lnTo>
                    <a:pt x="1429812" y="446336"/>
                  </a:lnTo>
                  <a:lnTo>
                    <a:pt x="1388641" y="421222"/>
                  </a:lnTo>
                  <a:lnTo>
                    <a:pt x="1342079" y="405849"/>
                  </a:lnTo>
                  <a:lnTo>
                    <a:pt x="1321581" y="403774"/>
                  </a:lnTo>
                  <a:lnTo>
                    <a:pt x="1328615" y="369155"/>
                  </a:lnTo>
                  <a:lnTo>
                    <a:pt x="1324362" y="321494"/>
                  </a:lnTo>
                  <a:lnTo>
                    <a:pt x="1312102" y="276640"/>
                  </a:lnTo>
                  <a:lnTo>
                    <a:pt x="1292578" y="235340"/>
                  </a:lnTo>
                  <a:lnTo>
                    <a:pt x="1266536" y="198342"/>
                  </a:lnTo>
                  <a:lnTo>
                    <a:pt x="1234721" y="166393"/>
                  </a:lnTo>
                  <a:lnTo>
                    <a:pt x="1197876" y="140243"/>
                  </a:lnTo>
                  <a:lnTo>
                    <a:pt x="1156748" y="120638"/>
                  </a:lnTo>
                  <a:lnTo>
                    <a:pt x="1112081" y="108327"/>
                  </a:lnTo>
                  <a:lnTo>
                    <a:pt x="1064620" y="104057"/>
                  </a:lnTo>
                  <a:lnTo>
                    <a:pt x="1011429" y="109441"/>
                  </a:lnTo>
                  <a:lnTo>
                    <a:pt x="961887" y="124882"/>
                  </a:lnTo>
                  <a:lnTo>
                    <a:pt x="917055" y="149312"/>
                  </a:lnTo>
                  <a:lnTo>
                    <a:pt x="875784" y="184410"/>
                  </a:lnTo>
                  <a:lnTo>
                    <a:pt x="859171" y="153675"/>
                  </a:lnTo>
                  <a:lnTo>
                    <a:pt x="829879" y="115982"/>
                  </a:lnTo>
                  <a:lnTo>
                    <a:pt x="795798" y="82681"/>
                  </a:lnTo>
                  <a:lnTo>
                    <a:pt x="757438" y="54284"/>
                  </a:lnTo>
                  <a:lnTo>
                    <a:pt x="715307" y="31304"/>
                  </a:lnTo>
                  <a:lnTo>
                    <a:pt x="669917" y="14255"/>
                  </a:lnTo>
                  <a:lnTo>
                    <a:pt x="621777" y="3649"/>
                  </a:lnTo>
                  <a:lnTo>
                    <a:pt x="571396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8564512" y="3383089"/>
              <a:ext cx="492125" cy="1343025"/>
            </a:xfrm>
            <a:custGeom>
              <a:avLst/>
              <a:gdLst/>
              <a:ahLst/>
              <a:cxnLst/>
              <a:rect l="l" t="t" r="r" b="b"/>
              <a:pathLst>
                <a:path w="492125" h="1343025">
                  <a:moveTo>
                    <a:pt x="0" y="1342445"/>
                  </a:moveTo>
                  <a:lnTo>
                    <a:pt x="491790" y="1342445"/>
                  </a:lnTo>
                  <a:lnTo>
                    <a:pt x="491790" y="0"/>
                  </a:lnTo>
                  <a:lnTo>
                    <a:pt x="0" y="0"/>
                  </a:lnTo>
                  <a:lnTo>
                    <a:pt x="0" y="1342445"/>
                  </a:lnTo>
                  <a:close/>
                </a:path>
              </a:pathLst>
            </a:custGeom>
            <a:solidFill>
              <a:srgbClr val="F795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7997040" y="3609952"/>
              <a:ext cx="492125" cy="1134745"/>
            </a:xfrm>
            <a:custGeom>
              <a:avLst/>
              <a:gdLst/>
              <a:ahLst/>
              <a:cxnLst/>
              <a:rect l="l" t="t" r="r" b="b"/>
              <a:pathLst>
                <a:path w="492125" h="1134745">
                  <a:moveTo>
                    <a:pt x="491776" y="0"/>
                  </a:moveTo>
                  <a:lnTo>
                    <a:pt x="0" y="221439"/>
                  </a:lnTo>
                  <a:lnTo>
                    <a:pt x="0" y="1134518"/>
                  </a:lnTo>
                  <a:lnTo>
                    <a:pt x="491776" y="1134518"/>
                  </a:lnTo>
                  <a:lnTo>
                    <a:pt x="491776" y="0"/>
                  </a:lnTo>
                  <a:close/>
                </a:path>
              </a:pathLst>
            </a:custGeom>
            <a:solidFill>
              <a:srgbClr val="1F48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8091602" y="3477589"/>
              <a:ext cx="832485" cy="1134745"/>
            </a:xfrm>
            <a:custGeom>
              <a:avLst/>
              <a:gdLst/>
              <a:ahLst/>
              <a:cxnLst/>
              <a:rect l="l" t="t" r="r" b="b"/>
              <a:pathLst>
                <a:path w="832484" h="1134745">
                  <a:moveTo>
                    <a:pt x="37833" y="1096695"/>
                  </a:moveTo>
                  <a:lnTo>
                    <a:pt x="0" y="1096695"/>
                  </a:lnTo>
                  <a:lnTo>
                    <a:pt x="0" y="1134503"/>
                  </a:lnTo>
                  <a:lnTo>
                    <a:pt x="37833" y="1134503"/>
                  </a:lnTo>
                  <a:lnTo>
                    <a:pt x="37833" y="1096695"/>
                  </a:lnTo>
                  <a:close/>
                </a:path>
                <a:path w="832484" h="1134745">
                  <a:moveTo>
                    <a:pt x="37833" y="983259"/>
                  </a:moveTo>
                  <a:lnTo>
                    <a:pt x="0" y="983259"/>
                  </a:lnTo>
                  <a:lnTo>
                    <a:pt x="0" y="1021080"/>
                  </a:lnTo>
                  <a:lnTo>
                    <a:pt x="37833" y="1021080"/>
                  </a:lnTo>
                  <a:lnTo>
                    <a:pt x="37833" y="983259"/>
                  </a:lnTo>
                  <a:close/>
                </a:path>
                <a:path w="832484" h="1134745">
                  <a:moveTo>
                    <a:pt x="37833" y="869759"/>
                  </a:moveTo>
                  <a:lnTo>
                    <a:pt x="0" y="869759"/>
                  </a:lnTo>
                  <a:lnTo>
                    <a:pt x="0" y="907580"/>
                  </a:lnTo>
                  <a:lnTo>
                    <a:pt x="37833" y="907580"/>
                  </a:lnTo>
                  <a:lnTo>
                    <a:pt x="37833" y="869759"/>
                  </a:lnTo>
                  <a:close/>
                </a:path>
                <a:path w="832484" h="1134745">
                  <a:moveTo>
                    <a:pt x="37833" y="756335"/>
                  </a:moveTo>
                  <a:lnTo>
                    <a:pt x="0" y="756335"/>
                  </a:lnTo>
                  <a:lnTo>
                    <a:pt x="0" y="794143"/>
                  </a:lnTo>
                  <a:lnTo>
                    <a:pt x="37833" y="794143"/>
                  </a:lnTo>
                  <a:lnTo>
                    <a:pt x="37833" y="756335"/>
                  </a:lnTo>
                  <a:close/>
                </a:path>
                <a:path w="832484" h="1134745">
                  <a:moveTo>
                    <a:pt x="37833" y="642899"/>
                  </a:moveTo>
                  <a:lnTo>
                    <a:pt x="0" y="642899"/>
                  </a:lnTo>
                  <a:lnTo>
                    <a:pt x="0" y="680707"/>
                  </a:lnTo>
                  <a:lnTo>
                    <a:pt x="37833" y="680707"/>
                  </a:lnTo>
                  <a:lnTo>
                    <a:pt x="37833" y="642899"/>
                  </a:lnTo>
                  <a:close/>
                </a:path>
                <a:path w="832484" h="1134745">
                  <a:moveTo>
                    <a:pt x="37833" y="529463"/>
                  </a:moveTo>
                  <a:lnTo>
                    <a:pt x="0" y="529463"/>
                  </a:lnTo>
                  <a:lnTo>
                    <a:pt x="0" y="567283"/>
                  </a:lnTo>
                  <a:lnTo>
                    <a:pt x="37833" y="567283"/>
                  </a:lnTo>
                  <a:lnTo>
                    <a:pt x="37833" y="529463"/>
                  </a:lnTo>
                  <a:close/>
                </a:path>
                <a:path w="832484" h="1134745">
                  <a:moveTo>
                    <a:pt x="37833" y="416039"/>
                  </a:moveTo>
                  <a:lnTo>
                    <a:pt x="0" y="416039"/>
                  </a:lnTo>
                  <a:lnTo>
                    <a:pt x="0" y="453847"/>
                  </a:lnTo>
                  <a:lnTo>
                    <a:pt x="37833" y="453847"/>
                  </a:lnTo>
                  <a:lnTo>
                    <a:pt x="37833" y="416039"/>
                  </a:lnTo>
                  <a:close/>
                </a:path>
                <a:path w="832484" h="1134745">
                  <a:moveTo>
                    <a:pt x="151320" y="1096695"/>
                  </a:moveTo>
                  <a:lnTo>
                    <a:pt x="113487" y="1096695"/>
                  </a:lnTo>
                  <a:lnTo>
                    <a:pt x="113487" y="1134503"/>
                  </a:lnTo>
                  <a:lnTo>
                    <a:pt x="151320" y="1134503"/>
                  </a:lnTo>
                  <a:lnTo>
                    <a:pt x="151320" y="1096695"/>
                  </a:lnTo>
                  <a:close/>
                </a:path>
                <a:path w="832484" h="1134745">
                  <a:moveTo>
                    <a:pt x="151320" y="983259"/>
                  </a:moveTo>
                  <a:lnTo>
                    <a:pt x="113487" y="983259"/>
                  </a:lnTo>
                  <a:lnTo>
                    <a:pt x="113487" y="1021080"/>
                  </a:lnTo>
                  <a:lnTo>
                    <a:pt x="151320" y="1021080"/>
                  </a:lnTo>
                  <a:lnTo>
                    <a:pt x="151320" y="983259"/>
                  </a:lnTo>
                  <a:close/>
                </a:path>
                <a:path w="832484" h="1134745">
                  <a:moveTo>
                    <a:pt x="151320" y="869759"/>
                  </a:moveTo>
                  <a:lnTo>
                    <a:pt x="113487" y="869759"/>
                  </a:lnTo>
                  <a:lnTo>
                    <a:pt x="113487" y="907580"/>
                  </a:lnTo>
                  <a:lnTo>
                    <a:pt x="151320" y="907580"/>
                  </a:lnTo>
                  <a:lnTo>
                    <a:pt x="151320" y="869759"/>
                  </a:lnTo>
                  <a:close/>
                </a:path>
                <a:path w="832484" h="1134745">
                  <a:moveTo>
                    <a:pt x="151320" y="756335"/>
                  </a:moveTo>
                  <a:lnTo>
                    <a:pt x="113487" y="756335"/>
                  </a:lnTo>
                  <a:lnTo>
                    <a:pt x="113487" y="794143"/>
                  </a:lnTo>
                  <a:lnTo>
                    <a:pt x="151320" y="794143"/>
                  </a:lnTo>
                  <a:lnTo>
                    <a:pt x="151320" y="756335"/>
                  </a:lnTo>
                  <a:close/>
                </a:path>
                <a:path w="832484" h="1134745">
                  <a:moveTo>
                    <a:pt x="151320" y="642899"/>
                  </a:moveTo>
                  <a:lnTo>
                    <a:pt x="113487" y="642899"/>
                  </a:lnTo>
                  <a:lnTo>
                    <a:pt x="113487" y="680707"/>
                  </a:lnTo>
                  <a:lnTo>
                    <a:pt x="151320" y="680707"/>
                  </a:lnTo>
                  <a:lnTo>
                    <a:pt x="151320" y="642899"/>
                  </a:lnTo>
                  <a:close/>
                </a:path>
                <a:path w="832484" h="1134745">
                  <a:moveTo>
                    <a:pt x="151320" y="529463"/>
                  </a:moveTo>
                  <a:lnTo>
                    <a:pt x="113487" y="529463"/>
                  </a:lnTo>
                  <a:lnTo>
                    <a:pt x="113487" y="567283"/>
                  </a:lnTo>
                  <a:lnTo>
                    <a:pt x="151320" y="567283"/>
                  </a:lnTo>
                  <a:lnTo>
                    <a:pt x="151320" y="529463"/>
                  </a:lnTo>
                  <a:close/>
                </a:path>
                <a:path w="832484" h="1134745">
                  <a:moveTo>
                    <a:pt x="151320" y="416039"/>
                  </a:moveTo>
                  <a:lnTo>
                    <a:pt x="113487" y="416039"/>
                  </a:lnTo>
                  <a:lnTo>
                    <a:pt x="113487" y="453847"/>
                  </a:lnTo>
                  <a:lnTo>
                    <a:pt x="151320" y="453847"/>
                  </a:lnTo>
                  <a:lnTo>
                    <a:pt x="151320" y="416039"/>
                  </a:lnTo>
                  <a:close/>
                </a:path>
                <a:path w="832484" h="1134745">
                  <a:moveTo>
                    <a:pt x="151320" y="302539"/>
                  </a:moveTo>
                  <a:lnTo>
                    <a:pt x="113487" y="302539"/>
                  </a:lnTo>
                  <a:lnTo>
                    <a:pt x="113487" y="340347"/>
                  </a:lnTo>
                  <a:lnTo>
                    <a:pt x="151320" y="340347"/>
                  </a:lnTo>
                  <a:lnTo>
                    <a:pt x="151320" y="302539"/>
                  </a:lnTo>
                  <a:close/>
                </a:path>
                <a:path w="832484" h="1134745">
                  <a:moveTo>
                    <a:pt x="264807" y="1096695"/>
                  </a:moveTo>
                  <a:lnTo>
                    <a:pt x="189153" y="1096695"/>
                  </a:lnTo>
                  <a:lnTo>
                    <a:pt x="189153" y="1134503"/>
                  </a:lnTo>
                  <a:lnTo>
                    <a:pt x="264807" y="1134503"/>
                  </a:lnTo>
                  <a:lnTo>
                    <a:pt x="264807" y="1096695"/>
                  </a:lnTo>
                  <a:close/>
                </a:path>
                <a:path w="832484" h="1134745">
                  <a:moveTo>
                    <a:pt x="264807" y="983259"/>
                  </a:moveTo>
                  <a:lnTo>
                    <a:pt x="189153" y="983259"/>
                  </a:lnTo>
                  <a:lnTo>
                    <a:pt x="189153" y="1021080"/>
                  </a:lnTo>
                  <a:lnTo>
                    <a:pt x="264807" y="1021080"/>
                  </a:lnTo>
                  <a:lnTo>
                    <a:pt x="264807" y="983259"/>
                  </a:lnTo>
                  <a:close/>
                </a:path>
                <a:path w="832484" h="1134745">
                  <a:moveTo>
                    <a:pt x="264807" y="869759"/>
                  </a:moveTo>
                  <a:lnTo>
                    <a:pt x="189153" y="869759"/>
                  </a:lnTo>
                  <a:lnTo>
                    <a:pt x="189153" y="907580"/>
                  </a:lnTo>
                  <a:lnTo>
                    <a:pt x="264807" y="907580"/>
                  </a:lnTo>
                  <a:lnTo>
                    <a:pt x="264807" y="869759"/>
                  </a:lnTo>
                  <a:close/>
                </a:path>
                <a:path w="832484" h="1134745">
                  <a:moveTo>
                    <a:pt x="264807" y="756335"/>
                  </a:moveTo>
                  <a:lnTo>
                    <a:pt x="189153" y="756335"/>
                  </a:lnTo>
                  <a:lnTo>
                    <a:pt x="189153" y="794143"/>
                  </a:lnTo>
                  <a:lnTo>
                    <a:pt x="264807" y="794143"/>
                  </a:lnTo>
                  <a:lnTo>
                    <a:pt x="264807" y="756335"/>
                  </a:lnTo>
                  <a:close/>
                </a:path>
                <a:path w="832484" h="1134745">
                  <a:moveTo>
                    <a:pt x="264807" y="642899"/>
                  </a:moveTo>
                  <a:lnTo>
                    <a:pt x="189153" y="642899"/>
                  </a:lnTo>
                  <a:lnTo>
                    <a:pt x="189153" y="680707"/>
                  </a:lnTo>
                  <a:lnTo>
                    <a:pt x="264807" y="680707"/>
                  </a:lnTo>
                  <a:lnTo>
                    <a:pt x="264807" y="642899"/>
                  </a:lnTo>
                  <a:close/>
                </a:path>
                <a:path w="832484" h="1134745">
                  <a:moveTo>
                    <a:pt x="264807" y="529463"/>
                  </a:moveTo>
                  <a:lnTo>
                    <a:pt x="189153" y="529463"/>
                  </a:lnTo>
                  <a:lnTo>
                    <a:pt x="189153" y="567283"/>
                  </a:lnTo>
                  <a:lnTo>
                    <a:pt x="264807" y="567283"/>
                  </a:lnTo>
                  <a:lnTo>
                    <a:pt x="264807" y="529463"/>
                  </a:lnTo>
                  <a:close/>
                </a:path>
                <a:path w="832484" h="1134745">
                  <a:moveTo>
                    <a:pt x="264807" y="416039"/>
                  </a:moveTo>
                  <a:lnTo>
                    <a:pt x="189153" y="416039"/>
                  </a:lnTo>
                  <a:lnTo>
                    <a:pt x="189153" y="453847"/>
                  </a:lnTo>
                  <a:lnTo>
                    <a:pt x="264807" y="453847"/>
                  </a:lnTo>
                  <a:lnTo>
                    <a:pt x="264807" y="416039"/>
                  </a:lnTo>
                  <a:close/>
                </a:path>
                <a:path w="832484" h="1134745">
                  <a:moveTo>
                    <a:pt x="264807" y="302539"/>
                  </a:moveTo>
                  <a:lnTo>
                    <a:pt x="189153" y="302539"/>
                  </a:lnTo>
                  <a:lnTo>
                    <a:pt x="189153" y="340347"/>
                  </a:lnTo>
                  <a:lnTo>
                    <a:pt x="264807" y="340347"/>
                  </a:lnTo>
                  <a:lnTo>
                    <a:pt x="264807" y="302539"/>
                  </a:lnTo>
                  <a:close/>
                </a:path>
                <a:path w="832484" h="1134745">
                  <a:moveTo>
                    <a:pt x="605320" y="983208"/>
                  </a:moveTo>
                  <a:lnTo>
                    <a:pt x="567486" y="983208"/>
                  </a:lnTo>
                  <a:lnTo>
                    <a:pt x="567486" y="1058837"/>
                  </a:lnTo>
                  <a:lnTo>
                    <a:pt x="605320" y="1058837"/>
                  </a:lnTo>
                  <a:lnTo>
                    <a:pt x="605320" y="983208"/>
                  </a:lnTo>
                  <a:close/>
                </a:path>
                <a:path w="832484" h="1134745">
                  <a:moveTo>
                    <a:pt x="605320" y="869784"/>
                  </a:moveTo>
                  <a:lnTo>
                    <a:pt x="567486" y="869784"/>
                  </a:lnTo>
                  <a:lnTo>
                    <a:pt x="567486" y="945413"/>
                  </a:lnTo>
                  <a:lnTo>
                    <a:pt x="605320" y="945413"/>
                  </a:lnTo>
                  <a:lnTo>
                    <a:pt x="605320" y="869784"/>
                  </a:lnTo>
                  <a:close/>
                </a:path>
                <a:path w="832484" h="1134745">
                  <a:moveTo>
                    <a:pt x="605320" y="756348"/>
                  </a:moveTo>
                  <a:lnTo>
                    <a:pt x="567486" y="756348"/>
                  </a:lnTo>
                  <a:lnTo>
                    <a:pt x="567486" y="831977"/>
                  </a:lnTo>
                  <a:lnTo>
                    <a:pt x="605320" y="831977"/>
                  </a:lnTo>
                  <a:lnTo>
                    <a:pt x="605320" y="756348"/>
                  </a:lnTo>
                  <a:close/>
                </a:path>
                <a:path w="832484" h="1134745">
                  <a:moveTo>
                    <a:pt x="605320" y="642924"/>
                  </a:moveTo>
                  <a:lnTo>
                    <a:pt x="567486" y="642924"/>
                  </a:lnTo>
                  <a:lnTo>
                    <a:pt x="567486" y="718540"/>
                  </a:lnTo>
                  <a:lnTo>
                    <a:pt x="605320" y="718540"/>
                  </a:lnTo>
                  <a:lnTo>
                    <a:pt x="605320" y="642924"/>
                  </a:lnTo>
                  <a:close/>
                </a:path>
                <a:path w="832484" h="1134745">
                  <a:moveTo>
                    <a:pt x="605320" y="567296"/>
                  </a:moveTo>
                  <a:lnTo>
                    <a:pt x="567486" y="567296"/>
                  </a:lnTo>
                  <a:lnTo>
                    <a:pt x="567486" y="605116"/>
                  </a:lnTo>
                  <a:lnTo>
                    <a:pt x="605320" y="605116"/>
                  </a:lnTo>
                  <a:lnTo>
                    <a:pt x="605320" y="567296"/>
                  </a:lnTo>
                  <a:close/>
                </a:path>
                <a:path w="832484" h="1134745">
                  <a:moveTo>
                    <a:pt x="605320" y="453796"/>
                  </a:moveTo>
                  <a:lnTo>
                    <a:pt x="567486" y="453796"/>
                  </a:lnTo>
                  <a:lnTo>
                    <a:pt x="567486" y="491617"/>
                  </a:lnTo>
                  <a:lnTo>
                    <a:pt x="605320" y="491617"/>
                  </a:lnTo>
                  <a:lnTo>
                    <a:pt x="605320" y="453796"/>
                  </a:lnTo>
                  <a:close/>
                </a:path>
                <a:path w="832484" h="1134745">
                  <a:moveTo>
                    <a:pt x="605320" y="340372"/>
                  </a:moveTo>
                  <a:lnTo>
                    <a:pt x="567486" y="340372"/>
                  </a:lnTo>
                  <a:lnTo>
                    <a:pt x="567486" y="378180"/>
                  </a:lnTo>
                  <a:lnTo>
                    <a:pt x="605320" y="378180"/>
                  </a:lnTo>
                  <a:lnTo>
                    <a:pt x="605320" y="340372"/>
                  </a:lnTo>
                  <a:close/>
                </a:path>
                <a:path w="832484" h="1134745">
                  <a:moveTo>
                    <a:pt x="605320" y="226936"/>
                  </a:moveTo>
                  <a:lnTo>
                    <a:pt x="567486" y="226936"/>
                  </a:lnTo>
                  <a:lnTo>
                    <a:pt x="567486" y="264756"/>
                  </a:lnTo>
                  <a:lnTo>
                    <a:pt x="605320" y="264756"/>
                  </a:lnTo>
                  <a:lnTo>
                    <a:pt x="605320" y="226936"/>
                  </a:lnTo>
                  <a:close/>
                </a:path>
                <a:path w="832484" h="1134745">
                  <a:moveTo>
                    <a:pt x="605320" y="113499"/>
                  </a:moveTo>
                  <a:lnTo>
                    <a:pt x="567486" y="113499"/>
                  </a:lnTo>
                  <a:lnTo>
                    <a:pt x="567486" y="151320"/>
                  </a:lnTo>
                  <a:lnTo>
                    <a:pt x="605320" y="151320"/>
                  </a:lnTo>
                  <a:lnTo>
                    <a:pt x="605320" y="113499"/>
                  </a:lnTo>
                  <a:close/>
                </a:path>
                <a:path w="832484" h="1134745">
                  <a:moveTo>
                    <a:pt x="605320" y="0"/>
                  </a:moveTo>
                  <a:lnTo>
                    <a:pt x="567486" y="0"/>
                  </a:lnTo>
                  <a:lnTo>
                    <a:pt x="567486" y="37820"/>
                  </a:lnTo>
                  <a:lnTo>
                    <a:pt x="605320" y="37820"/>
                  </a:lnTo>
                  <a:lnTo>
                    <a:pt x="605320" y="0"/>
                  </a:lnTo>
                  <a:close/>
                </a:path>
                <a:path w="832484" h="1134745">
                  <a:moveTo>
                    <a:pt x="718794" y="983208"/>
                  </a:moveTo>
                  <a:lnTo>
                    <a:pt x="680961" y="983208"/>
                  </a:lnTo>
                  <a:lnTo>
                    <a:pt x="680961" y="1058837"/>
                  </a:lnTo>
                  <a:lnTo>
                    <a:pt x="718794" y="1058837"/>
                  </a:lnTo>
                  <a:lnTo>
                    <a:pt x="718794" y="983208"/>
                  </a:lnTo>
                  <a:close/>
                </a:path>
                <a:path w="832484" h="1134745">
                  <a:moveTo>
                    <a:pt x="718794" y="869784"/>
                  </a:moveTo>
                  <a:lnTo>
                    <a:pt x="680961" y="869784"/>
                  </a:lnTo>
                  <a:lnTo>
                    <a:pt x="680961" y="945413"/>
                  </a:lnTo>
                  <a:lnTo>
                    <a:pt x="718794" y="945413"/>
                  </a:lnTo>
                  <a:lnTo>
                    <a:pt x="718794" y="869784"/>
                  </a:lnTo>
                  <a:close/>
                </a:path>
                <a:path w="832484" h="1134745">
                  <a:moveTo>
                    <a:pt x="718794" y="756348"/>
                  </a:moveTo>
                  <a:lnTo>
                    <a:pt x="680961" y="756348"/>
                  </a:lnTo>
                  <a:lnTo>
                    <a:pt x="680961" y="831977"/>
                  </a:lnTo>
                  <a:lnTo>
                    <a:pt x="718794" y="831977"/>
                  </a:lnTo>
                  <a:lnTo>
                    <a:pt x="718794" y="756348"/>
                  </a:lnTo>
                  <a:close/>
                </a:path>
                <a:path w="832484" h="1134745">
                  <a:moveTo>
                    <a:pt x="718794" y="642924"/>
                  </a:moveTo>
                  <a:lnTo>
                    <a:pt x="680961" y="642924"/>
                  </a:lnTo>
                  <a:lnTo>
                    <a:pt x="680961" y="718540"/>
                  </a:lnTo>
                  <a:lnTo>
                    <a:pt x="718794" y="718540"/>
                  </a:lnTo>
                  <a:lnTo>
                    <a:pt x="718794" y="642924"/>
                  </a:lnTo>
                  <a:close/>
                </a:path>
                <a:path w="832484" h="1134745">
                  <a:moveTo>
                    <a:pt x="718794" y="567296"/>
                  </a:moveTo>
                  <a:lnTo>
                    <a:pt x="680961" y="567296"/>
                  </a:lnTo>
                  <a:lnTo>
                    <a:pt x="680961" y="605116"/>
                  </a:lnTo>
                  <a:lnTo>
                    <a:pt x="718794" y="605116"/>
                  </a:lnTo>
                  <a:lnTo>
                    <a:pt x="718794" y="567296"/>
                  </a:lnTo>
                  <a:close/>
                </a:path>
                <a:path w="832484" h="1134745">
                  <a:moveTo>
                    <a:pt x="718794" y="453796"/>
                  </a:moveTo>
                  <a:lnTo>
                    <a:pt x="680961" y="453796"/>
                  </a:lnTo>
                  <a:lnTo>
                    <a:pt x="680961" y="491617"/>
                  </a:lnTo>
                  <a:lnTo>
                    <a:pt x="718794" y="491617"/>
                  </a:lnTo>
                  <a:lnTo>
                    <a:pt x="718794" y="453796"/>
                  </a:lnTo>
                  <a:close/>
                </a:path>
                <a:path w="832484" h="1134745">
                  <a:moveTo>
                    <a:pt x="718794" y="340372"/>
                  </a:moveTo>
                  <a:lnTo>
                    <a:pt x="680961" y="340372"/>
                  </a:lnTo>
                  <a:lnTo>
                    <a:pt x="680961" y="378180"/>
                  </a:lnTo>
                  <a:lnTo>
                    <a:pt x="718794" y="378180"/>
                  </a:lnTo>
                  <a:lnTo>
                    <a:pt x="718794" y="340372"/>
                  </a:lnTo>
                  <a:close/>
                </a:path>
                <a:path w="832484" h="1134745">
                  <a:moveTo>
                    <a:pt x="718794" y="226936"/>
                  </a:moveTo>
                  <a:lnTo>
                    <a:pt x="680961" y="226936"/>
                  </a:lnTo>
                  <a:lnTo>
                    <a:pt x="680961" y="264756"/>
                  </a:lnTo>
                  <a:lnTo>
                    <a:pt x="718794" y="264756"/>
                  </a:lnTo>
                  <a:lnTo>
                    <a:pt x="718794" y="226936"/>
                  </a:lnTo>
                  <a:close/>
                </a:path>
                <a:path w="832484" h="1134745">
                  <a:moveTo>
                    <a:pt x="718794" y="113499"/>
                  </a:moveTo>
                  <a:lnTo>
                    <a:pt x="680961" y="113499"/>
                  </a:lnTo>
                  <a:lnTo>
                    <a:pt x="680961" y="151320"/>
                  </a:lnTo>
                  <a:lnTo>
                    <a:pt x="718794" y="151320"/>
                  </a:lnTo>
                  <a:lnTo>
                    <a:pt x="718794" y="113499"/>
                  </a:lnTo>
                  <a:close/>
                </a:path>
                <a:path w="832484" h="1134745">
                  <a:moveTo>
                    <a:pt x="718794" y="0"/>
                  </a:moveTo>
                  <a:lnTo>
                    <a:pt x="680961" y="0"/>
                  </a:lnTo>
                  <a:lnTo>
                    <a:pt x="680961" y="37820"/>
                  </a:lnTo>
                  <a:lnTo>
                    <a:pt x="718794" y="37820"/>
                  </a:lnTo>
                  <a:lnTo>
                    <a:pt x="718794" y="0"/>
                  </a:lnTo>
                  <a:close/>
                </a:path>
                <a:path w="832484" h="1134745">
                  <a:moveTo>
                    <a:pt x="832243" y="983208"/>
                  </a:moveTo>
                  <a:lnTo>
                    <a:pt x="756589" y="983208"/>
                  </a:lnTo>
                  <a:lnTo>
                    <a:pt x="756589" y="1058837"/>
                  </a:lnTo>
                  <a:lnTo>
                    <a:pt x="832243" y="1058837"/>
                  </a:lnTo>
                  <a:lnTo>
                    <a:pt x="832243" y="983208"/>
                  </a:lnTo>
                  <a:close/>
                </a:path>
                <a:path w="832484" h="1134745">
                  <a:moveTo>
                    <a:pt x="832243" y="869784"/>
                  </a:moveTo>
                  <a:lnTo>
                    <a:pt x="756589" y="869784"/>
                  </a:lnTo>
                  <a:lnTo>
                    <a:pt x="756589" y="945413"/>
                  </a:lnTo>
                  <a:lnTo>
                    <a:pt x="832243" y="945413"/>
                  </a:lnTo>
                  <a:lnTo>
                    <a:pt x="832243" y="869784"/>
                  </a:lnTo>
                  <a:close/>
                </a:path>
                <a:path w="832484" h="1134745">
                  <a:moveTo>
                    <a:pt x="832243" y="756348"/>
                  </a:moveTo>
                  <a:lnTo>
                    <a:pt x="756589" y="756348"/>
                  </a:lnTo>
                  <a:lnTo>
                    <a:pt x="756589" y="831977"/>
                  </a:lnTo>
                  <a:lnTo>
                    <a:pt x="832243" y="831977"/>
                  </a:lnTo>
                  <a:lnTo>
                    <a:pt x="832243" y="756348"/>
                  </a:lnTo>
                  <a:close/>
                </a:path>
                <a:path w="832484" h="1134745">
                  <a:moveTo>
                    <a:pt x="832243" y="642924"/>
                  </a:moveTo>
                  <a:lnTo>
                    <a:pt x="756589" y="642924"/>
                  </a:lnTo>
                  <a:lnTo>
                    <a:pt x="756589" y="718540"/>
                  </a:lnTo>
                  <a:lnTo>
                    <a:pt x="832243" y="718540"/>
                  </a:lnTo>
                  <a:lnTo>
                    <a:pt x="832243" y="642924"/>
                  </a:lnTo>
                  <a:close/>
                </a:path>
                <a:path w="832484" h="1134745">
                  <a:moveTo>
                    <a:pt x="832243" y="567296"/>
                  </a:moveTo>
                  <a:lnTo>
                    <a:pt x="756589" y="567296"/>
                  </a:lnTo>
                  <a:lnTo>
                    <a:pt x="756589" y="605116"/>
                  </a:lnTo>
                  <a:lnTo>
                    <a:pt x="832243" y="605116"/>
                  </a:lnTo>
                  <a:lnTo>
                    <a:pt x="832243" y="567296"/>
                  </a:lnTo>
                  <a:close/>
                </a:path>
                <a:path w="832484" h="1134745">
                  <a:moveTo>
                    <a:pt x="832243" y="453796"/>
                  </a:moveTo>
                  <a:lnTo>
                    <a:pt x="756589" y="453796"/>
                  </a:lnTo>
                  <a:lnTo>
                    <a:pt x="756589" y="491617"/>
                  </a:lnTo>
                  <a:lnTo>
                    <a:pt x="832243" y="491617"/>
                  </a:lnTo>
                  <a:lnTo>
                    <a:pt x="832243" y="453796"/>
                  </a:lnTo>
                  <a:close/>
                </a:path>
                <a:path w="832484" h="1134745">
                  <a:moveTo>
                    <a:pt x="832243" y="340372"/>
                  </a:moveTo>
                  <a:lnTo>
                    <a:pt x="756589" y="340372"/>
                  </a:lnTo>
                  <a:lnTo>
                    <a:pt x="756589" y="378180"/>
                  </a:lnTo>
                  <a:lnTo>
                    <a:pt x="832243" y="378180"/>
                  </a:lnTo>
                  <a:lnTo>
                    <a:pt x="832243" y="340372"/>
                  </a:lnTo>
                  <a:close/>
                </a:path>
                <a:path w="832484" h="1134745">
                  <a:moveTo>
                    <a:pt x="832243" y="226936"/>
                  </a:moveTo>
                  <a:lnTo>
                    <a:pt x="756589" y="226936"/>
                  </a:lnTo>
                  <a:lnTo>
                    <a:pt x="756589" y="264756"/>
                  </a:lnTo>
                  <a:lnTo>
                    <a:pt x="832243" y="264756"/>
                  </a:lnTo>
                  <a:lnTo>
                    <a:pt x="832243" y="226936"/>
                  </a:lnTo>
                  <a:close/>
                </a:path>
                <a:path w="832484" h="1134745">
                  <a:moveTo>
                    <a:pt x="832243" y="113499"/>
                  </a:moveTo>
                  <a:lnTo>
                    <a:pt x="756589" y="113499"/>
                  </a:lnTo>
                  <a:lnTo>
                    <a:pt x="756589" y="151320"/>
                  </a:lnTo>
                  <a:lnTo>
                    <a:pt x="832243" y="151320"/>
                  </a:lnTo>
                  <a:lnTo>
                    <a:pt x="832243" y="113499"/>
                  </a:lnTo>
                  <a:close/>
                </a:path>
                <a:path w="832484" h="1134745">
                  <a:moveTo>
                    <a:pt x="832243" y="0"/>
                  </a:moveTo>
                  <a:lnTo>
                    <a:pt x="756589" y="0"/>
                  </a:lnTo>
                  <a:lnTo>
                    <a:pt x="756589" y="37820"/>
                  </a:lnTo>
                  <a:lnTo>
                    <a:pt x="832243" y="37820"/>
                  </a:lnTo>
                  <a:lnTo>
                    <a:pt x="83224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7902468" y="4725534"/>
              <a:ext cx="1210945" cy="76200"/>
            </a:xfrm>
            <a:custGeom>
              <a:avLst/>
              <a:gdLst/>
              <a:ahLst/>
              <a:cxnLst/>
              <a:rect l="l" t="t" r="r" b="b"/>
              <a:pathLst>
                <a:path w="1210945" h="76200">
                  <a:moveTo>
                    <a:pt x="1210584" y="0"/>
                  </a:moveTo>
                  <a:lnTo>
                    <a:pt x="0" y="0"/>
                  </a:lnTo>
                  <a:lnTo>
                    <a:pt x="0" y="75625"/>
                  </a:lnTo>
                  <a:lnTo>
                    <a:pt x="1210584" y="75625"/>
                  </a:lnTo>
                  <a:lnTo>
                    <a:pt x="1210584" y="0"/>
                  </a:lnTo>
                  <a:close/>
                </a:path>
              </a:pathLst>
            </a:custGeom>
            <a:solidFill>
              <a:srgbClr val="0A425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0191218" y="3307490"/>
              <a:ext cx="492125" cy="1399540"/>
            </a:xfrm>
            <a:custGeom>
              <a:avLst/>
              <a:gdLst/>
              <a:ahLst/>
              <a:cxnLst/>
              <a:rect l="l" t="t" r="r" b="b"/>
              <a:pathLst>
                <a:path w="492125" h="1399539">
                  <a:moveTo>
                    <a:pt x="491789" y="0"/>
                  </a:moveTo>
                  <a:lnTo>
                    <a:pt x="0" y="0"/>
                  </a:lnTo>
                  <a:lnTo>
                    <a:pt x="0" y="1399147"/>
                  </a:lnTo>
                  <a:lnTo>
                    <a:pt x="491790" y="1399147"/>
                  </a:lnTo>
                  <a:lnTo>
                    <a:pt x="491789" y="0"/>
                  </a:lnTo>
                  <a:close/>
                </a:path>
              </a:pathLst>
            </a:custGeom>
            <a:solidFill>
              <a:srgbClr val="F795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0758662" y="3534354"/>
              <a:ext cx="492125" cy="1172845"/>
            </a:xfrm>
            <a:custGeom>
              <a:avLst/>
              <a:gdLst/>
              <a:ahLst/>
              <a:cxnLst/>
              <a:rect l="l" t="t" r="r" b="b"/>
              <a:pathLst>
                <a:path w="492125" h="1172845">
                  <a:moveTo>
                    <a:pt x="0" y="0"/>
                  </a:moveTo>
                  <a:lnTo>
                    <a:pt x="0" y="1172284"/>
                  </a:lnTo>
                  <a:lnTo>
                    <a:pt x="491749" y="1172284"/>
                  </a:lnTo>
                  <a:lnTo>
                    <a:pt x="491749" y="2288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48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0285730" y="3402024"/>
              <a:ext cx="832485" cy="1172845"/>
            </a:xfrm>
            <a:custGeom>
              <a:avLst/>
              <a:gdLst/>
              <a:ahLst/>
              <a:cxnLst/>
              <a:rect l="l" t="t" r="r" b="b"/>
              <a:pathLst>
                <a:path w="832484" h="1172845">
                  <a:moveTo>
                    <a:pt x="75653" y="1020991"/>
                  </a:moveTo>
                  <a:lnTo>
                    <a:pt x="0" y="1020991"/>
                  </a:lnTo>
                  <a:lnTo>
                    <a:pt x="0" y="1058811"/>
                  </a:lnTo>
                  <a:lnTo>
                    <a:pt x="75653" y="1058811"/>
                  </a:lnTo>
                  <a:lnTo>
                    <a:pt x="75653" y="1020991"/>
                  </a:lnTo>
                  <a:close/>
                </a:path>
                <a:path w="832484" h="1172845">
                  <a:moveTo>
                    <a:pt x="75653" y="907554"/>
                  </a:moveTo>
                  <a:lnTo>
                    <a:pt x="0" y="907554"/>
                  </a:lnTo>
                  <a:lnTo>
                    <a:pt x="0" y="945375"/>
                  </a:lnTo>
                  <a:lnTo>
                    <a:pt x="75653" y="945375"/>
                  </a:lnTo>
                  <a:lnTo>
                    <a:pt x="75653" y="907554"/>
                  </a:lnTo>
                  <a:close/>
                </a:path>
                <a:path w="832484" h="1172845">
                  <a:moveTo>
                    <a:pt x="75653" y="794080"/>
                  </a:moveTo>
                  <a:lnTo>
                    <a:pt x="0" y="794080"/>
                  </a:lnTo>
                  <a:lnTo>
                    <a:pt x="0" y="869708"/>
                  </a:lnTo>
                  <a:lnTo>
                    <a:pt x="75653" y="869708"/>
                  </a:lnTo>
                  <a:lnTo>
                    <a:pt x="75653" y="794080"/>
                  </a:lnTo>
                  <a:close/>
                </a:path>
                <a:path w="832484" h="1172845">
                  <a:moveTo>
                    <a:pt x="75653" y="680656"/>
                  </a:moveTo>
                  <a:lnTo>
                    <a:pt x="0" y="680656"/>
                  </a:lnTo>
                  <a:lnTo>
                    <a:pt x="0" y="756272"/>
                  </a:lnTo>
                  <a:lnTo>
                    <a:pt x="75653" y="756272"/>
                  </a:lnTo>
                  <a:lnTo>
                    <a:pt x="75653" y="680656"/>
                  </a:lnTo>
                  <a:close/>
                </a:path>
                <a:path w="832484" h="1172845">
                  <a:moveTo>
                    <a:pt x="75653" y="567220"/>
                  </a:moveTo>
                  <a:lnTo>
                    <a:pt x="0" y="567220"/>
                  </a:lnTo>
                  <a:lnTo>
                    <a:pt x="0" y="642848"/>
                  </a:lnTo>
                  <a:lnTo>
                    <a:pt x="75653" y="642848"/>
                  </a:lnTo>
                  <a:lnTo>
                    <a:pt x="75653" y="567220"/>
                  </a:lnTo>
                  <a:close/>
                </a:path>
                <a:path w="832484" h="1172845">
                  <a:moveTo>
                    <a:pt x="75653" y="453783"/>
                  </a:moveTo>
                  <a:lnTo>
                    <a:pt x="0" y="453783"/>
                  </a:lnTo>
                  <a:lnTo>
                    <a:pt x="0" y="529412"/>
                  </a:lnTo>
                  <a:lnTo>
                    <a:pt x="75653" y="529412"/>
                  </a:lnTo>
                  <a:lnTo>
                    <a:pt x="75653" y="453783"/>
                  </a:lnTo>
                  <a:close/>
                </a:path>
                <a:path w="832484" h="1172845">
                  <a:moveTo>
                    <a:pt x="75653" y="340283"/>
                  </a:moveTo>
                  <a:lnTo>
                    <a:pt x="0" y="340283"/>
                  </a:lnTo>
                  <a:lnTo>
                    <a:pt x="0" y="415912"/>
                  </a:lnTo>
                  <a:lnTo>
                    <a:pt x="75653" y="415912"/>
                  </a:lnTo>
                  <a:lnTo>
                    <a:pt x="75653" y="340283"/>
                  </a:lnTo>
                  <a:close/>
                </a:path>
                <a:path w="832484" h="1172845">
                  <a:moveTo>
                    <a:pt x="75653" y="226860"/>
                  </a:moveTo>
                  <a:lnTo>
                    <a:pt x="0" y="226860"/>
                  </a:lnTo>
                  <a:lnTo>
                    <a:pt x="0" y="302488"/>
                  </a:lnTo>
                  <a:lnTo>
                    <a:pt x="75653" y="302488"/>
                  </a:lnTo>
                  <a:lnTo>
                    <a:pt x="75653" y="226860"/>
                  </a:lnTo>
                  <a:close/>
                </a:path>
                <a:path w="832484" h="1172845">
                  <a:moveTo>
                    <a:pt x="75653" y="113423"/>
                  </a:moveTo>
                  <a:lnTo>
                    <a:pt x="0" y="113423"/>
                  </a:lnTo>
                  <a:lnTo>
                    <a:pt x="0" y="189052"/>
                  </a:lnTo>
                  <a:lnTo>
                    <a:pt x="75653" y="189052"/>
                  </a:lnTo>
                  <a:lnTo>
                    <a:pt x="75653" y="113423"/>
                  </a:lnTo>
                  <a:close/>
                </a:path>
                <a:path w="832484" h="1172845">
                  <a:moveTo>
                    <a:pt x="75653" y="0"/>
                  </a:moveTo>
                  <a:lnTo>
                    <a:pt x="0" y="0"/>
                  </a:lnTo>
                  <a:lnTo>
                    <a:pt x="0" y="75615"/>
                  </a:lnTo>
                  <a:lnTo>
                    <a:pt x="75653" y="75615"/>
                  </a:lnTo>
                  <a:lnTo>
                    <a:pt x="75653" y="0"/>
                  </a:lnTo>
                  <a:close/>
                </a:path>
                <a:path w="832484" h="1172845">
                  <a:moveTo>
                    <a:pt x="151307" y="1020991"/>
                  </a:moveTo>
                  <a:lnTo>
                    <a:pt x="113474" y="1020991"/>
                  </a:lnTo>
                  <a:lnTo>
                    <a:pt x="113474" y="1058811"/>
                  </a:lnTo>
                  <a:lnTo>
                    <a:pt x="151307" y="1058811"/>
                  </a:lnTo>
                  <a:lnTo>
                    <a:pt x="151307" y="1020991"/>
                  </a:lnTo>
                  <a:close/>
                </a:path>
                <a:path w="832484" h="1172845">
                  <a:moveTo>
                    <a:pt x="151307" y="907554"/>
                  </a:moveTo>
                  <a:lnTo>
                    <a:pt x="113474" y="907554"/>
                  </a:lnTo>
                  <a:lnTo>
                    <a:pt x="113474" y="945375"/>
                  </a:lnTo>
                  <a:lnTo>
                    <a:pt x="151307" y="945375"/>
                  </a:lnTo>
                  <a:lnTo>
                    <a:pt x="151307" y="907554"/>
                  </a:lnTo>
                  <a:close/>
                </a:path>
                <a:path w="832484" h="1172845">
                  <a:moveTo>
                    <a:pt x="151307" y="794080"/>
                  </a:moveTo>
                  <a:lnTo>
                    <a:pt x="113474" y="794080"/>
                  </a:lnTo>
                  <a:lnTo>
                    <a:pt x="113474" y="869708"/>
                  </a:lnTo>
                  <a:lnTo>
                    <a:pt x="151307" y="869708"/>
                  </a:lnTo>
                  <a:lnTo>
                    <a:pt x="151307" y="794080"/>
                  </a:lnTo>
                  <a:close/>
                </a:path>
                <a:path w="832484" h="1172845">
                  <a:moveTo>
                    <a:pt x="151307" y="680656"/>
                  </a:moveTo>
                  <a:lnTo>
                    <a:pt x="113474" y="680656"/>
                  </a:lnTo>
                  <a:lnTo>
                    <a:pt x="113474" y="756272"/>
                  </a:lnTo>
                  <a:lnTo>
                    <a:pt x="151307" y="756272"/>
                  </a:lnTo>
                  <a:lnTo>
                    <a:pt x="151307" y="680656"/>
                  </a:lnTo>
                  <a:close/>
                </a:path>
                <a:path w="832484" h="1172845">
                  <a:moveTo>
                    <a:pt x="151307" y="567220"/>
                  </a:moveTo>
                  <a:lnTo>
                    <a:pt x="113474" y="567220"/>
                  </a:lnTo>
                  <a:lnTo>
                    <a:pt x="113474" y="642848"/>
                  </a:lnTo>
                  <a:lnTo>
                    <a:pt x="151307" y="642848"/>
                  </a:lnTo>
                  <a:lnTo>
                    <a:pt x="151307" y="567220"/>
                  </a:lnTo>
                  <a:close/>
                </a:path>
                <a:path w="832484" h="1172845">
                  <a:moveTo>
                    <a:pt x="151307" y="453783"/>
                  </a:moveTo>
                  <a:lnTo>
                    <a:pt x="113474" y="453783"/>
                  </a:lnTo>
                  <a:lnTo>
                    <a:pt x="113474" y="529412"/>
                  </a:lnTo>
                  <a:lnTo>
                    <a:pt x="151307" y="529412"/>
                  </a:lnTo>
                  <a:lnTo>
                    <a:pt x="151307" y="453783"/>
                  </a:lnTo>
                  <a:close/>
                </a:path>
                <a:path w="832484" h="1172845">
                  <a:moveTo>
                    <a:pt x="151307" y="340283"/>
                  </a:moveTo>
                  <a:lnTo>
                    <a:pt x="113474" y="340283"/>
                  </a:lnTo>
                  <a:lnTo>
                    <a:pt x="113474" y="415912"/>
                  </a:lnTo>
                  <a:lnTo>
                    <a:pt x="151307" y="415912"/>
                  </a:lnTo>
                  <a:lnTo>
                    <a:pt x="151307" y="340283"/>
                  </a:lnTo>
                  <a:close/>
                </a:path>
                <a:path w="832484" h="1172845">
                  <a:moveTo>
                    <a:pt x="151307" y="226860"/>
                  </a:moveTo>
                  <a:lnTo>
                    <a:pt x="113474" y="226860"/>
                  </a:lnTo>
                  <a:lnTo>
                    <a:pt x="113474" y="302488"/>
                  </a:lnTo>
                  <a:lnTo>
                    <a:pt x="151307" y="302488"/>
                  </a:lnTo>
                  <a:lnTo>
                    <a:pt x="151307" y="226860"/>
                  </a:lnTo>
                  <a:close/>
                </a:path>
                <a:path w="832484" h="1172845">
                  <a:moveTo>
                    <a:pt x="151307" y="113423"/>
                  </a:moveTo>
                  <a:lnTo>
                    <a:pt x="113474" y="113423"/>
                  </a:lnTo>
                  <a:lnTo>
                    <a:pt x="113474" y="189052"/>
                  </a:lnTo>
                  <a:lnTo>
                    <a:pt x="151307" y="189052"/>
                  </a:lnTo>
                  <a:lnTo>
                    <a:pt x="151307" y="113423"/>
                  </a:lnTo>
                  <a:close/>
                </a:path>
                <a:path w="832484" h="1172845">
                  <a:moveTo>
                    <a:pt x="151307" y="0"/>
                  </a:moveTo>
                  <a:lnTo>
                    <a:pt x="113474" y="0"/>
                  </a:lnTo>
                  <a:lnTo>
                    <a:pt x="113474" y="75615"/>
                  </a:lnTo>
                  <a:lnTo>
                    <a:pt x="151307" y="75615"/>
                  </a:lnTo>
                  <a:lnTo>
                    <a:pt x="151307" y="0"/>
                  </a:lnTo>
                  <a:close/>
                </a:path>
                <a:path w="832484" h="1172845">
                  <a:moveTo>
                    <a:pt x="264845" y="1020991"/>
                  </a:moveTo>
                  <a:lnTo>
                    <a:pt x="227012" y="1020991"/>
                  </a:lnTo>
                  <a:lnTo>
                    <a:pt x="227012" y="1058811"/>
                  </a:lnTo>
                  <a:lnTo>
                    <a:pt x="264845" y="1058811"/>
                  </a:lnTo>
                  <a:lnTo>
                    <a:pt x="264845" y="1020991"/>
                  </a:lnTo>
                  <a:close/>
                </a:path>
                <a:path w="832484" h="1172845">
                  <a:moveTo>
                    <a:pt x="264845" y="907554"/>
                  </a:moveTo>
                  <a:lnTo>
                    <a:pt x="227012" y="907554"/>
                  </a:lnTo>
                  <a:lnTo>
                    <a:pt x="227012" y="945375"/>
                  </a:lnTo>
                  <a:lnTo>
                    <a:pt x="264845" y="945375"/>
                  </a:lnTo>
                  <a:lnTo>
                    <a:pt x="264845" y="907554"/>
                  </a:lnTo>
                  <a:close/>
                </a:path>
                <a:path w="832484" h="1172845">
                  <a:moveTo>
                    <a:pt x="264845" y="794080"/>
                  </a:moveTo>
                  <a:lnTo>
                    <a:pt x="227012" y="794080"/>
                  </a:lnTo>
                  <a:lnTo>
                    <a:pt x="227012" y="869708"/>
                  </a:lnTo>
                  <a:lnTo>
                    <a:pt x="264845" y="869708"/>
                  </a:lnTo>
                  <a:lnTo>
                    <a:pt x="264845" y="794080"/>
                  </a:lnTo>
                  <a:close/>
                </a:path>
                <a:path w="832484" h="1172845">
                  <a:moveTo>
                    <a:pt x="264845" y="680656"/>
                  </a:moveTo>
                  <a:lnTo>
                    <a:pt x="227012" y="680656"/>
                  </a:lnTo>
                  <a:lnTo>
                    <a:pt x="227012" y="756272"/>
                  </a:lnTo>
                  <a:lnTo>
                    <a:pt x="264845" y="756272"/>
                  </a:lnTo>
                  <a:lnTo>
                    <a:pt x="264845" y="680656"/>
                  </a:lnTo>
                  <a:close/>
                </a:path>
                <a:path w="832484" h="1172845">
                  <a:moveTo>
                    <a:pt x="264845" y="567220"/>
                  </a:moveTo>
                  <a:lnTo>
                    <a:pt x="227012" y="567220"/>
                  </a:lnTo>
                  <a:lnTo>
                    <a:pt x="227012" y="642848"/>
                  </a:lnTo>
                  <a:lnTo>
                    <a:pt x="264845" y="642848"/>
                  </a:lnTo>
                  <a:lnTo>
                    <a:pt x="264845" y="567220"/>
                  </a:lnTo>
                  <a:close/>
                </a:path>
                <a:path w="832484" h="1172845">
                  <a:moveTo>
                    <a:pt x="264845" y="453783"/>
                  </a:moveTo>
                  <a:lnTo>
                    <a:pt x="227012" y="453783"/>
                  </a:lnTo>
                  <a:lnTo>
                    <a:pt x="227012" y="529412"/>
                  </a:lnTo>
                  <a:lnTo>
                    <a:pt x="264845" y="529412"/>
                  </a:lnTo>
                  <a:lnTo>
                    <a:pt x="264845" y="453783"/>
                  </a:lnTo>
                  <a:close/>
                </a:path>
                <a:path w="832484" h="1172845">
                  <a:moveTo>
                    <a:pt x="264845" y="340283"/>
                  </a:moveTo>
                  <a:lnTo>
                    <a:pt x="227012" y="340283"/>
                  </a:lnTo>
                  <a:lnTo>
                    <a:pt x="227012" y="415912"/>
                  </a:lnTo>
                  <a:lnTo>
                    <a:pt x="264845" y="415912"/>
                  </a:lnTo>
                  <a:lnTo>
                    <a:pt x="264845" y="340283"/>
                  </a:lnTo>
                  <a:close/>
                </a:path>
                <a:path w="832484" h="1172845">
                  <a:moveTo>
                    <a:pt x="264845" y="226860"/>
                  </a:moveTo>
                  <a:lnTo>
                    <a:pt x="227012" y="226860"/>
                  </a:lnTo>
                  <a:lnTo>
                    <a:pt x="227012" y="302488"/>
                  </a:lnTo>
                  <a:lnTo>
                    <a:pt x="264845" y="302488"/>
                  </a:lnTo>
                  <a:lnTo>
                    <a:pt x="264845" y="226860"/>
                  </a:lnTo>
                  <a:close/>
                </a:path>
                <a:path w="832484" h="1172845">
                  <a:moveTo>
                    <a:pt x="264845" y="113423"/>
                  </a:moveTo>
                  <a:lnTo>
                    <a:pt x="227012" y="113423"/>
                  </a:lnTo>
                  <a:lnTo>
                    <a:pt x="227012" y="189052"/>
                  </a:lnTo>
                  <a:lnTo>
                    <a:pt x="264845" y="189052"/>
                  </a:lnTo>
                  <a:lnTo>
                    <a:pt x="264845" y="113423"/>
                  </a:lnTo>
                  <a:close/>
                </a:path>
                <a:path w="832484" h="1172845">
                  <a:moveTo>
                    <a:pt x="264845" y="0"/>
                  </a:moveTo>
                  <a:lnTo>
                    <a:pt x="227012" y="0"/>
                  </a:lnTo>
                  <a:lnTo>
                    <a:pt x="227012" y="75615"/>
                  </a:lnTo>
                  <a:lnTo>
                    <a:pt x="264845" y="75615"/>
                  </a:lnTo>
                  <a:lnTo>
                    <a:pt x="264845" y="0"/>
                  </a:lnTo>
                  <a:close/>
                </a:path>
                <a:path w="832484" h="1172845">
                  <a:moveTo>
                    <a:pt x="605269" y="1096606"/>
                  </a:moveTo>
                  <a:lnTo>
                    <a:pt x="567448" y="1096606"/>
                  </a:lnTo>
                  <a:lnTo>
                    <a:pt x="567448" y="1172235"/>
                  </a:lnTo>
                  <a:lnTo>
                    <a:pt x="605269" y="1172235"/>
                  </a:lnTo>
                  <a:lnTo>
                    <a:pt x="605269" y="1096606"/>
                  </a:lnTo>
                  <a:close/>
                </a:path>
                <a:path w="832484" h="1172845">
                  <a:moveTo>
                    <a:pt x="605269" y="983183"/>
                  </a:moveTo>
                  <a:lnTo>
                    <a:pt x="567448" y="983183"/>
                  </a:lnTo>
                  <a:lnTo>
                    <a:pt x="567448" y="1058811"/>
                  </a:lnTo>
                  <a:lnTo>
                    <a:pt x="605269" y="1058811"/>
                  </a:lnTo>
                  <a:lnTo>
                    <a:pt x="605269" y="983183"/>
                  </a:lnTo>
                  <a:close/>
                </a:path>
                <a:path w="832484" h="1172845">
                  <a:moveTo>
                    <a:pt x="605269" y="869746"/>
                  </a:moveTo>
                  <a:lnTo>
                    <a:pt x="567448" y="869746"/>
                  </a:lnTo>
                  <a:lnTo>
                    <a:pt x="567448" y="945375"/>
                  </a:lnTo>
                  <a:lnTo>
                    <a:pt x="605269" y="945375"/>
                  </a:lnTo>
                  <a:lnTo>
                    <a:pt x="605269" y="869746"/>
                  </a:lnTo>
                  <a:close/>
                </a:path>
                <a:path w="832484" h="1172845">
                  <a:moveTo>
                    <a:pt x="605269" y="756246"/>
                  </a:moveTo>
                  <a:lnTo>
                    <a:pt x="567448" y="756246"/>
                  </a:lnTo>
                  <a:lnTo>
                    <a:pt x="567448" y="831875"/>
                  </a:lnTo>
                  <a:lnTo>
                    <a:pt x="605269" y="831875"/>
                  </a:lnTo>
                  <a:lnTo>
                    <a:pt x="605269" y="756246"/>
                  </a:lnTo>
                  <a:close/>
                </a:path>
                <a:path w="832484" h="1172845">
                  <a:moveTo>
                    <a:pt x="605269" y="642823"/>
                  </a:moveTo>
                  <a:lnTo>
                    <a:pt x="567448" y="642823"/>
                  </a:lnTo>
                  <a:lnTo>
                    <a:pt x="567448" y="718439"/>
                  </a:lnTo>
                  <a:lnTo>
                    <a:pt x="605269" y="718439"/>
                  </a:lnTo>
                  <a:lnTo>
                    <a:pt x="605269" y="642823"/>
                  </a:lnTo>
                  <a:close/>
                </a:path>
                <a:path w="832484" h="1172845">
                  <a:moveTo>
                    <a:pt x="605269" y="529386"/>
                  </a:moveTo>
                  <a:lnTo>
                    <a:pt x="567448" y="529386"/>
                  </a:lnTo>
                  <a:lnTo>
                    <a:pt x="567448" y="605015"/>
                  </a:lnTo>
                  <a:lnTo>
                    <a:pt x="605269" y="605015"/>
                  </a:lnTo>
                  <a:lnTo>
                    <a:pt x="605269" y="529386"/>
                  </a:lnTo>
                  <a:close/>
                </a:path>
                <a:path w="832484" h="1172845">
                  <a:moveTo>
                    <a:pt x="605269" y="453771"/>
                  </a:moveTo>
                  <a:lnTo>
                    <a:pt x="567448" y="453771"/>
                  </a:lnTo>
                  <a:lnTo>
                    <a:pt x="567448" y="491578"/>
                  </a:lnTo>
                  <a:lnTo>
                    <a:pt x="605269" y="491578"/>
                  </a:lnTo>
                  <a:lnTo>
                    <a:pt x="605269" y="453771"/>
                  </a:lnTo>
                  <a:close/>
                </a:path>
                <a:path w="832484" h="1172845">
                  <a:moveTo>
                    <a:pt x="605269" y="340334"/>
                  </a:moveTo>
                  <a:lnTo>
                    <a:pt x="567448" y="340334"/>
                  </a:lnTo>
                  <a:lnTo>
                    <a:pt x="567448" y="378142"/>
                  </a:lnTo>
                  <a:lnTo>
                    <a:pt x="605269" y="378142"/>
                  </a:lnTo>
                  <a:lnTo>
                    <a:pt x="605269" y="340334"/>
                  </a:lnTo>
                  <a:close/>
                </a:path>
                <a:path w="832484" h="1172845">
                  <a:moveTo>
                    <a:pt x="718820" y="1096606"/>
                  </a:moveTo>
                  <a:lnTo>
                    <a:pt x="680986" y="1096606"/>
                  </a:lnTo>
                  <a:lnTo>
                    <a:pt x="680986" y="1172235"/>
                  </a:lnTo>
                  <a:lnTo>
                    <a:pt x="718820" y="1172235"/>
                  </a:lnTo>
                  <a:lnTo>
                    <a:pt x="718820" y="1096606"/>
                  </a:lnTo>
                  <a:close/>
                </a:path>
                <a:path w="832484" h="1172845">
                  <a:moveTo>
                    <a:pt x="718820" y="983183"/>
                  </a:moveTo>
                  <a:lnTo>
                    <a:pt x="680986" y="983183"/>
                  </a:lnTo>
                  <a:lnTo>
                    <a:pt x="680986" y="1058811"/>
                  </a:lnTo>
                  <a:lnTo>
                    <a:pt x="718820" y="1058811"/>
                  </a:lnTo>
                  <a:lnTo>
                    <a:pt x="718820" y="983183"/>
                  </a:lnTo>
                  <a:close/>
                </a:path>
                <a:path w="832484" h="1172845">
                  <a:moveTo>
                    <a:pt x="718820" y="869746"/>
                  </a:moveTo>
                  <a:lnTo>
                    <a:pt x="680986" y="869746"/>
                  </a:lnTo>
                  <a:lnTo>
                    <a:pt x="680986" y="945375"/>
                  </a:lnTo>
                  <a:lnTo>
                    <a:pt x="718820" y="945375"/>
                  </a:lnTo>
                  <a:lnTo>
                    <a:pt x="718820" y="869746"/>
                  </a:lnTo>
                  <a:close/>
                </a:path>
                <a:path w="832484" h="1172845">
                  <a:moveTo>
                    <a:pt x="718820" y="756246"/>
                  </a:moveTo>
                  <a:lnTo>
                    <a:pt x="680986" y="756246"/>
                  </a:lnTo>
                  <a:lnTo>
                    <a:pt x="680986" y="831875"/>
                  </a:lnTo>
                  <a:lnTo>
                    <a:pt x="718820" y="831875"/>
                  </a:lnTo>
                  <a:lnTo>
                    <a:pt x="718820" y="756246"/>
                  </a:lnTo>
                  <a:close/>
                </a:path>
                <a:path w="832484" h="1172845">
                  <a:moveTo>
                    <a:pt x="718820" y="642823"/>
                  </a:moveTo>
                  <a:lnTo>
                    <a:pt x="680986" y="642823"/>
                  </a:lnTo>
                  <a:lnTo>
                    <a:pt x="680986" y="718439"/>
                  </a:lnTo>
                  <a:lnTo>
                    <a:pt x="718820" y="718439"/>
                  </a:lnTo>
                  <a:lnTo>
                    <a:pt x="718820" y="642823"/>
                  </a:lnTo>
                  <a:close/>
                </a:path>
                <a:path w="832484" h="1172845">
                  <a:moveTo>
                    <a:pt x="718820" y="529386"/>
                  </a:moveTo>
                  <a:lnTo>
                    <a:pt x="680986" y="529386"/>
                  </a:lnTo>
                  <a:lnTo>
                    <a:pt x="680986" y="605015"/>
                  </a:lnTo>
                  <a:lnTo>
                    <a:pt x="718820" y="605015"/>
                  </a:lnTo>
                  <a:lnTo>
                    <a:pt x="718820" y="529386"/>
                  </a:lnTo>
                  <a:close/>
                </a:path>
                <a:path w="832484" h="1172845">
                  <a:moveTo>
                    <a:pt x="718820" y="453771"/>
                  </a:moveTo>
                  <a:lnTo>
                    <a:pt x="680986" y="453771"/>
                  </a:lnTo>
                  <a:lnTo>
                    <a:pt x="680986" y="491578"/>
                  </a:lnTo>
                  <a:lnTo>
                    <a:pt x="718820" y="491578"/>
                  </a:lnTo>
                  <a:lnTo>
                    <a:pt x="718820" y="453771"/>
                  </a:lnTo>
                  <a:close/>
                </a:path>
                <a:path w="832484" h="1172845">
                  <a:moveTo>
                    <a:pt x="718820" y="340334"/>
                  </a:moveTo>
                  <a:lnTo>
                    <a:pt x="680986" y="340334"/>
                  </a:lnTo>
                  <a:lnTo>
                    <a:pt x="680986" y="378142"/>
                  </a:lnTo>
                  <a:lnTo>
                    <a:pt x="718820" y="378142"/>
                  </a:lnTo>
                  <a:lnTo>
                    <a:pt x="718820" y="340334"/>
                  </a:lnTo>
                  <a:close/>
                </a:path>
                <a:path w="832484" h="1172845">
                  <a:moveTo>
                    <a:pt x="832269" y="1096606"/>
                  </a:moveTo>
                  <a:lnTo>
                    <a:pt x="756615" y="1096606"/>
                  </a:lnTo>
                  <a:lnTo>
                    <a:pt x="756615" y="1172235"/>
                  </a:lnTo>
                  <a:lnTo>
                    <a:pt x="832269" y="1172235"/>
                  </a:lnTo>
                  <a:lnTo>
                    <a:pt x="832269" y="1096606"/>
                  </a:lnTo>
                  <a:close/>
                </a:path>
                <a:path w="832484" h="1172845">
                  <a:moveTo>
                    <a:pt x="832269" y="983183"/>
                  </a:moveTo>
                  <a:lnTo>
                    <a:pt x="756615" y="983183"/>
                  </a:lnTo>
                  <a:lnTo>
                    <a:pt x="756615" y="1058811"/>
                  </a:lnTo>
                  <a:lnTo>
                    <a:pt x="832269" y="1058811"/>
                  </a:lnTo>
                  <a:lnTo>
                    <a:pt x="832269" y="983183"/>
                  </a:lnTo>
                  <a:close/>
                </a:path>
                <a:path w="832484" h="1172845">
                  <a:moveTo>
                    <a:pt x="832269" y="869746"/>
                  </a:moveTo>
                  <a:lnTo>
                    <a:pt x="756615" y="869746"/>
                  </a:lnTo>
                  <a:lnTo>
                    <a:pt x="756615" y="945375"/>
                  </a:lnTo>
                  <a:lnTo>
                    <a:pt x="832269" y="945375"/>
                  </a:lnTo>
                  <a:lnTo>
                    <a:pt x="832269" y="869746"/>
                  </a:lnTo>
                  <a:close/>
                </a:path>
                <a:path w="832484" h="1172845">
                  <a:moveTo>
                    <a:pt x="832269" y="756246"/>
                  </a:moveTo>
                  <a:lnTo>
                    <a:pt x="756615" y="756246"/>
                  </a:lnTo>
                  <a:lnTo>
                    <a:pt x="756615" y="831875"/>
                  </a:lnTo>
                  <a:lnTo>
                    <a:pt x="832269" y="831875"/>
                  </a:lnTo>
                  <a:lnTo>
                    <a:pt x="832269" y="756246"/>
                  </a:lnTo>
                  <a:close/>
                </a:path>
                <a:path w="832484" h="1172845">
                  <a:moveTo>
                    <a:pt x="832269" y="642823"/>
                  </a:moveTo>
                  <a:lnTo>
                    <a:pt x="756615" y="642823"/>
                  </a:lnTo>
                  <a:lnTo>
                    <a:pt x="756615" y="718439"/>
                  </a:lnTo>
                  <a:lnTo>
                    <a:pt x="832269" y="718439"/>
                  </a:lnTo>
                  <a:lnTo>
                    <a:pt x="832269" y="642823"/>
                  </a:lnTo>
                  <a:close/>
                </a:path>
                <a:path w="832484" h="1172845">
                  <a:moveTo>
                    <a:pt x="832269" y="529386"/>
                  </a:moveTo>
                  <a:lnTo>
                    <a:pt x="756615" y="529386"/>
                  </a:lnTo>
                  <a:lnTo>
                    <a:pt x="756615" y="605015"/>
                  </a:lnTo>
                  <a:lnTo>
                    <a:pt x="832269" y="605015"/>
                  </a:lnTo>
                  <a:lnTo>
                    <a:pt x="832269" y="529386"/>
                  </a:lnTo>
                  <a:close/>
                </a:path>
                <a:path w="832484" h="1172845">
                  <a:moveTo>
                    <a:pt x="832269" y="453771"/>
                  </a:moveTo>
                  <a:lnTo>
                    <a:pt x="756615" y="453771"/>
                  </a:lnTo>
                  <a:lnTo>
                    <a:pt x="756615" y="491578"/>
                  </a:lnTo>
                  <a:lnTo>
                    <a:pt x="832269" y="491578"/>
                  </a:lnTo>
                  <a:lnTo>
                    <a:pt x="832269" y="45377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0096633" y="4649895"/>
              <a:ext cx="1210945" cy="76200"/>
            </a:xfrm>
            <a:custGeom>
              <a:avLst/>
              <a:gdLst/>
              <a:ahLst/>
              <a:cxnLst/>
              <a:rect l="l" t="t" r="r" b="b"/>
              <a:pathLst>
                <a:path w="1210945" h="76200">
                  <a:moveTo>
                    <a:pt x="1210584" y="0"/>
                  </a:moveTo>
                  <a:lnTo>
                    <a:pt x="0" y="0"/>
                  </a:lnTo>
                  <a:lnTo>
                    <a:pt x="0" y="75625"/>
                  </a:lnTo>
                  <a:lnTo>
                    <a:pt x="1210584" y="75625"/>
                  </a:lnTo>
                  <a:lnTo>
                    <a:pt x="1210584" y="0"/>
                  </a:lnTo>
                  <a:close/>
                </a:path>
              </a:pathLst>
            </a:custGeom>
            <a:solidFill>
              <a:srgbClr val="0A425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978142" y="0"/>
            <a:ext cx="5213985" cy="6858000"/>
            <a:chOff x="6978142" y="0"/>
            <a:chExt cx="5213985" cy="6858000"/>
          </a:xfrm>
        </p:grpSpPr>
        <p:sp>
          <p:nvSpPr>
            <p:cNvPr id="3" name="object 3"/>
            <p:cNvSpPr/>
            <p:nvPr/>
          </p:nvSpPr>
          <p:spPr>
            <a:xfrm>
              <a:off x="6984492" y="0"/>
              <a:ext cx="5207635" cy="6858000"/>
            </a:xfrm>
            <a:custGeom>
              <a:avLst/>
              <a:gdLst/>
              <a:ahLst/>
              <a:cxnLst/>
              <a:rect l="l" t="t" r="r" b="b"/>
              <a:pathLst>
                <a:path w="5207634" h="6858000">
                  <a:moveTo>
                    <a:pt x="5207508" y="6857998"/>
                  </a:moveTo>
                  <a:lnTo>
                    <a:pt x="5207508" y="0"/>
                  </a:lnTo>
                  <a:lnTo>
                    <a:pt x="0" y="0"/>
                  </a:lnTo>
                  <a:lnTo>
                    <a:pt x="0" y="6857998"/>
                  </a:lnTo>
                  <a:lnTo>
                    <a:pt x="5207508" y="6857998"/>
                  </a:lnTo>
                  <a:close/>
                </a:path>
              </a:pathLst>
            </a:custGeom>
            <a:solidFill>
              <a:srgbClr val="131C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984492" y="0"/>
              <a:ext cx="0" cy="6858000"/>
            </a:xfrm>
            <a:custGeom>
              <a:avLst/>
              <a:gdLst/>
              <a:ahLst/>
              <a:cxnLst/>
              <a:rect l="l" t="t" r="r" b="b"/>
              <a:pathLst>
                <a:path h="6858000">
                  <a:moveTo>
                    <a:pt x="0" y="0"/>
                  </a:moveTo>
                  <a:lnTo>
                    <a:pt x="0" y="6857998"/>
                  </a:lnTo>
                </a:path>
              </a:pathLst>
            </a:custGeom>
            <a:ln w="12700">
              <a:solidFill>
                <a:srgbClr val="9F3D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1401" y="260350"/>
            <a:ext cx="6387084" cy="557784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228701" y="1320113"/>
            <a:ext cx="6067425" cy="4893310"/>
          </a:xfrm>
          <a:prstGeom prst="rect">
            <a:avLst/>
          </a:prstGeom>
        </p:spPr>
        <p:txBody>
          <a:bodyPr vert="horz" wrap="square" lIns="0" tIns="43815" rIns="0" bIns="0" rtlCol="0">
            <a:spAutoFit/>
          </a:bodyPr>
          <a:lstStyle/>
          <a:p>
            <a:pPr marL="355600" indent="-342900" algn="just">
              <a:lnSpc>
                <a:spcPct val="100000"/>
              </a:lnSpc>
              <a:spcBef>
                <a:spcPts val="345"/>
              </a:spcBef>
              <a:buClr>
                <a:srgbClr val="DA3467"/>
              </a:buClr>
              <a:buFont typeface="Arial"/>
              <a:buChar char="•"/>
              <a:tabLst>
                <a:tab pos="355600" algn="l"/>
              </a:tabLst>
            </a:pPr>
            <a:r>
              <a:rPr sz="2000" spc="-20" dirty="0">
                <a:solidFill>
                  <a:srgbClr val="131C36"/>
                </a:solidFill>
                <a:latin typeface="Calibri"/>
                <a:cs typeface="Calibri"/>
              </a:rPr>
              <a:t>Technically</a:t>
            </a:r>
            <a:r>
              <a:rPr sz="2000" spc="-5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a</a:t>
            </a:r>
            <a:r>
              <a:rPr sz="20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combination</a:t>
            </a:r>
            <a:r>
              <a:rPr sz="20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of</a:t>
            </a:r>
            <a:r>
              <a:rPr sz="2000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private,</a:t>
            </a:r>
            <a:r>
              <a:rPr sz="2000" spc="-1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public,</a:t>
            </a:r>
            <a:r>
              <a:rPr sz="20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and/or</a:t>
            </a:r>
            <a:endParaRPr sz="2000">
              <a:latin typeface="Calibri"/>
              <a:cs typeface="Calibri"/>
            </a:endParaRPr>
          </a:p>
          <a:p>
            <a:pPr marL="355600" algn="just">
              <a:lnSpc>
                <a:spcPct val="100000"/>
              </a:lnSpc>
              <a:spcBef>
                <a:spcPts val="240"/>
              </a:spcBef>
            </a:pP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community</a:t>
            </a:r>
            <a:r>
              <a:rPr sz="20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cloud</a:t>
            </a:r>
            <a:r>
              <a:rPr sz="20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deployments</a:t>
            </a:r>
            <a:endParaRPr sz="2000">
              <a:latin typeface="Calibri"/>
              <a:cs typeface="Calibri"/>
            </a:endParaRPr>
          </a:p>
          <a:p>
            <a:pPr marL="355600" marR="5080" indent="-342900" algn="just">
              <a:lnSpc>
                <a:spcPct val="110000"/>
              </a:lnSpc>
              <a:spcBef>
                <a:spcPts val="994"/>
              </a:spcBef>
              <a:buClr>
                <a:srgbClr val="DA3467"/>
              </a:buClr>
              <a:buFont typeface="Arial"/>
              <a:buChar char="•"/>
              <a:tabLst>
                <a:tab pos="355600" algn="l"/>
              </a:tabLst>
            </a:pP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Can</a:t>
            </a:r>
            <a:r>
              <a:rPr sz="20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also</a:t>
            </a:r>
            <a:r>
              <a:rPr sz="20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be</a:t>
            </a:r>
            <a:r>
              <a:rPr sz="20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a</a:t>
            </a:r>
            <a:r>
              <a:rPr sz="20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method</a:t>
            </a:r>
            <a:r>
              <a:rPr sz="20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for</a:t>
            </a:r>
            <a:r>
              <a:rPr sz="20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connecting</a:t>
            </a:r>
            <a:r>
              <a:rPr sz="2000" spc="-6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infrastructure</a:t>
            </a:r>
            <a:r>
              <a:rPr sz="2000" spc="-1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25" dirty="0">
                <a:solidFill>
                  <a:srgbClr val="131C36"/>
                </a:solidFill>
                <a:latin typeface="Calibri"/>
                <a:cs typeface="Calibri"/>
              </a:rPr>
              <a:t>and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applications</a:t>
            </a:r>
            <a:r>
              <a:rPr sz="20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between</a:t>
            </a:r>
            <a:r>
              <a:rPr sz="20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cloud-based</a:t>
            </a:r>
            <a:r>
              <a:rPr sz="2000" spc="-5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resources</a:t>
            </a:r>
            <a:r>
              <a:rPr sz="20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and</a:t>
            </a:r>
            <a:r>
              <a:rPr sz="20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other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resources</a:t>
            </a:r>
            <a:r>
              <a:rPr sz="20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that</a:t>
            </a:r>
            <a:r>
              <a:rPr sz="20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are</a:t>
            </a: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not</a:t>
            </a:r>
            <a:r>
              <a:rPr sz="20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placed</a:t>
            </a:r>
            <a:r>
              <a:rPr sz="2000" spc="-1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in</a:t>
            </a:r>
            <a:r>
              <a:rPr sz="20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the</a:t>
            </a:r>
            <a:r>
              <a:rPr sz="20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cloud</a:t>
            </a:r>
            <a:endParaRPr sz="2000">
              <a:latin typeface="Calibri"/>
              <a:cs typeface="Calibri"/>
            </a:endParaRPr>
          </a:p>
          <a:p>
            <a:pPr marL="355600" indent="-342900" algn="just">
              <a:lnSpc>
                <a:spcPct val="100000"/>
              </a:lnSpc>
              <a:spcBef>
                <a:spcPts val="1250"/>
              </a:spcBef>
              <a:buClr>
                <a:srgbClr val="DA3467"/>
              </a:buClr>
              <a:buFont typeface="Arial"/>
              <a:buChar char="•"/>
              <a:tabLst>
                <a:tab pos="355600" algn="l"/>
              </a:tabLst>
            </a:pP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The</a:t>
            </a:r>
            <a:r>
              <a:rPr sz="20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most</a:t>
            </a:r>
            <a:r>
              <a:rPr sz="20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common</a:t>
            </a:r>
            <a:r>
              <a:rPr sz="20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type</a:t>
            </a:r>
            <a:r>
              <a:rPr sz="20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of</a:t>
            </a:r>
            <a:r>
              <a:rPr sz="20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hybrid</a:t>
            </a:r>
            <a:r>
              <a:rPr sz="2000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deployment</a:t>
            </a:r>
            <a:r>
              <a:rPr sz="20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25" dirty="0">
                <a:solidFill>
                  <a:srgbClr val="131C36"/>
                </a:solidFill>
                <a:latin typeface="Calibri"/>
                <a:cs typeface="Calibri"/>
              </a:rPr>
              <a:t>is</a:t>
            </a:r>
            <a:endParaRPr sz="2000">
              <a:latin typeface="Calibri"/>
              <a:cs typeface="Calibri"/>
            </a:endParaRPr>
          </a:p>
          <a:p>
            <a:pPr marL="355600" marR="29209" algn="just">
              <a:lnSpc>
                <a:spcPct val="110000"/>
              </a:lnSpc>
            </a:pP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between</a:t>
            </a:r>
            <a:r>
              <a:rPr sz="20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the</a:t>
            </a:r>
            <a:r>
              <a:rPr sz="2000" spc="-1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provider’s</a:t>
            </a:r>
            <a:r>
              <a:rPr sz="2000" spc="-1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Public</a:t>
            </a: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cloud</a:t>
            </a:r>
            <a:r>
              <a:rPr sz="2000" spc="-1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and</a:t>
            </a:r>
            <a:r>
              <a:rPr sz="20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a</a:t>
            </a:r>
            <a:r>
              <a:rPr sz="2000" spc="-1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standing</a:t>
            </a: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25" dirty="0">
                <a:solidFill>
                  <a:srgbClr val="131C36"/>
                </a:solidFill>
                <a:latin typeface="Calibri"/>
                <a:cs typeface="Calibri"/>
              </a:rPr>
              <a:t>on-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premises</a:t>
            </a:r>
            <a:r>
              <a:rPr sz="2000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enterprise</a:t>
            </a:r>
            <a:r>
              <a:rPr sz="2000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Private</a:t>
            </a:r>
            <a:r>
              <a:rPr sz="20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cloud</a:t>
            </a:r>
            <a:endParaRPr sz="2000">
              <a:latin typeface="Calibri"/>
              <a:cs typeface="Calibri"/>
            </a:endParaRPr>
          </a:p>
          <a:p>
            <a:pPr marL="355600" marR="22860" indent="-342900">
              <a:lnSpc>
                <a:spcPct val="110000"/>
              </a:lnSpc>
              <a:spcBef>
                <a:spcPts val="1000"/>
              </a:spcBef>
              <a:buClr>
                <a:srgbClr val="DA3467"/>
              </a:buClr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Can</a:t>
            </a:r>
            <a:r>
              <a:rPr sz="2000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be</a:t>
            </a:r>
            <a:r>
              <a:rPr sz="2000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used</a:t>
            </a:r>
            <a:r>
              <a:rPr sz="20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to</a:t>
            </a:r>
            <a:r>
              <a:rPr sz="2000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migrate,</a:t>
            </a:r>
            <a:r>
              <a:rPr sz="20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expand,</a:t>
            </a:r>
            <a:r>
              <a:rPr sz="2000" spc="-5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or</a:t>
            </a:r>
            <a:r>
              <a:rPr sz="20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grow</a:t>
            </a:r>
            <a:r>
              <a:rPr sz="2000" spc="-6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25" dirty="0">
                <a:solidFill>
                  <a:srgbClr val="131C36"/>
                </a:solidFill>
                <a:latin typeface="Calibri"/>
                <a:cs typeface="Calibri"/>
              </a:rPr>
              <a:t>an </a:t>
            </a: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organization's</a:t>
            </a:r>
            <a:r>
              <a:rPr sz="20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infrastructure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into a</a:t>
            </a:r>
            <a:r>
              <a:rPr sz="20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cloud</a:t>
            </a:r>
            <a:r>
              <a:rPr sz="2000" spc="-1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solution</a:t>
            </a:r>
            <a:r>
              <a:rPr sz="2000" spc="-1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while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linking</a:t>
            </a:r>
            <a:r>
              <a:rPr sz="2000" spc="-5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internal</a:t>
            </a:r>
            <a:r>
              <a:rPr sz="20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systems</a:t>
            </a:r>
            <a:r>
              <a:rPr sz="20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to</a:t>
            </a:r>
            <a:r>
              <a:rPr sz="2000" spc="-5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cloud</a:t>
            </a:r>
            <a:r>
              <a:rPr sz="2000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resources</a:t>
            </a:r>
            <a:endParaRPr sz="2000">
              <a:latin typeface="Calibri"/>
              <a:cs typeface="Calibri"/>
            </a:endParaRPr>
          </a:p>
          <a:p>
            <a:pPr marL="355600" marR="134620" indent="-342900">
              <a:lnSpc>
                <a:spcPct val="110000"/>
              </a:lnSpc>
              <a:spcBef>
                <a:spcPts val="994"/>
              </a:spcBef>
              <a:buClr>
                <a:srgbClr val="DA3467"/>
              </a:buClr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Often</a:t>
            </a:r>
            <a:r>
              <a:rPr sz="20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used</a:t>
            </a:r>
            <a:r>
              <a:rPr sz="20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by</a:t>
            </a:r>
            <a:r>
              <a:rPr sz="20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organizations</a:t>
            </a:r>
            <a:r>
              <a:rPr sz="20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to</a:t>
            </a:r>
            <a:r>
              <a:rPr sz="20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"burst</a:t>
            </a:r>
            <a:r>
              <a:rPr sz="20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up"</a:t>
            </a:r>
            <a:r>
              <a:rPr sz="20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to</a:t>
            </a:r>
            <a:r>
              <a:rPr sz="20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the</a:t>
            </a:r>
            <a:r>
              <a:rPr sz="2000" spc="-1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cloud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during</a:t>
            </a:r>
            <a:r>
              <a:rPr sz="20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peak</a:t>
            </a:r>
            <a:r>
              <a:rPr sz="20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demand</a:t>
            </a:r>
            <a:r>
              <a:rPr sz="20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times</a:t>
            </a:r>
            <a:r>
              <a:rPr sz="2000" spc="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or</a:t>
            </a:r>
            <a:r>
              <a:rPr sz="20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special</a:t>
            </a:r>
            <a:r>
              <a:rPr sz="2000" spc="-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situations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9063377" y="2068849"/>
            <a:ext cx="2005964" cy="1110615"/>
            <a:chOff x="9063377" y="2068849"/>
            <a:chExt cx="2005964" cy="1110615"/>
          </a:xfrm>
        </p:grpSpPr>
        <p:sp>
          <p:nvSpPr>
            <p:cNvPr id="8" name="object 8"/>
            <p:cNvSpPr/>
            <p:nvPr/>
          </p:nvSpPr>
          <p:spPr>
            <a:xfrm>
              <a:off x="9081551" y="2087023"/>
              <a:ext cx="1969770" cy="1074420"/>
            </a:xfrm>
            <a:custGeom>
              <a:avLst/>
              <a:gdLst/>
              <a:ahLst/>
              <a:cxnLst/>
              <a:rect l="l" t="t" r="r" b="b"/>
              <a:pathLst>
                <a:path w="1969770" h="1074420">
                  <a:moveTo>
                    <a:pt x="741881" y="0"/>
                  </a:moveTo>
                  <a:lnTo>
                    <a:pt x="692735" y="2642"/>
                  </a:lnTo>
                  <a:lnTo>
                    <a:pt x="645124" y="10386"/>
                  </a:lnTo>
                  <a:lnTo>
                    <a:pt x="599323" y="22953"/>
                  </a:lnTo>
                  <a:lnTo>
                    <a:pt x="555608" y="40064"/>
                  </a:lnTo>
                  <a:lnTo>
                    <a:pt x="514252" y="61443"/>
                  </a:lnTo>
                  <a:lnTo>
                    <a:pt x="475531" y="86811"/>
                  </a:lnTo>
                  <a:lnTo>
                    <a:pt x="439719" y="115891"/>
                  </a:lnTo>
                  <a:lnTo>
                    <a:pt x="407091" y="148405"/>
                  </a:lnTo>
                  <a:lnTo>
                    <a:pt x="377923" y="184075"/>
                  </a:lnTo>
                  <a:lnTo>
                    <a:pt x="352487" y="222623"/>
                  </a:lnTo>
                  <a:lnTo>
                    <a:pt x="331061" y="263771"/>
                  </a:lnTo>
                  <a:lnTo>
                    <a:pt x="313917" y="307242"/>
                  </a:lnTo>
                  <a:lnTo>
                    <a:pt x="301332" y="352758"/>
                  </a:lnTo>
                  <a:lnTo>
                    <a:pt x="293579" y="400041"/>
                  </a:lnTo>
                  <a:lnTo>
                    <a:pt x="290933" y="448813"/>
                  </a:lnTo>
                  <a:lnTo>
                    <a:pt x="298207" y="517861"/>
                  </a:lnTo>
                  <a:lnTo>
                    <a:pt x="233299" y="521524"/>
                  </a:lnTo>
                  <a:lnTo>
                    <a:pt x="190619" y="532121"/>
                  </a:lnTo>
                  <a:lnTo>
                    <a:pt x="150754" y="549064"/>
                  </a:lnTo>
                  <a:lnTo>
                    <a:pt x="114293" y="571762"/>
                  </a:lnTo>
                  <a:lnTo>
                    <a:pt x="81825" y="599629"/>
                  </a:lnTo>
                  <a:lnTo>
                    <a:pt x="53939" y="632074"/>
                  </a:lnTo>
                  <a:lnTo>
                    <a:pt x="31224" y="668510"/>
                  </a:lnTo>
                  <a:lnTo>
                    <a:pt x="14270" y="708347"/>
                  </a:lnTo>
                  <a:lnTo>
                    <a:pt x="3665" y="750997"/>
                  </a:lnTo>
                  <a:lnTo>
                    <a:pt x="0" y="795871"/>
                  </a:lnTo>
                  <a:lnTo>
                    <a:pt x="3616" y="841187"/>
                  </a:lnTo>
                  <a:lnTo>
                    <a:pt x="14095" y="884093"/>
                  </a:lnTo>
                  <a:lnTo>
                    <a:pt x="30880" y="924034"/>
                  </a:lnTo>
                  <a:lnTo>
                    <a:pt x="53415" y="960453"/>
                  </a:lnTo>
                  <a:lnTo>
                    <a:pt x="81143" y="992795"/>
                  </a:lnTo>
                  <a:lnTo>
                    <a:pt x="113507" y="1020503"/>
                  </a:lnTo>
                  <a:lnTo>
                    <a:pt x="149952" y="1043022"/>
                  </a:lnTo>
                  <a:lnTo>
                    <a:pt x="189921" y="1059795"/>
                  </a:lnTo>
                  <a:lnTo>
                    <a:pt x="232858" y="1070267"/>
                  </a:lnTo>
                  <a:lnTo>
                    <a:pt x="278205" y="1073881"/>
                  </a:lnTo>
                  <a:lnTo>
                    <a:pt x="1691053" y="1073881"/>
                  </a:lnTo>
                  <a:lnTo>
                    <a:pt x="1735959" y="1070218"/>
                  </a:lnTo>
                  <a:lnTo>
                    <a:pt x="1778639" y="1059621"/>
                  </a:lnTo>
                  <a:lnTo>
                    <a:pt x="1818504" y="1042678"/>
                  </a:lnTo>
                  <a:lnTo>
                    <a:pt x="1854966" y="1019980"/>
                  </a:lnTo>
                  <a:lnTo>
                    <a:pt x="1887434" y="992113"/>
                  </a:lnTo>
                  <a:lnTo>
                    <a:pt x="1915320" y="959668"/>
                  </a:lnTo>
                  <a:lnTo>
                    <a:pt x="1938035" y="923232"/>
                  </a:lnTo>
                  <a:lnTo>
                    <a:pt x="1954989" y="883395"/>
                  </a:lnTo>
                  <a:lnTo>
                    <a:pt x="1965593" y="840745"/>
                  </a:lnTo>
                  <a:lnTo>
                    <a:pt x="1969259" y="795871"/>
                  </a:lnTo>
                  <a:lnTo>
                    <a:pt x="1964948" y="746598"/>
                  </a:lnTo>
                  <a:lnTo>
                    <a:pt x="1952496" y="700135"/>
                  </a:lnTo>
                  <a:lnTo>
                    <a:pt x="1932629" y="657249"/>
                  </a:lnTo>
                  <a:lnTo>
                    <a:pt x="1906072" y="618708"/>
                  </a:lnTo>
                  <a:lnTo>
                    <a:pt x="1873548" y="585277"/>
                  </a:lnTo>
                  <a:lnTo>
                    <a:pt x="1835782" y="557723"/>
                  </a:lnTo>
                  <a:lnTo>
                    <a:pt x="1793498" y="536813"/>
                  </a:lnTo>
                  <a:lnTo>
                    <a:pt x="1747422" y="523312"/>
                  </a:lnTo>
                  <a:lnTo>
                    <a:pt x="1720147" y="521495"/>
                  </a:lnTo>
                  <a:lnTo>
                    <a:pt x="1729238" y="476069"/>
                  </a:lnTo>
                  <a:lnTo>
                    <a:pt x="1726088" y="429650"/>
                  </a:lnTo>
                  <a:lnTo>
                    <a:pt x="1716914" y="385149"/>
                  </a:lnTo>
                  <a:lnTo>
                    <a:pt x="1702134" y="342969"/>
                  </a:lnTo>
                  <a:lnTo>
                    <a:pt x="1682164" y="303516"/>
                  </a:lnTo>
                  <a:lnTo>
                    <a:pt x="1657420" y="267191"/>
                  </a:lnTo>
                  <a:lnTo>
                    <a:pt x="1628321" y="234400"/>
                  </a:lnTo>
                  <a:lnTo>
                    <a:pt x="1595281" y="205546"/>
                  </a:lnTo>
                  <a:lnTo>
                    <a:pt x="1558719" y="181032"/>
                  </a:lnTo>
                  <a:lnTo>
                    <a:pt x="1519050" y="161263"/>
                  </a:lnTo>
                  <a:lnTo>
                    <a:pt x="1476692" y="146643"/>
                  </a:lnTo>
                  <a:lnTo>
                    <a:pt x="1432060" y="137574"/>
                  </a:lnTo>
                  <a:lnTo>
                    <a:pt x="1385573" y="134462"/>
                  </a:lnTo>
                  <a:lnTo>
                    <a:pt x="1329160" y="138925"/>
                  </a:lnTo>
                  <a:lnTo>
                    <a:pt x="1275978" y="151847"/>
                  </a:lnTo>
                  <a:lnTo>
                    <a:pt x="1226635" y="172533"/>
                  </a:lnTo>
                  <a:lnTo>
                    <a:pt x="1181744" y="200283"/>
                  </a:lnTo>
                  <a:lnTo>
                    <a:pt x="1138279" y="238034"/>
                  </a:lnTo>
                  <a:lnTo>
                    <a:pt x="1116459" y="198059"/>
                  </a:lnTo>
                  <a:lnTo>
                    <a:pt x="1087211" y="159681"/>
                  </a:lnTo>
                  <a:lnTo>
                    <a:pt x="1054206" y="124699"/>
                  </a:lnTo>
                  <a:lnTo>
                    <a:pt x="1017730" y="93410"/>
                  </a:lnTo>
                  <a:lnTo>
                    <a:pt x="978065" y="66114"/>
                  </a:lnTo>
                  <a:lnTo>
                    <a:pt x="935498" y="43110"/>
                  </a:lnTo>
                  <a:lnTo>
                    <a:pt x="890311" y="24698"/>
                  </a:lnTo>
                  <a:lnTo>
                    <a:pt x="842790" y="11176"/>
                  </a:lnTo>
                  <a:lnTo>
                    <a:pt x="793219" y="2843"/>
                  </a:lnTo>
                  <a:lnTo>
                    <a:pt x="741881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9081551" y="2087023"/>
              <a:ext cx="1969770" cy="1074420"/>
            </a:xfrm>
            <a:custGeom>
              <a:avLst/>
              <a:gdLst/>
              <a:ahLst/>
              <a:cxnLst/>
              <a:rect l="l" t="t" r="r" b="b"/>
              <a:pathLst>
                <a:path w="1969770" h="1074420">
                  <a:moveTo>
                    <a:pt x="741881" y="0"/>
                  </a:moveTo>
                  <a:lnTo>
                    <a:pt x="793219" y="2843"/>
                  </a:lnTo>
                  <a:lnTo>
                    <a:pt x="842790" y="11176"/>
                  </a:lnTo>
                  <a:lnTo>
                    <a:pt x="890311" y="24698"/>
                  </a:lnTo>
                  <a:lnTo>
                    <a:pt x="935498" y="43110"/>
                  </a:lnTo>
                  <a:lnTo>
                    <a:pt x="978065" y="66114"/>
                  </a:lnTo>
                  <a:lnTo>
                    <a:pt x="1017730" y="93410"/>
                  </a:lnTo>
                  <a:lnTo>
                    <a:pt x="1054206" y="124699"/>
                  </a:lnTo>
                  <a:lnTo>
                    <a:pt x="1087211" y="159681"/>
                  </a:lnTo>
                  <a:lnTo>
                    <a:pt x="1116459" y="198059"/>
                  </a:lnTo>
                  <a:lnTo>
                    <a:pt x="1138279" y="238034"/>
                  </a:lnTo>
                  <a:lnTo>
                    <a:pt x="1141915" y="234400"/>
                  </a:lnTo>
                  <a:lnTo>
                    <a:pt x="1181744" y="200283"/>
                  </a:lnTo>
                  <a:lnTo>
                    <a:pt x="1226635" y="172533"/>
                  </a:lnTo>
                  <a:lnTo>
                    <a:pt x="1275978" y="151847"/>
                  </a:lnTo>
                  <a:lnTo>
                    <a:pt x="1329160" y="138925"/>
                  </a:lnTo>
                  <a:lnTo>
                    <a:pt x="1385573" y="134462"/>
                  </a:lnTo>
                  <a:lnTo>
                    <a:pt x="1432060" y="137574"/>
                  </a:lnTo>
                  <a:lnTo>
                    <a:pt x="1476692" y="146643"/>
                  </a:lnTo>
                  <a:lnTo>
                    <a:pt x="1519050" y="161263"/>
                  </a:lnTo>
                  <a:lnTo>
                    <a:pt x="1558719" y="181032"/>
                  </a:lnTo>
                  <a:lnTo>
                    <a:pt x="1595281" y="205546"/>
                  </a:lnTo>
                  <a:lnTo>
                    <a:pt x="1628321" y="234400"/>
                  </a:lnTo>
                  <a:lnTo>
                    <a:pt x="1657420" y="267191"/>
                  </a:lnTo>
                  <a:lnTo>
                    <a:pt x="1682164" y="303516"/>
                  </a:lnTo>
                  <a:lnTo>
                    <a:pt x="1702134" y="342969"/>
                  </a:lnTo>
                  <a:lnTo>
                    <a:pt x="1716914" y="385149"/>
                  </a:lnTo>
                  <a:lnTo>
                    <a:pt x="1726088" y="429650"/>
                  </a:lnTo>
                  <a:lnTo>
                    <a:pt x="1729238" y="476069"/>
                  </a:lnTo>
                  <a:lnTo>
                    <a:pt x="1720147" y="521495"/>
                  </a:lnTo>
                  <a:lnTo>
                    <a:pt x="1747422" y="523312"/>
                  </a:lnTo>
                  <a:lnTo>
                    <a:pt x="1793498" y="536813"/>
                  </a:lnTo>
                  <a:lnTo>
                    <a:pt x="1835782" y="557723"/>
                  </a:lnTo>
                  <a:lnTo>
                    <a:pt x="1873548" y="585277"/>
                  </a:lnTo>
                  <a:lnTo>
                    <a:pt x="1906072" y="618708"/>
                  </a:lnTo>
                  <a:lnTo>
                    <a:pt x="1932629" y="657249"/>
                  </a:lnTo>
                  <a:lnTo>
                    <a:pt x="1952496" y="700135"/>
                  </a:lnTo>
                  <a:lnTo>
                    <a:pt x="1964948" y="746598"/>
                  </a:lnTo>
                  <a:lnTo>
                    <a:pt x="1969259" y="795871"/>
                  </a:lnTo>
                  <a:lnTo>
                    <a:pt x="1965593" y="840745"/>
                  </a:lnTo>
                  <a:lnTo>
                    <a:pt x="1954989" y="883395"/>
                  </a:lnTo>
                  <a:lnTo>
                    <a:pt x="1938035" y="923232"/>
                  </a:lnTo>
                  <a:lnTo>
                    <a:pt x="1915320" y="959668"/>
                  </a:lnTo>
                  <a:lnTo>
                    <a:pt x="1887434" y="992113"/>
                  </a:lnTo>
                  <a:lnTo>
                    <a:pt x="1854966" y="1019980"/>
                  </a:lnTo>
                  <a:lnTo>
                    <a:pt x="1818504" y="1042678"/>
                  </a:lnTo>
                  <a:lnTo>
                    <a:pt x="1778639" y="1059621"/>
                  </a:lnTo>
                  <a:lnTo>
                    <a:pt x="1735959" y="1070218"/>
                  </a:lnTo>
                  <a:lnTo>
                    <a:pt x="1691053" y="1073881"/>
                  </a:lnTo>
                  <a:lnTo>
                    <a:pt x="278205" y="1073881"/>
                  </a:lnTo>
                  <a:lnTo>
                    <a:pt x="232858" y="1070267"/>
                  </a:lnTo>
                  <a:lnTo>
                    <a:pt x="189921" y="1059795"/>
                  </a:lnTo>
                  <a:lnTo>
                    <a:pt x="149952" y="1043022"/>
                  </a:lnTo>
                  <a:lnTo>
                    <a:pt x="113507" y="1020503"/>
                  </a:lnTo>
                  <a:lnTo>
                    <a:pt x="81143" y="992795"/>
                  </a:lnTo>
                  <a:lnTo>
                    <a:pt x="53415" y="960453"/>
                  </a:lnTo>
                  <a:lnTo>
                    <a:pt x="30880" y="924034"/>
                  </a:lnTo>
                  <a:lnTo>
                    <a:pt x="14095" y="884093"/>
                  </a:lnTo>
                  <a:lnTo>
                    <a:pt x="3616" y="841187"/>
                  </a:lnTo>
                  <a:lnTo>
                    <a:pt x="0" y="795871"/>
                  </a:lnTo>
                  <a:lnTo>
                    <a:pt x="3665" y="750997"/>
                  </a:lnTo>
                  <a:lnTo>
                    <a:pt x="14270" y="708347"/>
                  </a:lnTo>
                  <a:lnTo>
                    <a:pt x="31224" y="668510"/>
                  </a:lnTo>
                  <a:lnTo>
                    <a:pt x="53939" y="632074"/>
                  </a:lnTo>
                  <a:lnTo>
                    <a:pt x="81825" y="599629"/>
                  </a:lnTo>
                  <a:lnTo>
                    <a:pt x="114293" y="571762"/>
                  </a:lnTo>
                  <a:lnTo>
                    <a:pt x="150754" y="549064"/>
                  </a:lnTo>
                  <a:lnTo>
                    <a:pt x="190619" y="532121"/>
                  </a:lnTo>
                  <a:lnTo>
                    <a:pt x="233299" y="521524"/>
                  </a:lnTo>
                  <a:lnTo>
                    <a:pt x="278205" y="517861"/>
                  </a:lnTo>
                  <a:lnTo>
                    <a:pt x="298207" y="517861"/>
                  </a:lnTo>
                  <a:lnTo>
                    <a:pt x="290933" y="448813"/>
                  </a:lnTo>
                  <a:lnTo>
                    <a:pt x="293579" y="400041"/>
                  </a:lnTo>
                  <a:lnTo>
                    <a:pt x="301332" y="352758"/>
                  </a:lnTo>
                  <a:lnTo>
                    <a:pt x="313917" y="307242"/>
                  </a:lnTo>
                  <a:lnTo>
                    <a:pt x="331061" y="263771"/>
                  </a:lnTo>
                  <a:lnTo>
                    <a:pt x="352487" y="222623"/>
                  </a:lnTo>
                  <a:lnTo>
                    <a:pt x="377923" y="184075"/>
                  </a:lnTo>
                  <a:lnTo>
                    <a:pt x="407091" y="148405"/>
                  </a:lnTo>
                  <a:lnTo>
                    <a:pt x="439719" y="115891"/>
                  </a:lnTo>
                  <a:lnTo>
                    <a:pt x="475531" y="86811"/>
                  </a:lnTo>
                  <a:lnTo>
                    <a:pt x="514252" y="61443"/>
                  </a:lnTo>
                  <a:lnTo>
                    <a:pt x="555608" y="40064"/>
                  </a:lnTo>
                  <a:lnTo>
                    <a:pt x="599323" y="22953"/>
                  </a:lnTo>
                  <a:lnTo>
                    <a:pt x="645124" y="10386"/>
                  </a:lnTo>
                  <a:lnTo>
                    <a:pt x="692735" y="2642"/>
                  </a:lnTo>
                  <a:lnTo>
                    <a:pt x="741881" y="0"/>
                  </a:lnTo>
                  <a:close/>
                </a:path>
              </a:pathLst>
            </a:custGeom>
            <a:ln w="36347">
              <a:solidFill>
                <a:srgbClr val="0A425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8365348" y="2911492"/>
            <a:ext cx="1412875" cy="1892300"/>
            <a:chOff x="8365348" y="2911492"/>
            <a:chExt cx="1412875" cy="1892300"/>
          </a:xfrm>
        </p:grpSpPr>
        <p:sp>
          <p:nvSpPr>
            <p:cNvPr id="11" name="object 11"/>
            <p:cNvSpPr/>
            <p:nvPr/>
          </p:nvSpPr>
          <p:spPr>
            <a:xfrm>
              <a:off x="9152466" y="3382540"/>
              <a:ext cx="554990" cy="1357630"/>
            </a:xfrm>
            <a:custGeom>
              <a:avLst/>
              <a:gdLst/>
              <a:ahLst/>
              <a:cxnLst/>
              <a:rect l="l" t="t" r="r" b="b"/>
              <a:pathLst>
                <a:path w="554990" h="1357629">
                  <a:moveTo>
                    <a:pt x="554592" y="0"/>
                  </a:moveTo>
                  <a:lnTo>
                    <a:pt x="0" y="0"/>
                  </a:lnTo>
                  <a:lnTo>
                    <a:pt x="0" y="1357342"/>
                  </a:lnTo>
                  <a:lnTo>
                    <a:pt x="554593" y="1357342"/>
                  </a:lnTo>
                  <a:lnTo>
                    <a:pt x="554592" y="0"/>
                  </a:lnTo>
                  <a:close/>
                </a:path>
              </a:pathLst>
            </a:custGeom>
            <a:solidFill>
              <a:srgbClr val="F795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9152466" y="3382540"/>
              <a:ext cx="554990" cy="1357630"/>
            </a:xfrm>
            <a:custGeom>
              <a:avLst/>
              <a:gdLst/>
              <a:ahLst/>
              <a:cxnLst/>
              <a:rect l="l" t="t" r="r" b="b"/>
              <a:pathLst>
                <a:path w="554990" h="1357629">
                  <a:moveTo>
                    <a:pt x="0" y="1357342"/>
                  </a:moveTo>
                  <a:lnTo>
                    <a:pt x="554593" y="1357342"/>
                  </a:lnTo>
                  <a:lnTo>
                    <a:pt x="554592" y="0"/>
                  </a:lnTo>
                  <a:lnTo>
                    <a:pt x="0" y="0"/>
                  </a:lnTo>
                  <a:lnTo>
                    <a:pt x="0" y="1357342"/>
                  </a:lnTo>
                  <a:close/>
                </a:path>
              </a:pathLst>
            </a:custGeom>
            <a:ln w="27272">
              <a:solidFill>
                <a:srgbClr val="0A425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8539686" y="3595181"/>
              <a:ext cx="556895" cy="1144905"/>
            </a:xfrm>
            <a:custGeom>
              <a:avLst/>
              <a:gdLst/>
              <a:ahLst/>
              <a:cxnLst/>
              <a:rect l="l" t="t" r="r" b="b"/>
              <a:pathLst>
                <a:path w="556895" h="1144904">
                  <a:moveTo>
                    <a:pt x="556411" y="0"/>
                  </a:moveTo>
                  <a:lnTo>
                    <a:pt x="0" y="223452"/>
                  </a:lnTo>
                  <a:lnTo>
                    <a:pt x="0" y="1144701"/>
                  </a:lnTo>
                  <a:lnTo>
                    <a:pt x="556411" y="1144701"/>
                  </a:lnTo>
                  <a:lnTo>
                    <a:pt x="556411" y="0"/>
                  </a:lnTo>
                  <a:close/>
                </a:path>
              </a:pathLst>
            </a:custGeom>
            <a:solidFill>
              <a:srgbClr val="1F48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8539686" y="3595181"/>
              <a:ext cx="556895" cy="1144905"/>
            </a:xfrm>
            <a:custGeom>
              <a:avLst/>
              <a:gdLst/>
              <a:ahLst/>
              <a:cxnLst/>
              <a:rect l="l" t="t" r="r" b="b"/>
              <a:pathLst>
                <a:path w="556895" h="1144904">
                  <a:moveTo>
                    <a:pt x="556411" y="0"/>
                  </a:moveTo>
                  <a:lnTo>
                    <a:pt x="556411" y="1144701"/>
                  </a:lnTo>
                  <a:lnTo>
                    <a:pt x="0" y="1144701"/>
                  </a:lnTo>
                  <a:lnTo>
                    <a:pt x="0" y="223452"/>
                  </a:lnTo>
                  <a:lnTo>
                    <a:pt x="556411" y="0"/>
                  </a:lnTo>
                  <a:close/>
                </a:path>
              </a:pathLst>
            </a:custGeom>
            <a:ln w="27271">
              <a:solidFill>
                <a:srgbClr val="0A425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8679688" y="3493426"/>
              <a:ext cx="891540" cy="1137920"/>
            </a:xfrm>
            <a:custGeom>
              <a:avLst/>
              <a:gdLst/>
              <a:ahLst/>
              <a:cxnLst/>
              <a:rect l="l" t="t" r="r" b="b"/>
              <a:pathLst>
                <a:path w="891540" h="1137920">
                  <a:moveTo>
                    <a:pt x="56375" y="1082929"/>
                  </a:moveTo>
                  <a:lnTo>
                    <a:pt x="0" y="1082929"/>
                  </a:lnTo>
                  <a:lnTo>
                    <a:pt x="0" y="1137437"/>
                  </a:lnTo>
                  <a:lnTo>
                    <a:pt x="56375" y="1137437"/>
                  </a:lnTo>
                  <a:lnTo>
                    <a:pt x="56375" y="1082929"/>
                  </a:lnTo>
                  <a:close/>
                </a:path>
                <a:path w="891540" h="1137920">
                  <a:moveTo>
                    <a:pt x="56375" y="973899"/>
                  </a:moveTo>
                  <a:lnTo>
                    <a:pt x="0" y="973899"/>
                  </a:lnTo>
                  <a:lnTo>
                    <a:pt x="0" y="1028420"/>
                  </a:lnTo>
                  <a:lnTo>
                    <a:pt x="56375" y="1028420"/>
                  </a:lnTo>
                  <a:lnTo>
                    <a:pt x="56375" y="973899"/>
                  </a:lnTo>
                  <a:close/>
                </a:path>
                <a:path w="891540" h="1137920">
                  <a:moveTo>
                    <a:pt x="56375" y="863066"/>
                  </a:moveTo>
                  <a:lnTo>
                    <a:pt x="0" y="863066"/>
                  </a:lnTo>
                  <a:lnTo>
                    <a:pt x="0" y="919391"/>
                  </a:lnTo>
                  <a:lnTo>
                    <a:pt x="56375" y="919391"/>
                  </a:lnTo>
                  <a:lnTo>
                    <a:pt x="56375" y="863066"/>
                  </a:lnTo>
                  <a:close/>
                </a:path>
                <a:path w="891540" h="1137920">
                  <a:moveTo>
                    <a:pt x="56375" y="752221"/>
                  </a:moveTo>
                  <a:lnTo>
                    <a:pt x="0" y="752221"/>
                  </a:lnTo>
                  <a:lnTo>
                    <a:pt x="0" y="808545"/>
                  </a:lnTo>
                  <a:lnTo>
                    <a:pt x="56375" y="808545"/>
                  </a:lnTo>
                  <a:lnTo>
                    <a:pt x="56375" y="752221"/>
                  </a:lnTo>
                  <a:close/>
                </a:path>
                <a:path w="891540" h="1137920">
                  <a:moveTo>
                    <a:pt x="56375" y="639559"/>
                  </a:moveTo>
                  <a:lnTo>
                    <a:pt x="0" y="639559"/>
                  </a:lnTo>
                  <a:lnTo>
                    <a:pt x="0" y="697712"/>
                  </a:lnTo>
                  <a:lnTo>
                    <a:pt x="56375" y="697712"/>
                  </a:lnTo>
                  <a:lnTo>
                    <a:pt x="56375" y="639559"/>
                  </a:lnTo>
                  <a:close/>
                </a:path>
                <a:path w="891540" h="1137920">
                  <a:moveTo>
                    <a:pt x="56375" y="528726"/>
                  </a:moveTo>
                  <a:lnTo>
                    <a:pt x="0" y="528726"/>
                  </a:lnTo>
                  <a:lnTo>
                    <a:pt x="0" y="583234"/>
                  </a:lnTo>
                  <a:lnTo>
                    <a:pt x="56375" y="583234"/>
                  </a:lnTo>
                  <a:lnTo>
                    <a:pt x="56375" y="528726"/>
                  </a:lnTo>
                  <a:close/>
                </a:path>
                <a:path w="891540" h="1137920">
                  <a:moveTo>
                    <a:pt x="56375" y="417880"/>
                  </a:moveTo>
                  <a:lnTo>
                    <a:pt x="0" y="417880"/>
                  </a:lnTo>
                  <a:lnTo>
                    <a:pt x="0" y="474218"/>
                  </a:lnTo>
                  <a:lnTo>
                    <a:pt x="56375" y="474218"/>
                  </a:lnTo>
                  <a:lnTo>
                    <a:pt x="56375" y="417880"/>
                  </a:lnTo>
                  <a:close/>
                </a:path>
                <a:path w="891540" h="1137920">
                  <a:moveTo>
                    <a:pt x="165468" y="1082929"/>
                  </a:moveTo>
                  <a:lnTo>
                    <a:pt x="110921" y="1082929"/>
                  </a:lnTo>
                  <a:lnTo>
                    <a:pt x="110921" y="1137437"/>
                  </a:lnTo>
                  <a:lnTo>
                    <a:pt x="165468" y="1137437"/>
                  </a:lnTo>
                  <a:lnTo>
                    <a:pt x="165468" y="1082929"/>
                  </a:lnTo>
                  <a:close/>
                </a:path>
                <a:path w="891540" h="1137920">
                  <a:moveTo>
                    <a:pt x="165468" y="973899"/>
                  </a:moveTo>
                  <a:lnTo>
                    <a:pt x="110921" y="973899"/>
                  </a:lnTo>
                  <a:lnTo>
                    <a:pt x="110921" y="1028420"/>
                  </a:lnTo>
                  <a:lnTo>
                    <a:pt x="165468" y="1028420"/>
                  </a:lnTo>
                  <a:lnTo>
                    <a:pt x="165468" y="973899"/>
                  </a:lnTo>
                  <a:close/>
                </a:path>
                <a:path w="891540" h="1137920">
                  <a:moveTo>
                    <a:pt x="165468" y="863066"/>
                  </a:moveTo>
                  <a:lnTo>
                    <a:pt x="110921" y="863066"/>
                  </a:lnTo>
                  <a:lnTo>
                    <a:pt x="110921" y="919391"/>
                  </a:lnTo>
                  <a:lnTo>
                    <a:pt x="165468" y="919391"/>
                  </a:lnTo>
                  <a:lnTo>
                    <a:pt x="165468" y="863066"/>
                  </a:lnTo>
                  <a:close/>
                </a:path>
                <a:path w="891540" h="1137920">
                  <a:moveTo>
                    <a:pt x="165468" y="752221"/>
                  </a:moveTo>
                  <a:lnTo>
                    <a:pt x="110921" y="752221"/>
                  </a:lnTo>
                  <a:lnTo>
                    <a:pt x="110921" y="808545"/>
                  </a:lnTo>
                  <a:lnTo>
                    <a:pt x="165468" y="808545"/>
                  </a:lnTo>
                  <a:lnTo>
                    <a:pt x="165468" y="752221"/>
                  </a:lnTo>
                  <a:close/>
                </a:path>
                <a:path w="891540" h="1137920">
                  <a:moveTo>
                    <a:pt x="165468" y="639559"/>
                  </a:moveTo>
                  <a:lnTo>
                    <a:pt x="110921" y="639559"/>
                  </a:lnTo>
                  <a:lnTo>
                    <a:pt x="110921" y="697712"/>
                  </a:lnTo>
                  <a:lnTo>
                    <a:pt x="165468" y="697712"/>
                  </a:lnTo>
                  <a:lnTo>
                    <a:pt x="165468" y="639559"/>
                  </a:lnTo>
                  <a:close/>
                </a:path>
                <a:path w="891540" h="1137920">
                  <a:moveTo>
                    <a:pt x="165468" y="528726"/>
                  </a:moveTo>
                  <a:lnTo>
                    <a:pt x="110921" y="528726"/>
                  </a:lnTo>
                  <a:lnTo>
                    <a:pt x="110921" y="583234"/>
                  </a:lnTo>
                  <a:lnTo>
                    <a:pt x="165468" y="583234"/>
                  </a:lnTo>
                  <a:lnTo>
                    <a:pt x="165468" y="528726"/>
                  </a:lnTo>
                  <a:close/>
                </a:path>
                <a:path w="891540" h="1137920">
                  <a:moveTo>
                    <a:pt x="165468" y="417880"/>
                  </a:moveTo>
                  <a:lnTo>
                    <a:pt x="110921" y="417880"/>
                  </a:lnTo>
                  <a:lnTo>
                    <a:pt x="110921" y="474218"/>
                  </a:lnTo>
                  <a:lnTo>
                    <a:pt x="165468" y="474218"/>
                  </a:lnTo>
                  <a:lnTo>
                    <a:pt x="165468" y="417880"/>
                  </a:lnTo>
                  <a:close/>
                </a:path>
                <a:path w="891540" h="1137920">
                  <a:moveTo>
                    <a:pt x="165468" y="308864"/>
                  </a:moveTo>
                  <a:lnTo>
                    <a:pt x="110921" y="308864"/>
                  </a:lnTo>
                  <a:lnTo>
                    <a:pt x="110921" y="363372"/>
                  </a:lnTo>
                  <a:lnTo>
                    <a:pt x="165468" y="363372"/>
                  </a:lnTo>
                  <a:lnTo>
                    <a:pt x="165468" y="308864"/>
                  </a:lnTo>
                  <a:close/>
                </a:path>
                <a:path w="891540" h="1137920">
                  <a:moveTo>
                    <a:pt x="278206" y="1082929"/>
                  </a:moveTo>
                  <a:lnTo>
                    <a:pt x="223659" y="1082929"/>
                  </a:lnTo>
                  <a:lnTo>
                    <a:pt x="223659" y="1137437"/>
                  </a:lnTo>
                  <a:lnTo>
                    <a:pt x="278206" y="1137437"/>
                  </a:lnTo>
                  <a:lnTo>
                    <a:pt x="278206" y="1082929"/>
                  </a:lnTo>
                  <a:close/>
                </a:path>
                <a:path w="891540" h="1137920">
                  <a:moveTo>
                    <a:pt x="278206" y="973899"/>
                  </a:moveTo>
                  <a:lnTo>
                    <a:pt x="223659" y="973899"/>
                  </a:lnTo>
                  <a:lnTo>
                    <a:pt x="223659" y="1028420"/>
                  </a:lnTo>
                  <a:lnTo>
                    <a:pt x="278206" y="1028420"/>
                  </a:lnTo>
                  <a:lnTo>
                    <a:pt x="278206" y="973899"/>
                  </a:lnTo>
                  <a:close/>
                </a:path>
                <a:path w="891540" h="1137920">
                  <a:moveTo>
                    <a:pt x="278206" y="863066"/>
                  </a:moveTo>
                  <a:lnTo>
                    <a:pt x="223659" y="863066"/>
                  </a:lnTo>
                  <a:lnTo>
                    <a:pt x="223659" y="919391"/>
                  </a:lnTo>
                  <a:lnTo>
                    <a:pt x="278206" y="919391"/>
                  </a:lnTo>
                  <a:lnTo>
                    <a:pt x="278206" y="863066"/>
                  </a:lnTo>
                  <a:close/>
                </a:path>
                <a:path w="891540" h="1137920">
                  <a:moveTo>
                    <a:pt x="278206" y="752221"/>
                  </a:moveTo>
                  <a:lnTo>
                    <a:pt x="223659" y="752221"/>
                  </a:lnTo>
                  <a:lnTo>
                    <a:pt x="223659" y="808545"/>
                  </a:lnTo>
                  <a:lnTo>
                    <a:pt x="278206" y="808545"/>
                  </a:lnTo>
                  <a:lnTo>
                    <a:pt x="278206" y="752221"/>
                  </a:lnTo>
                  <a:close/>
                </a:path>
                <a:path w="891540" h="1137920">
                  <a:moveTo>
                    <a:pt x="278206" y="639559"/>
                  </a:moveTo>
                  <a:lnTo>
                    <a:pt x="223659" y="639559"/>
                  </a:lnTo>
                  <a:lnTo>
                    <a:pt x="223659" y="697712"/>
                  </a:lnTo>
                  <a:lnTo>
                    <a:pt x="278206" y="697712"/>
                  </a:lnTo>
                  <a:lnTo>
                    <a:pt x="278206" y="639559"/>
                  </a:lnTo>
                  <a:close/>
                </a:path>
                <a:path w="891540" h="1137920">
                  <a:moveTo>
                    <a:pt x="278206" y="528726"/>
                  </a:moveTo>
                  <a:lnTo>
                    <a:pt x="223659" y="528726"/>
                  </a:lnTo>
                  <a:lnTo>
                    <a:pt x="223659" y="583234"/>
                  </a:lnTo>
                  <a:lnTo>
                    <a:pt x="278206" y="583234"/>
                  </a:lnTo>
                  <a:lnTo>
                    <a:pt x="278206" y="528726"/>
                  </a:lnTo>
                  <a:close/>
                </a:path>
                <a:path w="891540" h="1137920">
                  <a:moveTo>
                    <a:pt x="278206" y="417880"/>
                  </a:moveTo>
                  <a:lnTo>
                    <a:pt x="223659" y="417880"/>
                  </a:lnTo>
                  <a:lnTo>
                    <a:pt x="223659" y="474218"/>
                  </a:lnTo>
                  <a:lnTo>
                    <a:pt x="278206" y="474218"/>
                  </a:lnTo>
                  <a:lnTo>
                    <a:pt x="278206" y="417880"/>
                  </a:lnTo>
                  <a:close/>
                </a:path>
                <a:path w="891540" h="1137920">
                  <a:moveTo>
                    <a:pt x="278206" y="308864"/>
                  </a:moveTo>
                  <a:lnTo>
                    <a:pt x="223659" y="308864"/>
                  </a:lnTo>
                  <a:lnTo>
                    <a:pt x="223659" y="363372"/>
                  </a:lnTo>
                  <a:lnTo>
                    <a:pt x="278206" y="363372"/>
                  </a:lnTo>
                  <a:lnTo>
                    <a:pt x="278206" y="308864"/>
                  </a:lnTo>
                  <a:close/>
                </a:path>
                <a:path w="891540" h="1137920">
                  <a:moveTo>
                    <a:pt x="667334" y="997521"/>
                  </a:moveTo>
                  <a:lnTo>
                    <a:pt x="612787" y="997521"/>
                  </a:lnTo>
                  <a:lnTo>
                    <a:pt x="612787" y="1052042"/>
                  </a:lnTo>
                  <a:lnTo>
                    <a:pt x="667334" y="1052042"/>
                  </a:lnTo>
                  <a:lnTo>
                    <a:pt x="667334" y="997521"/>
                  </a:lnTo>
                  <a:close/>
                </a:path>
                <a:path w="891540" h="1137920">
                  <a:moveTo>
                    <a:pt x="667334" y="888504"/>
                  </a:moveTo>
                  <a:lnTo>
                    <a:pt x="612787" y="888504"/>
                  </a:lnTo>
                  <a:lnTo>
                    <a:pt x="612787" y="943013"/>
                  </a:lnTo>
                  <a:lnTo>
                    <a:pt x="667334" y="943013"/>
                  </a:lnTo>
                  <a:lnTo>
                    <a:pt x="667334" y="888504"/>
                  </a:lnTo>
                  <a:close/>
                </a:path>
                <a:path w="891540" h="1137920">
                  <a:moveTo>
                    <a:pt x="667334" y="775843"/>
                  </a:moveTo>
                  <a:lnTo>
                    <a:pt x="612787" y="775843"/>
                  </a:lnTo>
                  <a:lnTo>
                    <a:pt x="612787" y="830351"/>
                  </a:lnTo>
                  <a:lnTo>
                    <a:pt x="667334" y="830351"/>
                  </a:lnTo>
                  <a:lnTo>
                    <a:pt x="667334" y="775843"/>
                  </a:lnTo>
                  <a:close/>
                </a:path>
                <a:path w="891540" h="1137920">
                  <a:moveTo>
                    <a:pt x="667334" y="663181"/>
                  </a:moveTo>
                  <a:lnTo>
                    <a:pt x="612787" y="663181"/>
                  </a:lnTo>
                  <a:lnTo>
                    <a:pt x="612787" y="721334"/>
                  </a:lnTo>
                  <a:lnTo>
                    <a:pt x="667334" y="721334"/>
                  </a:lnTo>
                  <a:lnTo>
                    <a:pt x="667334" y="663181"/>
                  </a:lnTo>
                  <a:close/>
                </a:path>
                <a:path w="891540" h="1137920">
                  <a:moveTo>
                    <a:pt x="667334" y="554164"/>
                  </a:moveTo>
                  <a:lnTo>
                    <a:pt x="612787" y="554164"/>
                  </a:lnTo>
                  <a:lnTo>
                    <a:pt x="612787" y="608672"/>
                  </a:lnTo>
                  <a:lnTo>
                    <a:pt x="667334" y="608672"/>
                  </a:lnTo>
                  <a:lnTo>
                    <a:pt x="667334" y="554164"/>
                  </a:lnTo>
                  <a:close/>
                </a:path>
                <a:path w="891540" h="1137920">
                  <a:moveTo>
                    <a:pt x="667334" y="443318"/>
                  </a:moveTo>
                  <a:lnTo>
                    <a:pt x="612787" y="443318"/>
                  </a:lnTo>
                  <a:lnTo>
                    <a:pt x="612787" y="497840"/>
                  </a:lnTo>
                  <a:lnTo>
                    <a:pt x="667334" y="497840"/>
                  </a:lnTo>
                  <a:lnTo>
                    <a:pt x="667334" y="443318"/>
                  </a:lnTo>
                  <a:close/>
                </a:path>
                <a:path w="891540" h="1137920">
                  <a:moveTo>
                    <a:pt x="667334" y="330669"/>
                  </a:moveTo>
                  <a:lnTo>
                    <a:pt x="612787" y="330669"/>
                  </a:lnTo>
                  <a:lnTo>
                    <a:pt x="612787" y="385178"/>
                  </a:lnTo>
                  <a:lnTo>
                    <a:pt x="667334" y="385178"/>
                  </a:lnTo>
                  <a:lnTo>
                    <a:pt x="667334" y="330669"/>
                  </a:lnTo>
                  <a:close/>
                </a:path>
                <a:path w="891540" h="1137920">
                  <a:moveTo>
                    <a:pt x="667334" y="221640"/>
                  </a:moveTo>
                  <a:lnTo>
                    <a:pt x="612787" y="221640"/>
                  </a:lnTo>
                  <a:lnTo>
                    <a:pt x="612787" y="276148"/>
                  </a:lnTo>
                  <a:lnTo>
                    <a:pt x="667334" y="276148"/>
                  </a:lnTo>
                  <a:lnTo>
                    <a:pt x="667334" y="221640"/>
                  </a:lnTo>
                  <a:close/>
                </a:path>
                <a:path w="891540" h="1137920">
                  <a:moveTo>
                    <a:pt x="667334" y="109029"/>
                  </a:moveTo>
                  <a:lnTo>
                    <a:pt x="612787" y="109029"/>
                  </a:lnTo>
                  <a:lnTo>
                    <a:pt x="612787" y="165354"/>
                  </a:lnTo>
                  <a:lnTo>
                    <a:pt x="667334" y="165354"/>
                  </a:lnTo>
                  <a:lnTo>
                    <a:pt x="667334" y="109029"/>
                  </a:lnTo>
                  <a:close/>
                </a:path>
                <a:path w="891540" h="1137920">
                  <a:moveTo>
                    <a:pt x="667334" y="0"/>
                  </a:moveTo>
                  <a:lnTo>
                    <a:pt x="612787" y="0"/>
                  </a:lnTo>
                  <a:lnTo>
                    <a:pt x="612787" y="54521"/>
                  </a:lnTo>
                  <a:lnTo>
                    <a:pt x="667334" y="54521"/>
                  </a:lnTo>
                  <a:lnTo>
                    <a:pt x="667334" y="0"/>
                  </a:lnTo>
                  <a:close/>
                </a:path>
                <a:path w="891540" h="1137920">
                  <a:moveTo>
                    <a:pt x="778256" y="997521"/>
                  </a:moveTo>
                  <a:lnTo>
                    <a:pt x="721880" y="997521"/>
                  </a:lnTo>
                  <a:lnTo>
                    <a:pt x="721880" y="1052042"/>
                  </a:lnTo>
                  <a:lnTo>
                    <a:pt x="778256" y="1052042"/>
                  </a:lnTo>
                  <a:lnTo>
                    <a:pt x="778256" y="997521"/>
                  </a:lnTo>
                  <a:close/>
                </a:path>
                <a:path w="891540" h="1137920">
                  <a:moveTo>
                    <a:pt x="778256" y="888504"/>
                  </a:moveTo>
                  <a:lnTo>
                    <a:pt x="721880" y="888504"/>
                  </a:lnTo>
                  <a:lnTo>
                    <a:pt x="721880" y="943013"/>
                  </a:lnTo>
                  <a:lnTo>
                    <a:pt x="778256" y="943013"/>
                  </a:lnTo>
                  <a:lnTo>
                    <a:pt x="778256" y="888504"/>
                  </a:lnTo>
                  <a:close/>
                </a:path>
                <a:path w="891540" h="1137920">
                  <a:moveTo>
                    <a:pt x="778256" y="775843"/>
                  </a:moveTo>
                  <a:lnTo>
                    <a:pt x="721880" y="775843"/>
                  </a:lnTo>
                  <a:lnTo>
                    <a:pt x="721880" y="830351"/>
                  </a:lnTo>
                  <a:lnTo>
                    <a:pt x="778256" y="830351"/>
                  </a:lnTo>
                  <a:lnTo>
                    <a:pt x="778256" y="775843"/>
                  </a:lnTo>
                  <a:close/>
                </a:path>
                <a:path w="891540" h="1137920">
                  <a:moveTo>
                    <a:pt x="778256" y="663181"/>
                  </a:moveTo>
                  <a:lnTo>
                    <a:pt x="721880" y="663181"/>
                  </a:lnTo>
                  <a:lnTo>
                    <a:pt x="721880" y="721334"/>
                  </a:lnTo>
                  <a:lnTo>
                    <a:pt x="778256" y="721334"/>
                  </a:lnTo>
                  <a:lnTo>
                    <a:pt x="778256" y="663181"/>
                  </a:lnTo>
                  <a:close/>
                </a:path>
                <a:path w="891540" h="1137920">
                  <a:moveTo>
                    <a:pt x="778256" y="554164"/>
                  </a:moveTo>
                  <a:lnTo>
                    <a:pt x="721880" y="554164"/>
                  </a:lnTo>
                  <a:lnTo>
                    <a:pt x="721880" y="608672"/>
                  </a:lnTo>
                  <a:lnTo>
                    <a:pt x="778256" y="608672"/>
                  </a:lnTo>
                  <a:lnTo>
                    <a:pt x="778256" y="554164"/>
                  </a:lnTo>
                  <a:close/>
                </a:path>
                <a:path w="891540" h="1137920">
                  <a:moveTo>
                    <a:pt x="778256" y="443318"/>
                  </a:moveTo>
                  <a:lnTo>
                    <a:pt x="721880" y="443318"/>
                  </a:lnTo>
                  <a:lnTo>
                    <a:pt x="721880" y="497840"/>
                  </a:lnTo>
                  <a:lnTo>
                    <a:pt x="778256" y="497840"/>
                  </a:lnTo>
                  <a:lnTo>
                    <a:pt x="778256" y="443318"/>
                  </a:lnTo>
                  <a:close/>
                </a:path>
                <a:path w="891540" h="1137920">
                  <a:moveTo>
                    <a:pt x="778256" y="330669"/>
                  </a:moveTo>
                  <a:lnTo>
                    <a:pt x="721880" y="330669"/>
                  </a:lnTo>
                  <a:lnTo>
                    <a:pt x="721880" y="385178"/>
                  </a:lnTo>
                  <a:lnTo>
                    <a:pt x="778256" y="385178"/>
                  </a:lnTo>
                  <a:lnTo>
                    <a:pt x="778256" y="330669"/>
                  </a:lnTo>
                  <a:close/>
                </a:path>
                <a:path w="891540" h="1137920">
                  <a:moveTo>
                    <a:pt x="778256" y="221640"/>
                  </a:moveTo>
                  <a:lnTo>
                    <a:pt x="721880" y="221640"/>
                  </a:lnTo>
                  <a:lnTo>
                    <a:pt x="721880" y="276148"/>
                  </a:lnTo>
                  <a:lnTo>
                    <a:pt x="778256" y="276148"/>
                  </a:lnTo>
                  <a:lnTo>
                    <a:pt x="778256" y="221640"/>
                  </a:lnTo>
                  <a:close/>
                </a:path>
                <a:path w="891540" h="1137920">
                  <a:moveTo>
                    <a:pt x="778256" y="109029"/>
                  </a:moveTo>
                  <a:lnTo>
                    <a:pt x="721880" y="109029"/>
                  </a:lnTo>
                  <a:lnTo>
                    <a:pt x="721880" y="165354"/>
                  </a:lnTo>
                  <a:lnTo>
                    <a:pt x="778256" y="165354"/>
                  </a:lnTo>
                  <a:lnTo>
                    <a:pt x="778256" y="109029"/>
                  </a:lnTo>
                  <a:close/>
                </a:path>
                <a:path w="891540" h="1137920">
                  <a:moveTo>
                    <a:pt x="778256" y="0"/>
                  </a:moveTo>
                  <a:lnTo>
                    <a:pt x="721880" y="0"/>
                  </a:lnTo>
                  <a:lnTo>
                    <a:pt x="721880" y="54521"/>
                  </a:lnTo>
                  <a:lnTo>
                    <a:pt x="778256" y="54521"/>
                  </a:lnTo>
                  <a:lnTo>
                    <a:pt x="778256" y="0"/>
                  </a:lnTo>
                  <a:close/>
                </a:path>
                <a:path w="891540" h="1137920">
                  <a:moveTo>
                    <a:pt x="890993" y="997521"/>
                  </a:moveTo>
                  <a:lnTo>
                    <a:pt x="834618" y="997521"/>
                  </a:lnTo>
                  <a:lnTo>
                    <a:pt x="834618" y="1052042"/>
                  </a:lnTo>
                  <a:lnTo>
                    <a:pt x="890993" y="1052042"/>
                  </a:lnTo>
                  <a:lnTo>
                    <a:pt x="890993" y="997521"/>
                  </a:lnTo>
                  <a:close/>
                </a:path>
                <a:path w="891540" h="1137920">
                  <a:moveTo>
                    <a:pt x="890993" y="888504"/>
                  </a:moveTo>
                  <a:lnTo>
                    <a:pt x="834618" y="888504"/>
                  </a:lnTo>
                  <a:lnTo>
                    <a:pt x="834618" y="943013"/>
                  </a:lnTo>
                  <a:lnTo>
                    <a:pt x="890993" y="943013"/>
                  </a:lnTo>
                  <a:lnTo>
                    <a:pt x="890993" y="888504"/>
                  </a:lnTo>
                  <a:close/>
                </a:path>
                <a:path w="891540" h="1137920">
                  <a:moveTo>
                    <a:pt x="890993" y="775843"/>
                  </a:moveTo>
                  <a:lnTo>
                    <a:pt x="834618" y="775843"/>
                  </a:lnTo>
                  <a:lnTo>
                    <a:pt x="834618" y="830351"/>
                  </a:lnTo>
                  <a:lnTo>
                    <a:pt x="890993" y="830351"/>
                  </a:lnTo>
                  <a:lnTo>
                    <a:pt x="890993" y="775843"/>
                  </a:lnTo>
                  <a:close/>
                </a:path>
                <a:path w="891540" h="1137920">
                  <a:moveTo>
                    <a:pt x="890993" y="663181"/>
                  </a:moveTo>
                  <a:lnTo>
                    <a:pt x="834618" y="663181"/>
                  </a:lnTo>
                  <a:lnTo>
                    <a:pt x="834618" y="721334"/>
                  </a:lnTo>
                  <a:lnTo>
                    <a:pt x="890993" y="721334"/>
                  </a:lnTo>
                  <a:lnTo>
                    <a:pt x="890993" y="663181"/>
                  </a:lnTo>
                  <a:close/>
                </a:path>
                <a:path w="891540" h="1137920">
                  <a:moveTo>
                    <a:pt x="890993" y="554164"/>
                  </a:moveTo>
                  <a:lnTo>
                    <a:pt x="834618" y="554164"/>
                  </a:lnTo>
                  <a:lnTo>
                    <a:pt x="834618" y="608672"/>
                  </a:lnTo>
                  <a:lnTo>
                    <a:pt x="890993" y="608672"/>
                  </a:lnTo>
                  <a:lnTo>
                    <a:pt x="890993" y="554164"/>
                  </a:lnTo>
                  <a:close/>
                </a:path>
                <a:path w="891540" h="1137920">
                  <a:moveTo>
                    <a:pt x="890993" y="443318"/>
                  </a:moveTo>
                  <a:lnTo>
                    <a:pt x="834618" y="443318"/>
                  </a:lnTo>
                  <a:lnTo>
                    <a:pt x="834618" y="497840"/>
                  </a:lnTo>
                  <a:lnTo>
                    <a:pt x="890993" y="497840"/>
                  </a:lnTo>
                  <a:lnTo>
                    <a:pt x="890993" y="443318"/>
                  </a:lnTo>
                  <a:close/>
                </a:path>
                <a:path w="891540" h="1137920">
                  <a:moveTo>
                    <a:pt x="890993" y="330669"/>
                  </a:moveTo>
                  <a:lnTo>
                    <a:pt x="834618" y="330669"/>
                  </a:lnTo>
                  <a:lnTo>
                    <a:pt x="834618" y="385178"/>
                  </a:lnTo>
                  <a:lnTo>
                    <a:pt x="890993" y="385178"/>
                  </a:lnTo>
                  <a:lnTo>
                    <a:pt x="890993" y="330669"/>
                  </a:lnTo>
                  <a:close/>
                </a:path>
                <a:path w="891540" h="1137920">
                  <a:moveTo>
                    <a:pt x="890993" y="221640"/>
                  </a:moveTo>
                  <a:lnTo>
                    <a:pt x="834618" y="221640"/>
                  </a:lnTo>
                  <a:lnTo>
                    <a:pt x="834618" y="276148"/>
                  </a:lnTo>
                  <a:lnTo>
                    <a:pt x="890993" y="276148"/>
                  </a:lnTo>
                  <a:lnTo>
                    <a:pt x="890993" y="221640"/>
                  </a:lnTo>
                  <a:close/>
                </a:path>
                <a:path w="891540" h="1137920">
                  <a:moveTo>
                    <a:pt x="890993" y="109029"/>
                  </a:moveTo>
                  <a:lnTo>
                    <a:pt x="834618" y="109029"/>
                  </a:lnTo>
                  <a:lnTo>
                    <a:pt x="834618" y="165354"/>
                  </a:lnTo>
                  <a:lnTo>
                    <a:pt x="890993" y="165354"/>
                  </a:lnTo>
                  <a:lnTo>
                    <a:pt x="890993" y="109029"/>
                  </a:lnTo>
                  <a:close/>
                </a:path>
                <a:path w="891540" h="1137920">
                  <a:moveTo>
                    <a:pt x="890993" y="0"/>
                  </a:moveTo>
                  <a:lnTo>
                    <a:pt x="834618" y="0"/>
                  </a:lnTo>
                  <a:lnTo>
                    <a:pt x="834618" y="54521"/>
                  </a:lnTo>
                  <a:lnTo>
                    <a:pt x="890993" y="54521"/>
                  </a:lnTo>
                  <a:lnTo>
                    <a:pt x="89099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8465134" y="4732615"/>
              <a:ext cx="1313180" cy="71120"/>
            </a:xfrm>
            <a:custGeom>
              <a:avLst/>
              <a:gdLst/>
              <a:ahLst/>
              <a:cxnLst/>
              <a:rect l="l" t="t" r="r" b="b"/>
              <a:pathLst>
                <a:path w="1313179" h="71120">
                  <a:moveTo>
                    <a:pt x="1312839" y="0"/>
                  </a:moveTo>
                  <a:lnTo>
                    <a:pt x="0" y="0"/>
                  </a:lnTo>
                  <a:lnTo>
                    <a:pt x="0" y="70865"/>
                  </a:lnTo>
                  <a:lnTo>
                    <a:pt x="1312839" y="70865"/>
                  </a:lnTo>
                  <a:lnTo>
                    <a:pt x="1312839" y="0"/>
                  </a:lnTo>
                  <a:close/>
                </a:path>
              </a:pathLst>
            </a:custGeom>
            <a:solidFill>
              <a:srgbClr val="0A425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8383566" y="3020991"/>
              <a:ext cx="389255" cy="494665"/>
            </a:xfrm>
            <a:custGeom>
              <a:avLst/>
              <a:gdLst/>
              <a:ahLst/>
              <a:cxnLst/>
              <a:rect l="l" t="t" r="r" b="b"/>
              <a:pathLst>
                <a:path w="389254" h="494664">
                  <a:moveTo>
                    <a:pt x="50656" y="0"/>
                  </a:moveTo>
                  <a:lnTo>
                    <a:pt x="7016" y="110840"/>
                  </a:lnTo>
                  <a:lnTo>
                    <a:pt x="0" y="143176"/>
                  </a:lnTo>
                  <a:lnTo>
                    <a:pt x="2875" y="177994"/>
                  </a:lnTo>
                  <a:lnTo>
                    <a:pt x="15165" y="214682"/>
                  </a:lnTo>
                  <a:lnTo>
                    <a:pt x="36389" y="252625"/>
                  </a:lnTo>
                  <a:lnTo>
                    <a:pt x="66068" y="291212"/>
                  </a:lnTo>
                  <a:lnTo>
                    <a:pt x="103725" y="329829"/>
                  </a:lnTo>
                  <a:lnTo>
                    <a:pt x="148879" y="367863"/>
                  </a:lnTo>
                  <a:lnTo>
                    <a:pt x="201052" y="404700"/>
                  </a:lnTo>
                  <a:lnTo>
                    <a:pt x="259765" y="439728"/>
                  </a:lnTo>
                  <a:lnTo>
                    <a:pt x="237945" y="494239"/>
                  </a:lnTo>
                  <a:lnTo>
                    <a:pt x="388867" y="436094"/>
                  </a:lnTo>
                  <a:lnTo>
                    <a:pt x="325225" y="274375"/>
                  </a:lnTo>
                  <a:lnTo>
                    <a:pt x="303405" y="328887"/>
                  </a:lnTo>
                  <a:lnTo>
                    <a:pt x="250228" y="297454"/>
                  </a:lnTo>
                  <a:lnTo>
                    <a:pt x="202233" y="264505"/>
                  </a:lnTo>
                  <a:lnTo>
                    <a:pt x="159802" y="230488"/>
                  </a:lnTo>
                  <a:lnTo>
                    <a:pt x="123317" y="195849"/>
                  </a:lnTo>
                  <a:lnTo>
                    <a:pt x="93160" y="161036"/>
                  </a:lnTo>
                  <a:lnTo>
                    <a:pt x="69712" y="126496"/>
                  </a:lnTo>
                  <a:lnTo>
                    <a:pt x="44474" y="60021"/>
                  </a:lnTo>
                  <a:lnTo>
                    <a:pt x="43446" y="28980"/>
                  </a:lnTo>
                  <a:lnTo>
                    <a:pt x="50656" y="0"/>
                  </a:lnTo>
                  <a:close/>
                </a:path>
              </a:pathLst>
            </a:custGeom>
            <a:solidFill>
              <a:srgbClr val="3085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8426040" y="2929710"/>
              <a:ext cx="532130" cy="177165"/>
            </a:xfrm>
            <a:custGeom>
              <a:avLst/>
              <a:gdLst/>
              <a:ahLst/>
              <a:cxnLst/>
              <a:rect l="l" t="t" r="r" b="b"/>
              <a:pathLst>
                <a:path w="532129" h="177164">
                  <a:moveTo>
                    <a:pt x="243723" y="0"/>
                  </a:moveTo>
                  <a:lnTo>
                    <a:pt x="194334" y="200"/>
                  </a:lnTo>
                  <a:lnTo>
                    <a:pt x="149151" y="4755"/>
                  </a:lnTo>
                  <a:lnTo>
                    <a:pt x="108797" y="13618"/>
                  </a:lnTo>
                  <a:lnTo>
                    <a:pt x="45079" y="44096"/>
                  </a:lnTo>
                  <a:lnTo>
                    <a:pt x="8182" y="91280"/>
                  </a:lnTo>
                  <a:lnTo>
                    <a:pt x="0" y="121716"/>
                  </a:lnTo>
                  <a:lnTo>
                    <a:pt x="0" y="137786"/>
                  </a:lnTo>
                  <a:lnTo>
                    <a:pt x="2727" y="154877"/>
                  </a:lnTo>
                  <a:lnTo>
                    <a:pt x="32620" y="137483"/>
                  </a:lnTo>
                  <a:lnTo>
                    <a:pt x="68405" y="124525"/>
                  </a:lnTo>
                  <a:lnTo>
                    <a:pt x="109427" y="115972"/>
                  </a:lnTo>
                  <a:lnTo>
                    <a:pt x="155031" y="111791"/>
                  </a:lnTo>
                  <a:lnTo>
                    <a:pt x="204562" y="111949"/>
                  </a:lnTo>
                  <a:lnTo>
                    <a:pt x="257367" y="116414"/>
                  </a:lnTo>
                  <a:lnTo>
                    <a:pt x="312790" y="125152"/>
                  </a:lnTo>
                  <a:lnTo>
                    <a:pt x="370177" y="138131"/>
                  </a:lnTo>
                  <a:lnTo>
                    <a:pt x="428873" y="155319"/>
                  </a:lnTo>
                  <a:lnTo>
                    <a:pt x="488223" y="176682"/>
                  </a:lnTo>
                  <a:lnTo>
                    <a:pt x="531863" y="65842"/>
                  </a:lnTo>
                  <a:lnTo>
                    <a:pt x="470826" y="43613"/>
                  </a:lnTo>
                  <a:lnTo>
                    <a:pt x="410868" y="25959"/>
                  </a:lnTo>
                  <a:lnTo>
                    <a:pt x="352615" y="12835"/>
                  </a:lnTo>
                  <a:lnTo>
                    <a:pt x="296692" y="4196"/>
                  </a:lnTo>
                  <a:lnTo>
                    <a:pt x="243723" y="0"/>
                  </a:lnTo>
                  <a:close/>
                </a:path>
              </a:pathLst>
            </a:custGeom>
            <a:solidFill>
              <a:srgbClr val="276B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8383566" y="2929710"/>
              <a:ext cx="574675" cy="586105"/>
            </a:xfrm>
            <a:custGeom>
              <a:avLst/>
              <a:gdLst/>
              <a:ahLst/>
              <a:cxnLst/>
              <a:rect l="l" t="t" r="r" b="b"/>
              <a:pathLst>
                <a:path w="574675" h="586104">
                  <a:moveTo>
                    <a:pt x="45201" y="154877"/>
                  </a:moveTo>
                  <a:lnTo>
                    <a:pt x="75094" y="137483"/>
                  </a:lnTo>
                  <a:lnTo>
                    <a:pt x="110879" y="124525"/>
                  </a:lnTo>
                  <a:lnTo>
                    <a:pt x="151901" y="115972"/>
                  </a:lnTo>
                  <a:lnTo>
                    <a:pt x="197505" y="111791"/>
                  </a:lnTo>
                  <a:lnTo>
                    <a:pt x="247036" y="111949"/>
                  </a:lnTo>
                  <a:lnTo>
                    <a:pt x="299841" y="116414"/>
                  </a:lnTo>
                  <a:lnTo>
                    <a:pt x="355264" y="125152"/>
                  </a:lnTo>
                  <a:lnTo>
                    <a:pt x="412651" y="138131"/>
                  </a:lnTo>
                  <a:lnTo>
                    <a:pt x="471347" y="155319"/>
                  </a:lnTo>
                  <a:lnTo>
                    <a:pt x="530697" y="176682"/>
                  </a:lnTo>
                  <a:lnTo>
                    <a:pt x="574337" y="65842"/>
                  </a:lnTo>
                  <a:lnTo>
                    <a:pt x="513300" y="43613"/>
                  </a:lnTo>
                  <a:lnTo>
                    <a:pt x="453342" y="25959"/>
                  </a:lnTo>
                  <a:lnTo>
                    <a:pt x="395089" y="12835"/>
                  </a:lnTo>
                  <a:lnTo>
                    <a:pt x="339166" y="4196"/>
                  </a:lnTo>
                  <a:lnTo>
                    <a:pt x="286197" y="0"/>
                  </a:lnTo>
                  <a:lnTo>
                    <a:pt x="236808" y="200"/>
                  </a:lnTo>
                  <a:lnTo>
                    <a:pt x="191625" y="4755"/>
                  </a:lnTo>
                  <a:lnTo>
                    <a:pt x="151271" y="13618"/>
                  </a:lnTo>
                  <a:lnTo>
                    <a:pt x="87553" y="44096"/>
                  </a:lnTo>
                  <a:lnTo>
                    <a:pt x="50656" y="91280"/>
                  </a:lnTo>
                  <a:lnTo>
                    <a:pt x="7016" y="202121"/>
                  </a:lnTo>
                  <a:lnTo>
                    <a:pt x="0" y="234457"/>
                  </a:lnTo>
                  <a:lnTo>
                    <a:pt x="2875" y="269275"/>
                  </a:lnTo>
                  <a:lnTo>
                    <a:pt x="15165" y="305962"/>
                  </a:lnTo>
                  <a:lnTo>
                    <a:pt x="36389" y="343906"/>
                  </a:lnTo>
                  <a:lnTo>
                    <a:pt x="66068" y="382493"/>
                  </a:lnTo>
                  <a:lnTo>
                    <a:pt x="103725" y="421110"/>
                  </a:lnTo>
                  <a:lnTo>
                    <a:pt x="148879" y="459144"/>
                  </a:lnTo>
                  <a:lnTo>
                    <a:pt x="201052" y="495981"/>
                  </a:lnTo>
                  <a:lnTo>
                    <a:pt x="259765" y="531009"/>
                  </a:lnTo>
                  <a:lnTo>
                    <a:pt x="237945" y="585520"/>
                  </a:lnTo>
                  <a:lnTo>
                    <a:pt x="390685" y="525557"/>
                  </a:lnTo>
                  <a:lnTo>
                    <a:pt x="325225" y="365656"/>
                  </a:lnTo>
                  <a:lnTo>
                    <a:pt x="303405" y="420168"/>
                  </a:lnTo>
                  <a:lnTo>
                    <a:pt x="250228" y="388735"/>
                  </a:lnTo>
                  <a:lnTo>
                    <a:pt x="202233" y="355786"/>
                  </a:lnTo>
                  <a:lnTo>
                    <a:pt x="159802" y="321769"/>
                  </a:lnTo>
                  <a:lnTo>
                    <a:pt x="123317" y="287130"/>
                  </a:lnTo>
                  <a:lnTo>
                    <a:pt x="93160" y="252317"/>
                  </a:lnTo>
                  <a:lnTo>
                    <a:pt x="69712" y="217777"/>
                  </a:lnTo>
                  <a:lnTo>
                    <a:pt x="44474" y="151301"/>
                  </a:lnTo>
                  <a:lnTo>
                    <a:pt x="43446" y="120261"/>
                  </a:lnTo>
                  <a:lnTo>
                    <a:pt x="50656" y="91280"/>
                  </a:lnTo>
                </a:path>
              </a:pathLst>
            </a:custGeom>
            <a:ln w="36436">
              <a:solidFill>
                <a:srgbClr val="0A425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0" name="object 20"/>
          <p:cNvGrpSpPr/>
          <p:nvPr/>
        </p:nvGrpSpPr>
        <p:grpSpPr>
          <a:xfrm>
            <a:off x="9914331" y="3308055"/>
            <a:ext cx="648335" cy="602615"/>
            <a:chOff x="9914331" y="3308055"/>
            <a:chExt cx="648335" cy="602615"/>
          </a:xfrm>
        </p:grpSpPr>
        <p:sp>
          <p:nvSpPr>
            <p:cNvPr id="21" name="object 21"/>
            <p:cNvSpPr/>
            <p:nvPr/>
          </p:nvSpPr>
          <p:spPr>
            <a:xfrm>
              <a:off x="10270744" y="3328074"/>
              <a:ext cx="272415" cy="528955"/>
            </a:xfrm>
            <a:custGeom>
              <a:avLst/>
              <a:gdLst/>
              <a:ahLst/>
              <a:cxnLst/>
              <a:rect l="l" t="t" r="r" b="b"/>
              <a:pathLst>
                <a:path w="272415" h="528954">
                  <a:moveTo>
                    <a:pt x="163650" y="0"/>
                  </a:moveTo>
                  <a:lnTo>
                    <a:pt x="0" y="1817"/>
                  </a:lnTo>
                  <a:lnTo>
                    <a:pt x="1818" y="174437"/>
                  </a:lnTo>
                  <a:lnTo>
                    <a:pt x="41821" y="130828"/>
                  </a:lnTo>
                  <a:lnTo>
                    <a:pt x="80577" y="179304"/>
                  </a:lnTo>
                  <a:lnTo>
                    <a:pt x="113813" y="227331"/>
                  </a:lnTo>
                  <a:lnTo>
                    <a:pt x="141353" y="274353"/>
                  </a:lnTo>
                  <a:lnTo>
                    <a:pt x="163024" y="319815"/>
                  </a:lnTo>
                  <a:lnTo>
                    <a:pt x="178651" y="363161"/>
                  </a:lnTo>
                  <a:lnTo>
                    <a:pt x="188059" y="403837"/>
                  </a:lnTo>
                  <a:lnTo>
                    <a:pt x="191074" y="441286"/>
                  </a:lnTo>
                  <a:lnTo>
                    <a:pt x="187521" y="474952"/>
                  </a:lnTo>
                  <a:lnTo>
                    <a:pt x="177226" y="504282"/>
                  </a:lnTo>
                  <a:lnTo>
                    <a:pt x="160013" y="528718"/>
                  </a:lnTo>
                  <a:lnTo>
                    <a:pt x="241838" y="441499"/>
                  </a:lnTo>
                  <a:lnTo>
                    <a:pt x="260054" y="414048"/>
                  </a:lnTo>
                  <a:lnTo>
                    <a:pt x="269979" y="380626"/>
                  </a:lnTo>
                  <a:lnTo>
                    <a:pt x="271807" y="341997"/>
                  </a:lnTo>
                  <a:lnTo>
                    <a:pt x="265734" y="298924"/>
                  </a:lnTo>
                  <a:lnTo>
                    <a:pt x="251953" y="252170"/>
                  </a:lnTo>
                  <a:lnTo>
                    <a:pt x="230659" y="202499"/>
                  </a:lnTo>
                  <a:lnTo>
                    <a:pt x="202047" y="150673"/>
                  </a:lnTo>
                  <a:lnTo>
                    <a:pt x="166311" y="97455"/>
                  </a:lnTo>
                  <a:lnTo>
                    <a:pt x="123646" y="43609"/>
                  </a:lnTo>
                  <a:lnTo>
                    <a:pt x="163650" y="0"/>
                  </a:lnTo>
                  <a:close/>
                </a:path>
              </a:pathLst>
            </a:custGeom>
            <a:solidFill>
              <a:srgbClr val="3085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9932533" y="3606084"/>
              <a:ext cx="527685" cy="286385"/>
            </a:xfrm>
            <a:custGeom>
              <a:avLst/>
              <a:gdLst/>
              <a:ahLst/>
              <a:cxnLst/>
              <a:rect l="l" t="t" r="r" b="b"/>
              <a:pathLst>
                <a:path w="527684" h="286385">
                  <a:moveTo>
                    <a:pt x="81825" y="0"/>
                  </a:moveTo>
                  <a:lnTo>
                    <a:pt x="0" y="87218"/>
                  </a:lnTo>
                  <a:lnTo>
                    <a:pt x="48731" y="129498"/>
                  </a:lnTo>
                  <a:lnTo>
                    <a:pt x="98156" y="167192"/>
                  </a:lnTo>
                  <a:lnTo>
                    <a:pt x="147683" y="200105"/>
                  </a:lnTo>
                  <a:lnTo>
                    <a:pt x="196717" y="228042"/>
                  </a:lnTo>
                  <a:lnTo>
                    <a:pt x="244665" y="250807"/>
                  </a:lnTo>
                  <a:lnTo>
                    <a:pt x="290934" y="268203"/>
                  </a:lnTo>
                  <a:lnTo>
                    <a:pt x="334929" y="280036"/>
                  </a:lnTo>
                  <a:lnTo>
                    <a:pt x="376059" y="286109"/>
                  </a:lnTo>
                  <a:lnTo>
                    <a:pt x="413728" y="286227"/>
                  </a:lnTo>
                  <a:lnTo>
                    <a:pt x="447344" y="280193"/>
                  </a:lnTo>
                  <a:lnTo>
                    <a:pt x="500042" y="248891"/>
                  </a:lnTo>
                  <a:lnTo>
                    <a:pt x="522544" y="211074"/>
                  </a:lnTo>
                  <a:lnTo>
                    <a:pt x="527317" y="194379"/>
                  </a:lnTo>
                  <a:lnTo>
                    <a:pt x="492996" y="199925"/>
                  </a:lnTo>
                  <a:lnTo>
                    <a:pt x="454802" y="199278"/>
                  </a:lnTo>
                  <a:lnTo>
                    <a:pt x="413335" y="192680"/>
                  </a:lnTo>
                  <a:lnTo>
                    <a:pt x="369195" y="180369"/>
                  </a:lnTo>
                  <a:lnTo>
                    <a:pt x="322982" y="162586"/>
                  </a:lnTo>
                  <a:lnTo>
                    <a:pt x="275296" y="139572"/>
                  </a:lnTo>
                  <a:lnTo>
                    <a:pt x="226737" y="111566"/>
                  </a:lnTo>
                  <a:lnTo>
                    <a:pt x="177906" y="78809"/>
                  </a:lnTo>
                  <a:lnTo>
                    <a:pt x="129401" y="41540"/>
                  </a:lnTo>
                  <a:lnTo>
                    <a:pt x="81825" y="0"/>
                  </a:lnTo>
                  <a:close/>
                </a:path>
              </a:pathLst>
            </a:custGeom>
            <a:solidFill>
              <a:srgbClr val="276B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9932533" y="3326257"/>
              <a:ext cx="612140" cy="566420"/>
            </a:xfrm>
            <a:custGeom>
              <a:avLst/>
              <a:gdLst/>
              <a:ahLst/>
              <a:cxnLst/>
              <a:rect l="l" t="t" r="r" b="b"/>
              <a:pathLst>
                <a:path w="612140" h="566420">
                  <a:moveTo>
                    <a:pt x="527317" y="474206"/>
                  </a:moveTo>
                  <a:lnTo>
                    <a:pt x="492996" y="479752"/>
                  </a:lnTo>
                  <a:lnTo>
                    <a:pt x="454802" y="479105"/>
                  </a:lnTo>
                  <a:lnTo>
                    <a:pt x="413335" y="472507"/>
                  </a:lnTo>
                  <a:lnTo>
                    <a:pt x="369195" y="460196"/>
                  </a:lnTo>
                  <a:lnTo>
                    <a:pt x="322982" y="442413"/>
                  </a:lnTo>
                  <a:lnTo>
                    <a:pt x="275296" y="419399"/>
                  </a:lnTo>
                  <a:lnTo>
                    <a:pt x="226737" y="391393"/>
                  </a:lnTo>
                  <a:lnTo>
                    <a:pt x="177906" y="358636"/>
                  </a:lnTo>
                  <a:lnTo>
                    <a:pt x="129401" y="321367"/>
                  </a:lnTo>
                  <a:lnTo>
                    <a:pt x="81825" y="279826"/>
                  </a:lnTo>
                  <a:lnTo>
                    <a:pt x="0" y="367045"/>
                  </a:lnTo>
                  <a:lnTo>
                    <a:pt x="48731" y="409325"/>
                  </a:lnTo>
                  <a:lnTo>
                    <a:pt x="98156" y="447019"/>
                  </a:lnTo>
                  <a:lnTo>
                    <a:pt x="147683" y="479932"/>
                  </a:lnTo>
                  <a:lnTo>
                    <a:pt x="196717" y="507869"/>
                  </a:lnTo>
                  <a:lnTo>
                    <a:pt x="244665" y="530634"/>
                  </a:lnTo>
                  <a:lnTo>
                    <a:pt x="290934" y="548030"/>
                  </a:lnTo>
                  <a:lnTo>
                    <a:pt x="334929" y="559863"/>
                  </a:lnTo>
                  <a:lnTo>
                    <a:pt x="376059" y="565936"/>
                  </a:lnTo>
                  <a:lnTo>
                    <a:pt x="413728" y="566054"/>
                  </a:lnTo>
                  <a:lnTo>
                    <a:pt x="447344" y="560020"/>
                  </a:lnTo>
                  <a:lnTo>
                    <a:pt x="500042" y="528718"/>
                  </a:lnTo>
                  <a:lnTo>
                    <a:pt x="581868" y="441499"/>
                  </a:lnTo>
                  <a:lnTo>
                    <a:pt x="610008" y="380626"/>
                  </a:lnTo>
                  <a:lnTo>
                    <a:pt x="611836" y="341997"/>
                  </a:lnTo>
                  <a:lnTo>
                    <a:pt x="605763" y="298924"/>
                  </a:lnTo>
                  <a:lnTo>
                    <a:pt x="591982" y="252170"/>
                  </a:lnTo>
                  <a:lnTo>
                    <a:pt x="570688" y="202499"/>
                  </a:lnTo>
                  <a:lnTo>
                    <a:pt x="542076" y="150673"/>
                  </a:lnTo>
                  <a:lnTo>
                    <a:pt x="506340" y="97455"/>
                  </a:lnTo>
                  <a:lnTo>
                    <a:pt x="463676" y="43609"/>
                  </a:lnTo>
                  <a:lnTo>
                    <a:pt x="503679" y="0"/>
                  </a:lnTo>
                  <a:lnTo>
                    <a:pt x="340029" y="1817"/>
                  </a:lnTo>
                  <a:lnTo>
                    <a:pt x="341847" y="174437"/>
                  </a:lnTo>
                  <a:lnTo>
                    <a:pt x="381850" y="130828"/>
                  </a:lnTo>
                  <a:lnTo>
                    <a:pt x="420606" y="179304"/>
                  </a:lnTo>
                  <a:lnTo>
                    <a:pt x="453842" y="227331"/>
                  </a:lnTo>
                  <a:lnTo>
                    <a:pt x="481383" y="274353"/>
                  </a:lnTo>
                  <a:lnTo>
                    <a:pt x="503053" y="319815"/>
                  </a:lnTo>
                  <a:lnTo>
                    <a:pt x="518680" y="363161"/>
                  </a:lnTo>
                  <a:lnTo>
                    <a:pt x="528088" y="403837"/>
                  </a:lnTo>
                  <a:lnTo>
                    <a:pt x="531103" y="441286"/>
                  </a:lnTo>
                  <a:lnTo>
                    <a:pt x="527550" y="474952"/>
                  </a:lnTo>
                  <a:lnTo>
                    <a:pt x="517255" y="504282"/>
                  </a:lnTo>
                  <a:lnTo>
                    <a:pt x="500042" y="528718"/>
                  </a:lnTo>
                </a:path>
              </a:pathLst>
            </a:custGeom>
            <a:ln w="36404">
              <a:solidFill>
                <a:srgbClr val="0A425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1401" y="260350"/>
            <a:ext cx="7190740" cy="55778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28701" y="1065657"/>
            <a:ext cx="8496935" cy="8305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0000"/>
              </a:lnSpc>
              <a:spcBef>
                <a:spcPts val="100"/>
              </a:spcBef>
            </a:pPr>
            <a:r>
              <a:rPr sz="2400" b="1" i="1" dirty="0">
                <a:solidFill>
                  <a:srgbClr val="5F77C4"/>
                </a:solidFill>
                <a:latin typeface="Calibri"/>
                <a:cs typeface="Calibri"/>
              </a:rPr>
              <a:t>The</a:t>
            </a:r>
            <a:r>
              <a:rPr sz="2400" b="1" i="1" spc="-40" dirty="0">
                <a:solidFill>
                  <a:srgbClr val="5F77C4"/>
                </a:solidFill>
                <a:latin typeface="Calibri"/>
                <a:cs typeface="Calibri"/>
              </a:rPr>
              <a:t> </a:t>
            </a:r>
            <a:r>
              <a:rPr sz="2400" b="1" i="1" dirty="0">
                <a:solidFill>
                  <a:srgbClr val="5F77C4"/>
                </a:solidFill>
                <a:latin typeface="Calibri"/>
                <a:cs typeface="Calibri"/>
              </a:rPr>
              <a:t>CSP</a:t>
            </a:r>
            <a:r>
              <a:rPr sz="2400" b="1" i="1" spc="-25" dirty="0">
                <a:solidFill>
                  <a:srgbClr val="5F77C4"/>
                </a:solidFill>
                <a:latin typeface="Calibri"/>
                <a:cs typeface="Calibri"/>
              </a:rPr>
              <a:t> </a:t>
            </a:r>
            <a:r>
              <a:rPr sz="2400" b="1" i="1" dirty="0">
                <a:solidFill>
                  <a:srgbClr val="5F77C4"/>
                </a:solidFill>
                <a:latin typeface="Calibri"/>
                <a:cs typeface="Calibri"/>
              </a:rPr>
              <a:t>as</a:t>
            </a:r>
            <a:r>
              <a:rPr sz="2400" b="1" i="1" spc="-25" dirty="0">
                <a:solidFill>
                  <a:srgbClr val="5F77C4"/>
                </a:solidFill>
                <a:latin typeface="Calibri"/>
                <a:cs typeface="Calibri"/>
              </a:rPr>
              <a:t> </a:t>
            </a:r>
            <a:r>
              <a:rPr sz="2400" b="1" i="1" dirty="0">
                <a:solidFill>
                  <a:srgbClr val="5F77C4"/>
                </a:solidFill>
                <a:latin typeface="Calibri"/>
                <a:cs typeface="Calibri"/>
              </a:rPr>
              <a:t>the</a:t>
            </a:r>
            <a:r>
              <a:rPr sz="2400" b="1" i="1" spc="-20" dirty="0">
                <a:solidFill>
                  <a:srgbClr val="5F77C4"/>
                </a:solidFill>
                <a:latin typeface="Calibri"/>
                <a:cs typeface="Calibri"/>
              </a:rPr>
              <a:t> </a:t>
            </a:r>
            <a:r>
              <a:rPr sz="2400" b="1" i="1" dirty="0">
                <a:solidFill>
                  <a:srgbClr val="5F77C4"/>
                </a:solidFill>
                <a:latin typeface="Calibri"/>
                <a:cs typeface="Calibri"/>
              </a:rPr>
              <a:t>producer</a:t>
            </a:r>
            <a:r>
              <a:rPr sz="2400" b="1" i="1" spc="-30" dirty="0">
                <a:solidFill>
                  <a:srgbClr val="5F77C4"/>
                </a:solidFill>
                <a:latin typeface="Calibri"/>
                <a:cs typeface="Calibri"/>
              </a:rPr>
              <a:t> </a:t>
            </a:r>
            <a:r>
              <a:rPr sz="2400" b="1" i="1" dirty="0">
                <a:solidFill>
                  <a:srgbClr val="5F77C4"/>
                </a:solidFill>
                <a:latin typeface="Calibri"/>
                <a:cs typeface="Calibri"/>
              </a:rPr>
              <a:t>and</a:t>
            </a:r>
            <a:r>
              <a:rPr sz="2400" b="1" i="1" spc="-40" dirty="0">
                <a:solidFill>
                  <a:srgbClr val="5F77C4"/>
                </a:solidFill>
                <a:latin typeface="Calibri"/>
                <a:cs typeface="Calibri"/>
              </a:rPr>
              <a:t> </a:t>
            </a:r>
            <a:r>
              <a:rPr sz="2400" b="1" i="1" dirty="0">
                <a:solidFill>
                  <a:srgbClr val="5F77C4"/>
                </a:solidFill>
                <a:latin typeface="Calibri"/>
                <a:cs typeface="Calibri"/>
              </a:rPr>
              <a:t>we</a:t>
            </a:r>
            <a:r>
              <a:rPr sz="2400" b="1" i="1" spc="-20" dirty="0">
                <a:solidFill>
                  <a:srgbClr val="5F77C4"/>
                </a:solidFill>
                <a:latin typeface="Calibri"/>
                <a:cs typeface="Calibri"/>
              </a:rPr>
              <a:t> </a:t>
            </a:r>
            <a:r>
              <a:rPr sz="2400" b="1" i="1" dirty="0">
                <a:solidFill>
                  <a:srgbClr val="5F77C4"/>
                </a:solidFill>
                <a:latin typeface="Calibri"/>
                <a:cs typeface="Calibri"/>
              </a:rPr>
              <a:t>as</a:t>
            </a:r>
            <a:r>
              <a:rPr sz="2400" b="1" i="1" spc="-30" dirty="0">
                <a:solidFill>
                  <a:srgbClr val="5F77C4"/>
                </a:solidFill>
                <a:latin typeface="Calibri"/>
                <a:cs typeface="Calibri"/>
              </a:rPr>
              <a:t> </a:t>
            </a:r>
            <a:r>
              <a:rPr sz="2400" b="1" i="1" dirty="0">
                <a:solidFill>
                  <a:srgbClr val="5F77C4"/>
                </a:solidFill>
                <a:latin typeface="Calibri"/>
                <a:cs typeface="Calibri"/>
              </a:rPr>
              <a:t>the</a:t>
            </a:r>
            <a:r>
              <a:rPr sz="2400" b="1" i="1" spc="-25" dirty="0">
                <a:solidFill>
                  <a:srgbClr val="5F77C4"/>
                </a:solidFill>
                <a:latin typeface="Calibri"/>
                <a:cs typeface="Calibri"/>
              </a:rPr>
              <a:t> </a:t>
            </a:r>
            <a:r>
              <a:rPr sz="2400" b="1" i="1" dirty="0">
                <a:solidFill>
                  <a:srgbClr val="5F77C4"/>
                </a:solidFill>
                <a:latin typeface="Calibri"/>
                <a:cs typeface="Calibri"/>
              </a:rPr>
              <a:t>consumer</a:t>
            </a:r>
            <a:r>
              <a:rPr sz="2400" b="1" i="1" spc="-20" dirty="0">
                <a:solidFill>
                  <a:srgbClr val="5F77C4"/>
                </a:solidFill>
                <a:latin typeface="Calibri"/>
                <a:cs typeface="Calibri"/>
              </a:rPr>
              <a:t> </a:t>
            </a:r>
            <a:r>
              <a:rPr sz="2400" b="1" i="1" spc="-15" dirty="0">
                <a:solidFill>
                  <a:srgbClr val="5F77C4"/>
                </a:solidFill>
                <a:latin typeface="Calibri"/>
                <a:cs typeface="Calibri"/>
              </a:rPr>
              <a:t>co-</a:t>
            </a:r>
            <a:r>
              <a:rPr sz="2400" b="1" i="1" dirty="0">
                <a:solidFill>
                  <a:srgbClr val="5F77C4"/>
                </a:solidFill>
                <a:latin typeface="Calibri"/>
                <a:cs typeface="Calibri"/>
              </a:rPr>
              <a:t>create value</a:t>
            </a:r>
            <a:r>
              <a:rPr sz="2400" b="1" i="1" spc="-35" dirty="0">
                <a:solidFill>
                  <a:srgbClr val="5F77C4"/>
                </a:solidFill>
                <a:latin typeface="Calibri"/>
                <a:cs typeface="Calibri"/>
              </a:rPr>
              <a:t> </a:t>
            </a:r>
            <a:r>
              <a:rPr sz="2400" b="1" i="1" spc="-25" dirty="0">
                <a:solidFill>
                  <a:srgbClr val="5F77C4"/>
                </a:solidFill>
                <a:latin typeface="Calibri"/>
                <a:cs typeface="Calibri"/>
              </a:rPr>
              <a:t>to </a:t>
            </a:r>
            <a:r>
              <a:rPr sz="2400" b="1" i="1" dirty="0">
                <a:solidFill>
                  <a:srgbClr val="5F77C4"/>
                </a:solidFill>
                <a:latin typeface="Calibri"/>
                <a:cs typeface="Calibri"/>
              </a:rPr>
              <a:t>deliver</a:t>
            </a:r>
            <a:r>
              <a:rPr sz="2400" b="1" i="1" spc="-60" dirty="0">
                <a:solidFill>
                  <a:srgbClr val="5F77C4"/>
                </a:solidFill>
                <a:latin typeface="Calibri"/>
                <a:cs typeface="Calibri"/>
              </a:rPr>
              <a:t> </a:t>
            </a:r>
            <a:r>
              <a:rPr sz="2400" b="1" i="1" dirty="0">
                <a:solidFill>
                  <a:srgbClr val="5F77C4"/>
                </a:solidFill>
                <a:latin typeface="Calibri"/>
                <a:cs typeface="Calibri"/>
              </a:rPr>
              <a:t>data,</a:t>
            </a:r>
            <a:r>
              <a:rPr sz="2400" b="1" i="1" spc="-45" dirty="0">
                <a:solidFill>
                  <a:srgbClr val="5F77C4"/>
                </a:solidFill>
                <a:latin typeface="Calibri"/>
                <a:cs typeface="Calibri"/>
              </a:rPr>
              <a:t> </a:t>
            </a:r>
            <a:r>
              <a:rPr sz="2400" b="1" i="1" dirty="0">
                <a:solidFill>
                  <a:srgbClr val="5F77C4"/>
                </a:solidFill>
                <a:latin typeface="Calibri"/>
                <a:cs typeface="Calibri"/>
              </a:rPr>
              <a:t>applications,</a:t>
            </a:r>
            <a:r>
              <a:rPr sz="2400" b="1" i="1" spc="-35" dirty="0">
                <a:solidFill>
                  <a:srgbClr val="5F77C4"/>
                </a:solidFill>
                <a:latin typeface="Calibri"/>
                <a:cs typeface="Calibri"/>
              </a:rPr>
              <a:t> </a:t>
            </a:r>
            <a:r>
              <a:rPr sz="2400" b="1" i="1" dirty="0">
                <a:solidFill>
                  <a:srgbClr val="5F77C4"/>
                </a:solidFill>
                <a:latin typeface="Calibri"/>
                <a:cs typeface="Calibri"/>
              </a:rPr>
              <a:t>services,</a:t>
            </a:r>
            <a:r>
              <a:rPr sz="2400" b="1" i="1" spc="-30" dirty="0">
                <a:solidFill>
                  <a:srgbClr val="5F77C4"/>
                </a:solidFill>
                <a:latin typeface="Calibri"/>
                <a:cs typeface="Calibri"/>
              </a:rPr>
              <a:t> </a:t>
            </a:r>
            <a:r>
              <a:rPr sz="2400" b="1" i="1" dirty="0">
                <a:solidFill>
                  <a:srgbClr val="5F77C4"/>
                </a:solidFill>
                <a:latin typeface="Calibri"/>
                <a:cs typeface="Calibri"/>
              </a:rPr>
              <a:t>and</a:t>
            </a:r>
            <a:r>
              <a:rPr sz="2400" b="1" i="1" spc="-45" dirty="0">
                <a:solidFill>
                  <a:srgbClr val="5F77C4"/>
                </a:solidFill>
                <a:latin typeface="Calibri"/>
                <a:cs typeface="Calibri"/>
              </a:rPr>
              <a:t> </a:t>
            </a:r>
            <a:r>
              <a:rPr sz="2400" b="1" i="1" dirty="0">
                <a:solidFill>
                  <a:srgbClr val="5F77C4"/>
                </a:solidFill>
                <a:latin typeface="Calibri"/>
                <a:cs typeface="Calibri"/>
              </a:rPr>
              <a:t>solutions</a:t>
            </a:r>
            <a:r>
              <a:rPr sz="2400" b="1" i="1" spc="-20" dirty="0">
                <a:solidFill>
                  <a:srgbClr val="5F77C4"/>
                </a:solidFill>
                <a:latin typeface="Calibri"/>
                <a:cs typeface="Calibri"/>
              </a:rPr>
              <a:t> </a:t>
            </a:r>
            <a:r>
              <a:rPr sz="2400" b="1" i="1" dirty="0">
                <a:solidFill>
                  <a:srgbClr val="5F77C4"/>
                </a:solidFill>
                <a:latin typeface="Calibri"/>
                <a:cs typeface="Calibri"/>
              </a:rPr>
              <a:t>to</a:t>
            </a:r>
            <a:r>
              <a:rPr sz="2400" b="1" i="1" spc="-30" dirty="0">
                <a:solidFill>
                  <a:srgbClr val="5F77C4"/>
                </a:solidFill>
                <a:latin typeface="Calibri"/>
                <a:cs typeface="Calibri"/>
              </a:rPr>
              <a:t> </a:t>
            </a:r>
            <a:r>
              <a:rPr sz="2400" b="1" i="1" dirty="0">
                <a:solidFill>
                  <a:srgbClr val="5F77C4"/>
                </a:solidFill>
                <a:latin typeface="Calibri"/>
                <a:cs typeface="Calibri"/>
              </a:rPr>
              <a:t>the</a:t>
            </a:r>
            <a:r>
              <a:rPr sz="2400" b="1" i="1" spc="-20" dirty="0">
                <a:solidFill>
                  <a:srgbClr val="5F77C4"/>
                </a:solidFill>
                <a:latin typeface="Calibri"/>
                <a:cs typeface="Calibri"/>
              </a:rPr>
              <a:t> </a:t>
            </a:r>
            <a:r>
              <a:rPr sz="2400" b="1" i="1" spc="-10" dirty="0">
                <a:solidFill>
                  <a:srgbClr val="5F77C4"/>
                </a:solidFill>
                <a:latin typeface="Calibri"/>
                <a:cs typeface="Calibri"/>
              </a:rPr>
              <a:t>world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01497" y="2364790"/>
            <a:ext cx="3636010" cy="3262629"/>
          </a:xfrm>
          <a:prstGeom prst="rect">
            <a:avLst/>
          </a:prstGeom>
        </p:spPr>
        <p:txBody>
          <a:bodyPr vert="horz" wrap="square" lIns="0" tIns="170180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340"/>
              </a:spcBef>
              <a:buClr>
                <a:srgbClr val="DA3467"/>
              </a:buClr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2000" b="1" dirty="0">
                <a:solidFill>
                  <a:srgbClr val="131C36"/>
                </a:solidFill>
                <a:latin typeface="Calibri"/>
                <a:cs typeface="Calibri"/>
              </a:rPr>
              <a:t>Agility</a:t>
            </a:r>
            <a:r>
              <a:rPr sz="2000" b="1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131C36"/>
                </a:solidFill>
                <a:latin typeface="Calibri"/>
                <a:cs typeface="Calibri"/>
              </a:rPr>
              <a:t>(flexibility)</a:t>
            </a:r>
            <a:r>
              <a:rPr sz="2000" b="1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131C36"/>
                </a:solidFill>
                <a:latin typeface="Calibri"/>
                <a:cs typeface="Calibri"/>
              </a:rPr>
              <a:t>and</a:t>
            </a:r>
            <a:r>
              <a:rPr sz="2000" b="1" spc="-1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131C36"/>
                </a:solidFill>
                <a:latin typeface="Calibri"/>
                <a:cs typeface="Calibri"/>
              </a:rPr>
              <a:t>elasticity</a:t>
            </a:r>
            <a:endParaRPr sz="200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spcBef>
                <a:spcPts val="1240"/>
              </a:spcBef>
              <a:buClr>
                <a:srgbClr val="DA3467"/>
              </a:buClr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2000" b="1" spc="-10" dirty="0">
                <a:solidFill>
                  <a:srgbClr val="131C36"/>
                </a:solidFill>
                <a:latin typeface="Calibri"/>
                <a:cs typeface="Calibri"/>
              </a:rPr>
              <a:t>Reversibility</a:t>
            </a:r>
            <a:endParaRPr sz="200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spcBef>
                <a:spcPts val="1245"/>
              </a:spcBef>
              <a:buClr>
                <a:srgbClr val="DA3467"/>
              </a:buClr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2000" b="1" spc="-20" dirty="0">
                <a:solidFill>
                  <a:srgbClr val="131C36"/>
                </a:solidFill>
                <a:latin typeface="Calibri"/>
                <a:cs typeface="Calibri"/>
              </a:rPr>
              <a:t>Cost</a:t>
            </a:r>
            <a:endParaRPr sz="200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spcBef>
                <a:spcPts val="1240"/>
              </a:spcBef>
              <a:buClr>
                <a:srgbClr val="DA3467"/>
              </a:buClr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2000" b="1" spc="-10" dirty="0">
                <a:solidFill>
                  <a:srgbClr val="131C36"/>
                </a:solidFill>
                <a:latin typeface="Calibri"/>
                <a:cs typeface="Calibri"/>
              </a:rPr>
              <a:t>Security</a:t>
            </a:r>
            <a:endParaRPr sz="200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spcBef>
                <a:spcPts val="1235"/>
              </a:spcBef>
              <a:buClr>
                <a:srgbClr val="DA3467"/>
              </a:buClr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2000" b="1" spc="-10" dirty="0">
                <a:solidFill>
                  <a:srgbClr val="131C36"/>
                </a:solidFill>
                <a:latin typeface="Calibri"/>
                <a:cs typeface="Calibri"/>
              </a:rPr>
              <a:t>Interoperability</a:t>
            </a:r>
            <a:r>
              <a:rPr sz="2000" b="1" dirty="0">
                <a:solidFill>
                  <a:srgbClr val="131C36"/>
                </a:solidFill>
                <a:latin typeface="Calibri"/>
                <a:cs typeface="Calibri"/>
              </a:rPr>
              <a:t> and</a:t>
            </a:r>
            <a:r>
              <a:rPr sz="2000" b="1" spc="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131C36"/>
                </a:solidFill>
                <a:latin typeface="Calibri"/>
                <a:cs typeface="Calibri"/>
              </a:rPr>
              <a:t>portability</a:t>
            </a:r>
            <a:endParaRPr sz="200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spcBef>
                <a:spcPts val="1250"/>
              </a:spcBef>
              <a:buClr>
                <a:srgbClr val="DA3467"/>
              </a:buClr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2000" b="1" spc="-10" dirty="0">
                <a:solidFill>
                  <a:srgbClr val="131C36"/>
                </a:solidFill>
                <a:latin typeface="Calibri"/>
                <a:cs typeface="Calibri"/>
              </a:rPr>
              <a:t>Availability</a:t>
            </a:r>
            <a:r>
              <a:rPr sz="2000" b="1" spc="-1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131C36"/>
                </a:solidFill>
                <a:latin typeface="Calibri"/>
                <a:cs typeface="Calibri"/>
              </a:rPr>
              <a:t>vs.</a:t>
            </a:r>
            <a:r>
              <a:rPr sz="2000" b="1" spc="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131C36"/>
                </a:solidFill>
                <a:latin typeface="Calibri"/>
                <a:cs typeface="Calibri"/>
              </a:rPr>
              <a:t>durability</a:t>
            </a:r>
            <a:endParaRPr sz="200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spcBef>
                <a:spcPts val="1235"/>
              </a:spcBef>
              <a:buClr>
                <a:srgbClr val="DA3467"/>
              </a:buClr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2000" b="1" spc="-10" dirty="0">
                <a:solidFill>
                  <a:srgbClr val="131C36"/>
                </a:solidFill>
                <a:latin typeface="Calibri"/>
                <a:cs typeface="Calibri"/>
              </a:rPr>
              <a:t>Resiliency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950711" y="2364790"/>
            <a:ext cx="5533390" cy="2800985"/>
          </a:xfrm>
          <a:prstGeom prst="rect">
            <a:avLst/>
          </a:prstGeom>
        </p:spPr>
        <p:txBody>
          <a:bodyPr vert="horz" wrap="square" lIns="0" tIns="170180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340"/>
              </a:spcBef>
              <a:buClr>
                <a:srgbClr val="DA3467"/>
              </a:buClr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2000" b="1" dirty="0">
                <a:solidFill>
                  <a:srgbClr val="131C36"/>
                </a:solidFill>
                <a:latin typeface="Calibri"/>
                <a:cs typeface="Calibri"/>
              </a:rPr>
              <a:t>Security</a:t>
            </a:r>
            <a:r>
              <a:rPr sz="2000" b="1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131C36"/>
                </a:solidFill>
                <a:latin typeface="Calibri"/>
                <a:cs typeface="Calibri"/>
              </a:rPr>
              <a:t>and</a:t>
            </a:r>
            <a:r>
              <a:rPr sz="2000" b="1" spc="-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131C36"/>
                </a:solidFill>
                <a:latin typeface="Calibri"/>
                <a:cs typeface="Calibri"/>
              </a:rPr>
              <a:t>privacy</a:t>
            </a:r>
            <a:endParaRPr sz="200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spcBef>
                <a:spcPts val="1240"/>
              </a:spcBef>
              <a:buClr>
                <a:srgbClr val="DA3467"/>
              </a:buClr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2000" b="1" spc="-10" dirty="0">
                <a:solidFill>
                  <a:srgbClr val="131C36"/>
                </a:solidFill>
                <a:latin typeface="Calibri"/>
                <a:cs typeface="Calibri"/>
              </a:rPr>
              <a:t>Performance</a:t>
            </a:r>
            <a:endParaRPr sz="200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spcBef>
                <a:spcPts val="1245"/>
              </a:spcBef>
              <a:buClr>
                <a:srgbClr val="DA3467"/>
              </a:buClr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2000" b="1" dirty="0">
                <a:solidFill>
                  <a:srgbClr val="131C36"/>
                </a:solidFill>
                <a:latin typeface="Calibri"/>
                <a:cs typeface="Calibri"/>
              </a:rPr>
              <a:t>Governance</a:t>
            </a:r>
            <a:r>
              <a:rPr sz="2000" b="1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131C36"/>
                </a:solidFill>
                <a:latin typeface="Calibri"/>
                <a:cs typeface="Calibri"/>
              </a:rPr>
              <a:t>and</a:t>
            </a:r>
            <a:r>
              <a:rPr sz="2000" b="1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131C36"/>
                </a:solidFill>
                <a:latin typeface="Calibri"/>
                <a:cs typeface="Calibri"/>
              </a:rPr>
              <a:t>regulatory</a:t>
            </a:r>
            <a:endParaRPr sz="200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spcBef>
                <a:spcPts val="1240"/>
              </a:spcBef>
              <a:buClr>
                <a:srgbClr val="DA3467"/>
              </a:buClr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2000" b="1" spc="-10" dirty="0">
                <a:solidFill>
                  <a:srgbClr val="131C36"/>
                </a:solidFill>
                <a:latin typeface="Calibri"/>
                <a:cs typeface="Calibri"/>
              </a:rPr>
              <a:t>Auditability</a:t>
            </a:r>
            <a:endParaRPr sz="200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spcBef>
                <a:spcPts val="1235"/>
              </a:spcBef>
              <a:buClr>
                <a:srgbClr val="DA3467"/>
              </a:buClr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2000" b="1" dirty="0">
                <a:solidFill>
                  <a:srgbClr val="131C36"/>
                </a:solidFill>
                <a:latin typeface="Calibri"/>
                <a:cs typeface="Calibri"/>
              </a:rPr>
              <a:t>Maintenance</a:t>
            </a:r>
            <a:r>
              <a:rPr sz="2000" b="1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131C36"/>
                </a:solidFill>
                <a:latin typeface="Calibri"/>
                <a:cs typeface="Calibri"/>
              </a:rPr>
              <a:t>and</a:t>
            </a:r>
            <a:r>
              <a:rPr sz="2000" b="1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131C36"/>
                </a:solidFill>
                <a:latin typeface="Calibri"/>
                <a:cs typeface="Calibri"/>
              </a:rPr>
              <a:t>versioning</a:t>
            </a:r>
            <a:endParaRPr sz="200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spcBef>
                <a:spcPts val="1250"/>
              </a:spcBef>
              <a:buClr>
                <a:srgbClr val="DA3467"/>
              </a:buClr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2000" b="1" dirty="0">
                <a:solidFill>
                  <a:srgbClr val="131C36"/>
                </a:solidFill>
                <a:latin typeface="Calibri"/>
                <a:cs typeface="Calibri"/>
              </a:rPr>
              <a:t>Service</a:t>
            </a:r>
            <a:r>
              <a:rPr sz="2000" b="1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131C36"/>
                </a:solidFill>
                <a:latin typeface="Calibri"/>
                <a:cs typeface="Calibri"/>
              </a:rPr>
              <a:t>levels</a:t>
            </a:r>
            <a:r>
              <a:rPr sz="2000" b="1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131C36"/>
                </a:solidFill>
                <a:latin typeface="Calibri"/>
                <a:cs typeface="Calibri"/>
              </a:rPr>
              <a:t>and</a:t>
            </a:r>
            <a:r>
              <a:rPr sz="2000" b="1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131C36"/>
                </a:solidFill>
                <a:latin typeface="Calibri"/>
                <a:cs typeface="Calibri"/>
              </a:rPr>
              <a:t>Service</a:t>
            </a:r>
            <a:r>
              <a:rPr sz="2000" b="1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131C36"/>
                </a:solidFill>
                <a:latin typeface="Calibri"/>
                <a:cs typeface="Calibri"/>
              </a:rPr>
              <a:t>Level</a:t>
            </a:r>
            <a:r>
              <a:rPr sz="2000" b="1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131C36"/>
                </a:solidFill>
                <a:latin typeface="Calibri"/>
                <a:cs typeface="Calibri"/>
              </a:rPr>
              <a:t>Agreements</a:t>
            </a:r>
            <a:r>
              <a:rPr sz="2000" b="1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131C36"/>
                </a:solidFill>
                <a:latin typeface="Calibri"/>
                <a:cs typeface="Calibri"/>
              </a:rPr>
              <a:t>(SLA)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E9E8DE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288559"/>
            <a:ext cx="2300605" cy="803910"/>
            <a:chOff x="0" y="288559"/>
            <a:chExt cx="2300605" cy="803910"/>
          </a:xfrm>
        </p:grpSpPr>
        <p:sp>
          <p:nvSpPr>
            <p:cNvPr id="4" name="object 4"/>
            <p:cNvSpPr/>
            <p:nvPr/>
          </p:nvSpPr>
          <p:spPr>
            <a:xfrm>
              <a:off x="0" y="288559"/>
              <a:ext cx="1101725" cy="803910"/>
            </a:xfrm>
            <a:custGeom>
              <a:avLst/>
              <a:gdLst/>
              <a:ahLst/>
              <a:cxnLst/>
              <a:rect l="l" t="t" r="r" b="b"/>
              <a:pathLst>
                <a:path w="1101725" h="803910">
                  <a:moveTo>
                    <a:pt x="1101152" y="0"/>
                  </a:moveTo>
                  <a:lnTo>
                    <a:pt x="0" y="0"/>
                  </a:lnTo>
                  <a:lnTo>
                    <a:pt x="0" y="803836"/>
                  </a:lnTo>
                  <a:lnTo>
                    <a:pt x="1017864" y="803836"/>
                  </a:lnTo>
                  <a:lnTo>
                    <a:pt x="1101152" y="0"/>
                  </a:lnTo>
                  <a:close/>
                </a:path>
              </a:pathLst>
            </a:custGeom>
            <a:solidFill>
              <a:srgbClr val="DA34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95299" y="429209"/>
              <a:ext cx="1804797" cy="558088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283260" y="1165148"/>
            <a:ext cx="10060940" cy="2839085"/>
          </a:xfrm>
          <a:prstGeom prst="rect">
            <a:avLst/>
          </a:prstGeom>
        </p:spPr>
        <p:txBody>
          <a:bodyPr vert="horz" wrap="square" lIns="0" tIns="1778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400"/>
              </a:spcBef>
              <a:buClr>
                <a:srgbClr val="DA3467"/>
              </a:buClr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600" dirty="0">
                <a:solidFill>
                  <a:srgbClr val="131C36"/>
                </a:solidFill>
                <a:latin typeface="Calibri"/>
                <a:cs typeface="Calibri"/>
              </a:rPr>
              <a:t>Leveraging</a:t>
            </a:r>
            <a:r>
              <a:rPr sz="2600" spc="-8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131C36"/>
                </a:solidFill>
                <a:latin typeface="Calibri"/>
                <a:cs typeface="Calibri"/>
              </a:rPr>
              <a:t>for</a:t>
            </a:r>
            <a:r>
              <a:rPr sz="26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131C36"/>
                </a:solidFill>
                <a:latin typeface="Calibri"/>
                <a:cs typeface="Calibri"/>
              </a:rPr>
              <a:t>rapid</a:t>
            </a:r>
            <a:r>
              <a:rPr sz="2600" spc="-5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131C36"/>
                </a:solidFill>
                <a:latin typeface="Calibri"/>
                <a:cs typeface="Calibri"/>
              </a:rPr>
              <a:t>deployment,</a:t>
            </a:r>
            <a:r>
              <a:rPr sz="2600" spc="-8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131C36"/>
                </a:solidFill>
                <a:latin typeface="Calibri"/>
                <a:cs typeface="Calibri"/>
              </a:rPr>
              <a:t>testing,</a:t>
            </a:r>
            <a:r>
              <a:rPr sz="2600" spc="-7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131C36"/>
                </a:solidFill>
                <a:latin typeface="Calibri"/>
                <a:cs typeface="Calibri"/>
              </a:rPr>
              <a:t>experimentation,</a:t>
            </a:r>
            <a:r>
              <a:rPr sz="2600" spc="-8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131C36"/>
                </a:solidFill>
                <a:latin typeface="Calibri"/>
                <a:cs typeface="Calibri"/>
              </a:rPr>
              <a:t>&amp;</a:t>
            </a:r>
            <a:r>
              <a:rPr sz="26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131C36"/>
                </a:solidFill>
                <a:latin typeface="Calibri"/>
                <a:cs typeface="Calibri"/>
              </a:rPr>
              <a:t>innovation</a:t>
            </a:r>
            <a:endParaRPr sz="26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1310"/>
              </a:spcBef>
              <a:buClr>
                <a:srgbClr val="DA3467"/>
              </a:buClr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600" dirty="0">
                <a:solidFill>
                  <a:srgbClr val="131C36"/>
                </a:solidFill>
                <a:latin typeface="Calibri"/>
                <a:cs typeface="Calibri"/>
              </a:rPr>
              <a:t>Overcoming</a:t>
            </a:r>
            <a:r>
              <a:rPr sz="2600" spc="-1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131C36"/>
                </a:solidFill>
                <a:latin typeface="Calibri"/>
                <a:cs typeface="Calibri"/>
              </a:rPr>
              <a:t>geographical</a:t>
            </a:r>
            <a:r>
              <a:rPr sz="2600" spc="-1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131C36"/>
                </a:solidFill>
                <a:latin typeface="Calibri"/>
                <a:cs typeface="Calibri"/>
              </a:rPr>
              <a:t>limitations</a:t>
            </a:r>
            <a:endParaRPr sz="26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1310"/>
              </a:spcBef>
              <a:buClr>
                <a:srgbClr val="DA3467"/>
              </a:buClr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600" dirty="0">
                <a:solidFill>
                  <a:srgbClr val="131C36"/>
                </a:solidFill>
                <a:latin typeface="Calibri"/>
                <a:cs typeface="Calibri"/>
              </a:rPr>
              <a:t>Getting</a:t>
            </a:r>
            <a:r>
              <a:rPr sz="2600" spc="-6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131C36"/>
                </a:solidFill>
                <a:latin typeface="Calibri"/>
                <a:cs typeface="Calibri"/>
              </a:rPr>
              <a:t>content</a:t>
            </a:r>
            <a:r>
              <a:rPr sz="2600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131C36"/>
                </a:solidFill>
                <a:latin typeface="Calibri"/>
                <a:cs typeface="Calibri"/>
              </a:rPr>
              <a:t>as</a:t>
            </a:r>
            <a:r>
              <a:rPr sz="26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131C36"/>
                </a:solidFill>
                <a:latin typeface="Calibri"/>
                <a:cs typeface="Calibri"/>
              </a:rPr>
              <a:t>close</a:t>
            </a:r>
            <a:r>
              <a:rPr sz="26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131C36"/>
                </a:solidFill>
                <a:latin typeface="Calibri"/>
                <a:cs typeface="Calibri"/>
              </a:rPr>
              <a:t>to</a:t>
            </a:r>
            <a:r>
              <a:rPr sz="26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131C36"/>
                </a:solidFill>
                <a:latin typeface="Calibri"/>
                <a:cs typeface="Calibri"/>
              </a:rPr>
              <a:t>the</a:t>
            </a:r>
            <a:r>
              <a:rPr sz="26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131C36"/>
                </a:solidFill>
                <a:latin typeface="Calibri"/>
                <a:cs typeface="Calibri"/>
              </a:rPr>
              <a:t>consumer</a:t>
            </a:r>
            <a:r>
              <a:rPr sz="2600" spc="-5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131C36"/>
                </a:solidFill>
                <a:latin typeface="Calibri"/>
                <a:cs typeface="Calibri"/>
              </a:rPr>
              <a:t>as</a:t>
            </a:r>
            <a:r>
              <a:rPr sz="26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131C36"/>
                </a:solidFill>
                <a:latin typeface="Calibri"/>
                <a:cs typeface="Calibri"/>
              </a:rPr>
              <a:t>possible</a:t>
            </a:r>
            <a:endParaRPr sz="26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1320"/>
              </a:spcBef>
              <a:buClr>
                <a:srgbClr val="DA3467"/>
              </a:buClr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600" dirty="0">
                <a:solidFill>
                  <a:srgbClr val="131C36"/>
                </a:solidFill>
                <a:latin typeface="Calibri"/>
                <a:cs typeface="Calibri"/>
              </a:rPr>
              <a:t>Reducing</a:t>
            </a:r>
            <a:r>
              <a:rPr sz="2600" spc="-6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131C36"/>
                </a:solidFill>
                <a:latin typeface="Calibri"/>
                <a:cs typeface="Calibri"/>
              </a:rPr>
              <a:t>time</a:t>
            </a:r>
            <a:r>
              <a:rPr sz="2600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131C36"/>
                </a:solidFill>
                <a:latin typeface="Calibri"/>
                <a:cs typeface="Calibri"/>
              </a:rPr>
              <a:t>and</a:t>
            </a:r>
            <a:r>
              <a:rPr sz="26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131C36"/>
                </a:solidFill>
                <a:latin typeface="Calibri"/>
                <a:cs typeface="Calibri"/>
              </a:rPr>
              <a:t>cost</a:t>
            </a:r>
            <a:r>
              <a:rPr sz="26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131C36"/>
                </a:solidFill>
                <a:latin typeface="Calibri"/>
                <a:cs typeface="Calibri"/>
              </a:rPr>
              <a:t>for</a:t>
            </a:r>
            <a:r>
              <a:rPr sz="26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131C36"/>
                </a:solidFill>
                <a:latin typeface="Calibri"/>
                <a:cs typeface="Calibri"/>
              </a:rPr>
              <a:t>testing</a:t>
            </a:r>
            <a:r>
              <a:rPr sz="2600" spc="-6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131C36"/>
                </a:solidFill>
                <a:latin typeface="Calibri"/>
                <a:cs typeface="Calibri"/>
              </a:rPr>
              <a:t>and</a:t>
            </a:r>
            <a:r>
              <a:rPr sz="26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131C36"/>
                </a:solidFill>
                <a:latin typeface="Calibri"/>
                <a:cs typeface="Calibri"/>
              </a:rPr>
              <a:t>experimentation</a:t>
            </a:r>
            <a:endParaRPr sz="26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1310"/>
              </a:spcBef>
              <a:buClr>
                <a:srgbClr val="DA3467"/>
              </a:buClr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600" dirty="0">
                <a:solidFill>
                  <a:srgbClr val="131C36"/>
                </a:solidFill>
                <a:latin typeface="Calibri"/>
                <a:cs typeface="Calibri"/>
              </a:rPr>
              <a:t>Allows</a:t>
            </a:r>
            <a:r>
              <a:rPr sz="2600" spc="-11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131C36"/>
                </a:solidFill>
                <a:latin typeface="Calibri"/>
                <a:cs typeface="Calibri"/>
              </a:rPr>
              <a:t>consumers</a:t>
            </a:r>
            <a:r>
              <a:rPr sz="2600" spc="-10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131C36"/>
                </a:solidFill>
                <a:latin typeface="Calibri"/>
                <a:cs typeface="Calibri"/>
              </a:rPr>
              <a:t>better</a:t>
            </a:r>
            <a:r>
              <a:rPr sz="2600" spc="-10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131C36"/>
                </a:solidFill>
                <a:latin typeface="Calibri"/>
                <a:cs typeface="Calibri"/>
              </a:rPr>
              <a:t>innovation</a:t>
            </a:r>
            <a:endParaRPr sz="2600">
              <a:latin typeface="Calibri"/>
              <a:cs typeface="Calibr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8962152" y="3485834"/>
            <a:ext cx="2431415" cy="2432685"/>
            <a:chOff x="8962152" y="3485834"/>
            <a:chExt cx="2431415" cy="2432685"/>
          </a:xfrm>
        </p:grpSpPr>
        <p:sp>
          <p:nvSpPr>
            <p:cNvPr id="8" name="object 8"/>
            <p:cNvSpPr/>
            <p:nvPr/>
          </p:nvSpPr>
          <p:spPr>
            <a:xfrm>
              <a:off x="8976400" y="3500082"/>
              <a:ext cx="2402840" cy="2404110"/>
            </a:xfrm>
            <a:custGeom>
              <a:avLst/>
              <a:gdLst/>
              <a:ahLst/>
              <a:cxnLst/>
              <a:rect l="l" t="t" r="r" b="b"/>
              <a:pathLst>
                <a:path w="2402840" h="2404110">
                  <a:moveTo>
                    <a:pt x="1202256" y="0"/>
                  </a:moveTo>
                  <a:lnTo>
                    <a:pt x="1150178" y="978"/>
                  </a:lnTo>
                  <a:lnTo>
                    <a:pt x="1098906" y="3915"/>
                  </a:lnTo>
                  <a:lnTo>
                    <a:pt x="1048440" y="8807"/>
                  </a:lnTo>
                  <a:lnTo>
                    <a:pt x="998782" y="15655"/>
                  </a:lnTo>
                  <a:lnTo>
                    <a:pt x="949932" y="24458"/>
                  </a:lnTo>
                  <a:lnTo>
                    <a:pt x="901892" y="35215"/>
                  </a:lnTo>
                  <a:lnTo>
                    <a:pt x="854661" y="47925"/>
                  </a:lnTo>
                  <a:lnTo>
                    <a:pt x="808241" y="62587"/>
                  </a:lnTo>
                  <a:lnTo>
                    <a:pt x="762632" y="79201"/>
                  </a:lnTo>
                  <a:lnTo>
                    <a:pt x="717836" y="97765"/>
                  </a:lnTo>
                  <a:lnTo>
                    <a:pt x="673854" y="118280"/>
                  </a:lnTo>
                  <a:lnTo>
                    <a:pt x="630685" y="140743"/>
                  </a:lnTo>
                  <a:lnTo>
                    <a:pt x="588332" y="165154"/>
                  </a:lnTo>
                  <a:lnTo>
                    <a:pt x="546794" y="191512"/>
                  </a:lnTo>
                  <a:lnTo>
                    <a:pt x="506072" y="219817"/>
                  </a:lnTo>
                  <a:lnTo>
                    <a:pt x="466169" y="250068"/>
                  </a:lnTo>
                  <a:lnTo>
                    <a:pt x="427083" y="282263"/>
                  </a:lnTo>
                  <a:lnTo>
                    <a:pt x="388816" y="316402"/>
                  </a:lnTo>
                  <a:lnTo>
                    <a:pt x="351370" y="352485"/>
                  </a:lnTo>
                  <a:lnTo>
                    <a:pt x="315312" y="389941"/>
                  </a:lnTo>
                  <a:lnTo>
                    <a:pt x="281210" y="428203"/>
                  </a:lnTo>
                  <a:lnTo>
                    <a:pt x="249064" y="467270"/>
                  </a:lnTo>
                  <a:lnTo>
                    <a:pt x="218873" y="507142"/>
                  </a:lnTo>
                  <a:lnTo>
                    <a:pt x="190636" y="547820"/>
                  </a:lnTo>
                  <a:lnTo>
                    <a:pt x="164351" y="589303"/>
                  </a:lnTo>
                  <a:lnTo>
                    <a:pt x="140019" y="631591"/>
                  </a:lnTo>
                  <a:lnTo>
                    <a:pt x="117638" y="674685"/>
                  </a:lnTo>
                  <a:lnTo>
                    <a:pt x="97207" y="718584"/>
                  </a:lnTo>
                  <a:lnTo>
                    <a:pt x="78727" y="763289"/>
                  </a:lnTo>
                  <a:lnTo>
                    <a:pt x="62195" y="808798"/>
                  </a:lnTo>
                  <a:lnTo>
                    <a:pt x="47611" y="855114"/>
                  </a:lnTo>
                  <a:lnTo>
                    <a:pt x="34974" y="902234"/>
                  </a:lnTo>
                  <a:lnTo>
                    <a:pt x="24284" y="950160"/>
                  </a:lnTo>
                  <a:lnTo>
                    <a:pt x="15539" y="998891"/>
                  </a:lnTo>
                  <a:lnTo>
                    <a:pt x="8739" y="1048428"/>
                  </a:lnTo>
                  <a:lnTo>
                    <a:pt x="3883" y="1098769"/>
                  </a:lnTo>
                  <a:lnTo>
                    <a:pt x="970" y="1149917"/>
                  </a:lnTo>
                  <a:lnTo>
                    <a:pt x="0" y="1201869"/>
                  </a:lnTo>
                  <a:lnTo>
                    <a:pt x="970" y="1253964"/>
                  </a:lnTo>
                  <a:lnTo>
                    <a:pt x="3883" y="1305238"/>
                  </a:lnTo>
                  <a:lnTo>
                    <a:pt x="8740" y="1355693"/>
                  </a:lnTo>
                  <a:lnTo>
                    <a:pt x="15540" y="1405330"/>
                  </a:lnTo>
                  <a:lnTo>
                    <a:pt x="24284" y="1454148"/>
                  </a:lnTo>
                  <a:lnTo>
                    <a:pt x="34974" y="1502150"/>
                  </a:lnTo>
                  <a:lnTo>
                    <a:pt x="47611" y="1549335"/>
                  </a:lnTo>
                  <a:lnTo>
                    <a:pt x="62195" y="1595706"/>
                  </a:lnTo>
                  <a:lnTo>
                    <a:pt x="78727" y="1641261"/>
                  </a:lnTo>
                  <a:lnTo>
                    <a:pt x="97208" y="1686003"/>
                  </a:lnTo>
                  <a:lnTo>
                    <a:pt x="117638" y="1729932"/>
                  </a:lnTo>
                  <a:lnTo>
                    <a:pt x="140019" y="1773049"/>
                  </a:lnTo>
                  <a:lnTo>
                    <a:pt x="164351" y="1815356"/>
                  </a:lnTo>
                  <a:lnTo>
                    <a:pt x="190636" y="1856851"/>
                  </a:lnTo>
                  <a:lnTo>
                    <a:pt x="218873" y="1897537"/>
                  </a:lnTo>
                  <a:lnTo>
                    <a:pt x="249065" y="1937415"/>
                  </a:lnTo>
                  <a:lnTo>
                    <a:pt x="281211" y="1976485"/>
                  </a:lnTo>
                  <a:lnTo>
                    <a:pt x="315312" y="2014747"/>
                  </a:lnTo>
                  <a:lnTo>
                    <a:pt x="351370" y="2052204"/>
                  </a:lnTo>
                  <a:lnTo>
                    <a:pt x="388817" y="2088278"/>
                  </a:lnTo>
                  <a:lnTo>
                    <a:pt x="427083" y="2122395"/>
                  </a:lnTo>
                  <a:lnTo>
                    <a:pt x="466169" y="2154555"/>
                  </a:lnTo>
                  <a:lnTo>
                    <a:pt x="506073" y="2184759"/>
                  </a:lnTo>
                  <a:lnTo>
                    <a:pt x="546794" y="2213008"/>
                  </a:lnTo>
                  <a:lnTo>
                    <a:pt x="588332" y="2239303"/>
                  </a:lnTo>
                  <a:lnTo>
                    <a:pt x="630686" y="2263644"/>
                  </a:lnTo>
                  <a:lnTo>
                    <a:pt x="673854" y="2286033"/>
                  </a:lnTo>
                  <a:lnTo>
                    <a:pt x="717837" y="2306471"/>
                  </a:lnTo>
                  <a:lnTo>
                    <a:pt x="762633" y="2324958"/>
                  </a:lnTo>
                  <a:lnTo>
                    <a:pt x="808241" y="2341495"/>
                  </a:lnTo>
                  <a:lnTo>
                    <a:pt x="854661" y="2356083"/>
                  </a:lnTo>
                  <a:lnTo>
                    <a:pt x="901892" y="2368723"/>
                  </a:lnTo>
                  <a:lnTo>
                    <a:pt x="949933" y="2379416"/>
                  </a:lnTo>
                  <a:lnTo>
                    <a:pt x="998783" y="2388163"/>
                  </a:lnTo>
                  <a:lnTo>
                    <a:pt x="1048441" y="2394965"/>
                  </a:lnTo>
                  <a:lnTo>
                    <a:pt x="1098906" y="2399822"/>
                  </a:lnTo>
                  <a:lnTo>
                    <a:pt x="1150179" y="2402736"/>
                  </a:lnTo>
                  <a:lnTo>
                    <a:pt x="1202257" y="2403707"/>
                  </a:lnTo>
                  <a:lnTo>
                    <a:pt x="1254185" y="2402736"/>
                  </a:lnTo>
                  <a:lnTo>
                    <a:pt x="1305308" y="2399822"/>
                  </a:lnTo>
                  <a:lnTo>
                    <a:pt x="1355627" y="2394965"/>
                  </a:lnTo>
                  <a:lnTo>
                    <a:pt x="1405140" y="2388163"/>
                  </a:lnTo>
                  <a:lnTo>
                    <a:pt x="1453848" y="2379416"/>
                  </a:lnTo>
                  <a:lnTo>
                    <a:pt x="1501752" y="2368723"/>
                  </a:lnTo>
                  <a:lnTo>
                    <a:pt x="1548850" y="2356083"/>
                  </a:lnTo>
                  <a:lnTo>
                    <a:pt x="1595144" y="2341495"/>
                  </a:lnTo>
                  <a:lnTo>
                    <a:pt x="1640632" y="2324958"/>
                  </a:lnTo>
                  <a:lnTo>
                    <a:pt x="1685316" y="2306471"/>
                  </a:lnTo>
                  <a:lnTo>
                    <a:pt x="1729194" y="2286033"/>
                  </a:lnTo>
                  <a:lnTo>
                    <a:pt x="1772268" y="2263644"/>
                  </a:lnTo>
                  <a:lnTo>
                    <a:pt x="1814536" y="2239303"/>
                  </a:lnTo>
                  <a:lnTo>
                    <a:pt x="1856000" y="2213008"/>
                  </a:lnTo>
                  <a:lnTo>
                    <a:pt x="1896659" y="2184759"/>
                  </a:lnTo>
                  <a:lnTo>
                    <a:pt x="1936512" y="2154555"/>
                  </a:lnTo>
                  <a:lnTo>
                    <a:pt x="1975561" y="2122395"/>
                  </a:lnTo>
                  <a:lnTo>
                    <a:pt x="2013805" y="2088278"/>
                  </a:lnTo>
                  <a:lnTo>
                    <a:pt x="2051244" y="2052204"/>
                  </a:lnTo>
                  <a:lnTo>
                    <a:pt x="2087302" y="2014747"/>
                  </a:lnTo>
                  <a:lnTo>
                    <a:pt x="2121403" y="1976485"/>
                  </a:lnTo>
                  <a:lnTo>
                    <a:pt x="2153549" y="1937415"/>
                  </a:lnTo>
                  <a:lnTo>
                    <a:pt x="2183741" y="1897537"/>
                  </a:lnTo>
                  <a:lnTo>
                    <a:pt x="2211978" y="1856851"/>
                  </a:lnTo>
                  <a:lnTo>
                    <a:pt x="2238263" y="1815356"/>
                  </a:lnTo>
                  <a:lnTo>
                    <a:pt x="2262595" y="1773049"/>
                  </a:lnTo>
                  <a:lnTo>
                    <a:pt x="2284976" y="1729932"/>
                  </a:lnTo>
                  <a:lnTo>
                    <a:pt x="2305406" y="1686003"/>
                  </a:lnTo>
                  <a:lnTo>
                    <a:pt x="2323887" y="1641261"/>
                  </a:lnTo>
                  <a:lnTo>
                    <a:pt x="2340419" y="1595706"/>
                  </a:lnTo>
                  <a:lnTo>
                    <a:pt x="2355003" y="1549335"/>
                  </a:lnTo>
                  <a:lnTo>
                    <a:pt x="2367639" y="1502150"/>
                  </a:lnTo>
                  <a:lnTo>
                    <a:pt x="2378330" y="1454148"/>
                  </a:lnTo>
                  <a:lnTo>
                    <a:pt x="2387074" y="1405330"/>
                  </a:lnTo>
                  <a:lnTo>
                    <a:pt x="2393874" y="1355693"/>
                  </a:lnTo>
                  <a:lnTo>
                    <a:pt x="2398730" y="1305238"/>
                  </a:lnTo>
                  <a:lnTo>
                    <a:pt x="2401643" y="1253964"/>
                  </a:lnTo>
                  <a:lnTo>
                    <a:pt x="2402614" y="1201869"/>
                  </a:lnTo>
                  <a:lnTo>
                    <a:pt x="2401643" y="1149917"/>
                  </a:lnTo>
                  <a:lnTo>
                    <a:pt x="2398729" y="1098769"/>
                  </a:lnTo>
                  <a:lnTo>
                    <a:pt x="2393870" y="1048428"/>
                  </a:lnTo>
                  <a:lnTo>
                    <a:pt x="2387065" y="998891"/>
                  </a:lnTo>
                  <a:lnTo>
                    <a:pt x="2378312" y="950160"/>
                  </a:lnTo>
                  <a:lnTo>
                    <a:pt x="2367609" y="902234"/>
                  </a:lnTo>
                  <a:lnTo>
                    <a:pt x="2354955" y="855114"/>
                  </a:lnTo>
                  <a:lnTo>
                    <a:pt x="2340348" y="808798"/>
                  </a:lnTo>
                  <a:lnTo>
                    <a:pt x="2323786" y="763289"/>
                  </a:lnTo>
                  <a:lnTo>
                    <a:pt x="2305268" y="718584"/>
                  </a:lnTo>
                  <a:lnTo>
                    <a:pt x="2284792" y="674685"/>
                  </a:lnTo>
                  <a:lnTo>
                    <a:pt x="2262356" y="631591"/>
                  </a:lnTo>
                  <a:lnTo>
                    <a:pt x="2237958" y="589303"/>
                  </a:lnTo>
                  <a:lnTo>
                    <a:pt x="2211598" y="547820"/>
                  </a:lnTo>
                  <a:lnTo>
                    <a:pt x="2183273" y="507142"/>
                  </a:lnTo>
                  <a:lnTo>
                    <a:pt x="2152982" y="467270"/>
                  </a:lnTo>
                  <a:lnTo>
                    <a:pt x="2120723" y="428203"/>
                  </a:lnTo>
                  <a:lnTo>
                    <a:pt x="2086494" y="389941"/>
                  </a:lnTo>
                  <a:lnTo>
                    <a:pt x="2050294" y="352485"/>
                  </a:lnTo>
                  <a:lnTo>
                    <a:pt x="2012990" y="316402"/>
                  </a:lnTo>
                  <a:lnTo>
                    <a:pt x="1974852" y="282263"/>
                  </a:lnTo>
                  <a:lnTo>
                    <a:pt x="1935885" y="250068"/>
                  </a:lnTo>
                  <a:lnTo>
                    <a:pt x="1896091" y="219817"/>
                  </a:lnTo>
                  <a:lnTo>
                    <a:pt x="1855474" y="191512"/>
                  </a:lnTo>
                  <a:lnTo>
                    <a:pt x="1814037" y="165154"/>
                  </a:lnTo>
                  <a:lnTo>
                    <a:pt x="1771784" y="140743"/>
                  </a:lnTo>
                  <a:lnTo>
                    <a:pt x="1728717" y="118280"/>
                  </a:lnTo>
                  <a:lnTo>
                    <a:pt x="1684840" y="97765"/>
                  </a:lnTo>
                  <a:lnTo>
                    <a:pt x="1640157" y="79201"/>
                  </a:lnTo>
                  <a:lnTo>
                    <a:pt x="1594670" y="62587"/>
                  </a:lnTo>
                  <a:lnTo>
                    <a:pt x="1548383" y="47925"/>
                  </a:lnTo>
                  <a:lnTo>
                    <a:pt x="1501300" y="35215"/>
                  </a:lnTo>
                  <a:lnTo>
                    <a:pt x="1453423" y="24458"/>
                  </a:lnTo>
                  <a:lnTo>
                    <a:pt x="1404757" y="15655"/>
                  </a:lnTo>
                  <a:lnTo>
                    <a:pt x="1355303" y="8807"/>
                  </a:lnTo>
                  <a:lnTo>
                    <a:pt x="1305067" y="3915"/>
                  </a:lnTo>
                  <a:lnTo>
                    <a:pt x="1254050" y="978"/>
                  </a:lnTo>
                  <a:lnTo>
                    <a:pt x="120225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8976400" y="3500082"/>
              <a:ext cx="2402840" cy="2404110"/>
            </a:xfrm>
            <a:custGeom>
              <a:avLst/>
              <a:gdLst/>
              <a:ahLst/>
              <a:cxnLst/>
              <a:rect l="l" t="t" r="r" b="b"/>
              <a:pathLst>
                <a:path w="2402840" h="2404110">
                  <a:moveTo>
                    <a:pt x="2402614" y="1201869"/>
                  </a:moveTo>
                  <a:lnTo>
                    <a:pt x="2401643" y="1149917"/>
                  </a:lnTo>
                  <a:lnTo>
                    <a:pt x="2398729" y="1098769"/>
                  </a:lnTo>
                  <a:lnTo>
                    <a:pt x="2393870" y="1048428"/>
                  </a:lnTo>
                  <a:lnTo>
                    <a:pt x="2387065" y="998891"/>
                  </a:lnTo>
                  <a:lnTo>
                    <a:pt x="2378312" y="950160"/>
                  </a:lnTo>
                  <a:lnTo>
                    <a:pt x="2367609" y="902234"/>
                  </a:lnTo>
                  <a:lnTo>
                    <a:pt x="2354955" y="855114"/>
                  </a:lnTo>
                  <a:lnTo>
                    <a:pt x="2340348" y="808798"/>
                  </a:lnTo>
                  <a:lnTo>
                    <a:pt x="2323786" y="763289"/>
                  </a:lnTo>
                  <a:lnTo>
                    <a:pt x="2305268" y="718584"/>
                  </a:lnTo>
                  <a:lnTo>
                    <a:pt x="2284792" y="674685"/>
                  </a:lnTo>
                  <a:lnTo>
                    <a:pt x="2262356" y="631591"/>
                  </a:lnTo>
                  <a:lnTo>
                    <a:pt x="2237958" y="589303"/>
                  </a:lnTo>
                  <a:lnTo>
                    <a:pt x="2211598" y="547820"/>
                  </a:lnTo>
                  <a:lnTo>
                    <a:pt x="2183273" y="507142"/>
                  </a:lnTo>
                  <a:lnTo>
                    <a:pt x="2152982" y="467270"/>
                  </a:lnTo>
                  <a:lnTo>
                    <a:pt x="2120723" y="428203"/>
                  </a:lnTo>
                  <a:lnTo>
                    <a:pt x="2086494" y="389941"/>
                  </a:lnTo>
                  <a:lnTo>
                    <a:pt x="2050294" y="352485"/>
                  </a:lnTo>
                  <a:lnTo>
                    <a:pt x="2012990" y="316402"/>
                  </a:lnTo>
                  <a:lnTo>
                    <a:pt x="1974852" y="282263"/>
                  </a:lnTo>
                  <a:lnTo>
                    <a:pt x="1935885" y="250068"/>
                  </a:lnTo>
                  <a:lnTo>
                    <a:pt x="1896091" y="219817"/>
                  </a:lnTo>
                  <a:lnTo>
                    <a:pt x="1855474" y="191512"/>
                  </a:lnTo>
                  <a:lnTo>
                    <a:pt x="1814037" y="165154"/>
                  </a:lnTo>
                  <a:lnTo>
                    <a:pt x="1771784" y="140743"/>
                  </a:lnTo>
                  <a:lnTo>
                    <a:pt x="1728717" y="118280"/>
                  </a:lnTo>
                  <a:lnTo>
                    <a:pt x="1684840" y="97765"/>
                  </a:lnTo>
                  <a:lnTo>
                    <a:pt x="1640157" y="79201"/>
                  </a:lnTo>
                  <a:lnTo>
                    <a:pt x="1594670" y="62587"/>
                  </a:lnTo>
                  <a:lnTo>
                    <a:pt x="1548383" y="47925"/>
                  </a:lnTo>
                  <a:lnTo>
                    <a:pt x="1501300" y="35215"/>
                  </a:lnTo>
                  <a:lnTo>
                    <a:pt x="1453423" y="24458"/>
                  </a:lnTo>
                  <a:lnTo>
                    <a:pt x="1404757" y="15655"/>
                  </a:lnTo>
                  <a:lnTo>
                    <a:pt x="1355303" y="8807"/>
                  </a:lnTo>
                  <a:lnTo>
                    <a:pt x="1305067" y="3915"/>
                  </a:lnTo>
                  <a:lnTo>
                    <a:pt x="1254050" y="978"/>
                  </a:lnTo>
                  <a:lnTo>
                    <a:pt x="1202256" y="0"/>
                  </a:lnTo>
                  <a:lnTo>
                    <a:pt x="1150178" y="978"/>
                  </a:lnTo>
                  <a:lnTo>
                    <a:pt x="1098906" y="3915"/>
                  </a:lnTo>
                  <a:lnTo>
                    <a:pt x="1048440" y="8807"/>
                  </a:lnTo>
                  <a:lnTo>
                    <a:pt x="998782" y="15655"/>
                  </a:lnTo>
                  <a:lnTo>
                    <a:pt x="949932" y="24458"/>
                  </a:lnTo>
                  <a:lnTo>
                    <a:pt x="901892" y="35215"/>
                  </a:lnTo>
                  <a:lnTo>
                    <a:pt x="854661" y="47925"/>
                  </a:lnTo>
                  <a:lnTo>
                    <a:pt x="808241" y="62587"/>
                  </a:lnTo>
                  <a:lnTo>
                    <a:pt x="762632" y="79201"/>
                  </a:lnTo>
                  <a:lnTo>
                    <a:pt x="717836" y="97765"/>
                  </a:lnTo>
                  <a:lnTo>
                    <a:pt x="673854" y="118280"/>
                  </a:lnTo>
                  <a:lnTo>
                    <a:pt x="630685" y="140743"/>
                  </a:lnTo>
                  <a:lnTo>
                    <a:pt x="588332" y="165154"/>
                  </a:lnTo>
                  <a:lnTo>
                    <a:pt x="546794" y="191512"/>
                  </a:lnTo>
                  <a:lnTo>
                    <a:pt x="506072" y="219817"/>
                  </a:lnTo>
                  <a:lnTo>
                    <a:pt x="466169" y="250068"/>
                  </a:lnTo>
                  <a:lnTo>
                    <a:pt x="427083" y="282263"/>
                  </a:lnTo>
                  <a:lnTo>
                    <a:pt x="388816" y="316402"/>
                  </a:lnTo>
                  <a:lnTo>
                    <a:pt x="351370" y="352485"/>
                  </a:lnTo>
                  <a:lnTo>
                    <a:pt x="315312" y="389941"/>
                  </a:lnTo>
                  <a:lnTo>
                    <a:pt x="281210" y="428203"/>
                  </a:lnTo>
                  <a:lnTo>
                    <a:pt x="249064" y="467270"/>
                  </a:lnTo>
                  <a:lnTo>
                    <a:pt x="218873" y="507142"/>
                  </a:lnTo>
                  <a:lnTo>
                    <a:pt x="190636" y="547820"/>
                  </a:lnTo>
                  <a:lnTo>
                    <a:pt x="164351" y="589303"/>
                  </a:lnTo>
                  <a:lnTo>
                    <a:pt x="140019" y="631591"/>
                  </a:lnTo>
                  <a:lnTo>
                    <a:pt x="117638" y="674685"/>
                  </a:lnTo>
                  <a:lnTo>
                    <a:pt x="97207" y="718584"/>
                  </a:lnTo>
                  <a:lnTo>
                    <a:pt x="78727" y="763289"/>
                  </a:lnTo>
                  <a:lnTo>
                    <a:pt x="62195" y="808798"/>
                  </a:lnTo>
                  <a:lnTo>
                    <a:pt x="47611" y="855114"/>
                  </a:lnTo>
                  <a:lnTo>
                    <a:pt x="34974" y="902234"/>
                  </a:lnTo>
                  <a:lnTo>
                    <a:pt x="24284" y="950160"/>
                  </a:lnTo>
                  <a:lnTo>
                    <a:pt x="15539" y="998891"/>
                  </a:lnTo>
                  <a:lnTo>
                    <a:pt x="8739" y="1048428"/>
                  </a:lnTo>
                  <a:lnTo>
                    <a:pt x="3883" y="1098769"/>
                  </a:lnTo>
                  <a:lnTo>
                    <a:pt x="970" y="1149917"/>
                  </a:lnTo>
                  <a:lnTo>
                    <a:pt x="0" y="1201869"/>
                  </a:lnTo>
                  <a:lnTo>
                    <a:pt x="970" y="1253964"/>
                  </a:lnTo>
                  <a:lnTo>
                    <a:pt x="3883" y="1305238"/>
                  </a:lnTo>
                  <a:lnTo>
                    <a:pt x="8740" y="1355693"/>
                  </a:lnTo>
                  <a:lnTo>
                    <a:pt x="15540" y="1405330"/>
                  </a:lnTo>
                  <a:lnTo>
                    <a:pt x="24284" y="1454148"/>
                  </a:lnTo>
                  <a:lnTo>
                    <a:pt x="34974" y="1502150"/>
                  </a:lnTo>
                  <a:lnTo>
                    <a:pt x="47611" y="1549335"/>
                  </a:lnTo>
                  <a:lnTo>
                    <a:pt x="62195" y="1595706"/>
                  </a:lnTo>
                  <a:lnTo>
                    <a:pt x="78727" y="1641261"/>
                  </a:lnTo>
                  <a:lnTo>
                    <a:pt x="97208" y="1686003"/>
                  </a:lnTo>
                  <a:lnTo>
                    <a:pt x="117638" y="1729932"/>
                  </a:lnTo>
                  <a:lnTo>
                    <a:pt x="140019" y="1773049"/>
                  </a:lnTo>
                  <a:lnTo>
                    <a:pt x="164351" y="1815356"/>
                  </a:lnTo>
                  <a:lnTo>
                    <a:pt x="190636" y="1856851"/>
                  </a:lnTo>
                  <a:lnTo>
                    <a:pt x="218873" y="1897537"/>
                  </a:lnTo>
                  <a:lnTo>
                    <a:pt x="249065" y="1937415"/>
                  </a:lnTo>
                  <a:lnTo>
                    <a:pt x="281211" y="1976485"/>
                  </a:lnTo>
                  <a:lnTo>
                    <a:pt x="315312" y="2014747"/>
                  </a:lnTo>
                  <a:lnTo>
                    <a:pt x="351370" y="2052204"/>
                  </a:lnTo>
                  <a:lnTo>
                    <a:pt x="388817" y="2088278"/>
                  </a:lnTo>
                  <a:lnTo>
                    <a:pt x="427083" y="2122395"/>
                  </a:lnTo>
                  <a:lnTo>
                    <a:pt x="466169" y="2154555"/>
                  </a:lnTo>
                  <a:lnTo>
                    <a:pt x="506073" y="2184759"/>
                  </a:lnTo>
                  <a:lnTo>
                    <a:pt x="546794" y="2213008"/>
                  </a:lnTo>
                  <a:lnTo>
                    <a:pt x="588332" y="2239303"/>
                  </a:lnTo>
                  <a:lnTo>
                    <a:pt x="630686" y="2263644"/>
                  </a:lnTo>
                  <a:lnTo>
                    <a:pt x="673854" y="2286033"/>
                  </a:lnTo>
                  <a:lnTo>
                    <a:pt x="717837" y="2306471"/>
                  </a:lnTo>
                  <a:lnTo>
                    <a:pt x="762633" y="2324958"/>
                  </a:lnTo>
                  <a:lnTo>
                    <a:pt x="808241" y="2341495"/>
                  </a:lnTo>
                  <a:lnTo>
                    <a:pt x="854661" y="2356083"/>
                  </a:lnTo>
                  <a:lnTo>
                    <a:pt x="901892" y="2368723"/>
                  </a:lnTo>
                  <a:lnTo>
                    <a:pt x="949933" y="2379416"/>
                  </a:lnTo>
                  <a:lnTo>
                    <a:pt x="998783" y="2388163"/>
                  </a:lnTo>
                  <a:lnTo>
                    <a:pt x="1048441" y="2394965"/>
                  </a:lnTo>
                  <a:lnTo>
                    <a:pt x="1098906" y="2399822"/>
                  </a:lnTo>
                  <a:lnTo>
                    <a:pt x="1150179" y="2402736"/>
                  </a:lnTo>
                  <a:lnTo>
                    <a:pt x="1202257" y="2403707"/>
                  </a:lnTo>
                  <a:lnTo>
                    <a:pt x="1254185" y="2402736"/>
                  </a:lnTo>
                  <a:lnTo>
                    <a:pt x="1305308" y="2399822"/>
                  </a:lnTo>
                  <a:lnTo>
                    <a:pt x="1355627" y="2394965"/>
                  </a:lnTo>
                  <a:lnTo>
                    <a:pt x="1405140" y="2388163"/>
                  </a:lnTo>
                  <a:lnTo>
                    <a:pt x="1453848" y="2379416"/>
                  </a:lnTo>
                  <a:lnTo>
                    <a:pt x="1501752" y="2368723"/>
                  </a:lnTo>
                  <a:lnTo>
                    <a:pt x="1548850" y="2356083"/>
                  </a:lnTo>
                  <a:lnTo>
                    <a:pt x="1595144" y="2341495"/>
                  </a:lnTo>
                  <a:lnTo>
                    <a:pt x="1640632" y="2324958"/>
                  </a:lnTo>
                  <a:lnTo>
                    <a:pt x="1685316" y="2306471"/>
                  </a:lnTo>
                  <a:lnTo>
                    <a:pt x="1729194" y="2286033"/>
                  </a:lnTo>
                  <a:lnTo>
                    <a:pt x="1772268" y="2263644"/>
                  </a:lnTo>
                  <a:lnTo>
                    <a:pt x="1814536" y="2239303"/>
                  </a:lnTo>
                  <a:lnTo>
                    <a:pt x="1856000" y="2213008"/>
                  </a:lnTo>
                  <a:lnTo>
                    <a:pt x="1896659" y="2184759"/>
                  </a:lnTo>
                  <a:lnTo>
                    <a:pt x="1936512" y="2154555"/>
                  </a:lnTo>
                  <a:lnTo>
                    <a:pt x="1975561" y="2122395"/>
                  </a:lnTo>
                  <a:lnTo>
                    <a:pt x="2013805" y="2088278"/>
                  </a:lnTo>
                  <a:lnTo>
                    <a:pt x="2051244" y="2052204"/>
                  </a:lnTo>
                  <a:lnTo>
                    <a:pt x="2087302" y="2014747"/>
                  </a:lnTo>
                  <a:lnTo>
                    <a:pt x="2121403" y="1976485"/>
                  </a:lnTo>
                  <a:lnTo>
                    <a:pt x="2153549" y="1937415"/>
                  </a:lnTo>
                  <a:lnTo>
                    <a:pt x="2183741" y="1897537"/>
                  </a:lnTo>
                  <a:lnTo>
                    <a:pt x="2211978" y="1856851"/>
                  </a:lnTo>
                  <a:lnTo>
                    <a:pt x="2238263" y="1815356"/>
                  </a:lnTo>
                  <a:lnTo>
                    <a:pt x="2262595" y="1773049"/>
                  </a:lnTo>
                  <a:lnTo>
                    <a:pt x="2284976" y="1729932"/>
                  </a:lnTo>
                  <a:lnTo>
                    <a:pt x="2305406" y="1686003"/>
                  </a:lnTo>
                  <a:lnTo>
                    <a:pt x="2323887" y="1641261"/>
                  </a:lnTo>
                  <a:lnTo>
                    <a:pt x="2340419" y="1595706"/>
                  </a:lnTo>
                  <a:lnTo>
                    <a:pt x="2355003" y="1549335"/>
                  </a:lnTo>
                  <a:lnTo>
                    <a:pt x="2367639" y="1502150"/>
                  </a:lnTo>
                  <a:lnTo>
                    <a:pt x="2378330" y="1454148"/>
                  </a:lnTo>
                  <a:lnTo>
                    <a:pt x="2387074" y="1405330"/>
                  </a:lnTo>
                  <a:lnTo>
                    <a:pt x="2393874" y="1355693"/>
                  </a:lnTo>
                  <a:lnTo>
                    <a:pt x="2398730" y="1305238"/>
                  </a:lnTo>
                  <a:lnTo>
                    <a:pt x="2401643" y="1253964"/>
                  </a:lnTo>
                  <a:lnTo>
                    <a:pt x="2402614" y="1201869"/>
                  </a:lnTo>
                  <a:close/>
                </a:path>
              </a:pathLst>
            </a:custGeom>
            <a:ln w="28496">
              <a:solidFill>
                <a:srgbClr val="0A425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9259870" y="4184151"/>
              <a:ext cx="1568450" cy="1155700"/>
            </a:xfrm>
            <a:custGeom>
              <a:avLst/>
              <a:gdLst/>
              <a:ahLst/>
              <a:cxnLst/>
              <a:rect l="l" t="t" r="r" b="b"/>
              <a:pathLst>
                <a:path w="1568450" h="1155700">
                  <a:moveTo>
                    <a:pt x="992384" y="0"/>
                  </a:moveTo>
                  <a:lnTo>
                    <a:pt x="940081" y="2110"/>
                  </a:lnTo>
                  <a:lnTo>
                    <a:pt x="889530" y="8434"/>
                  </a:lnTo>
                  <a:lnTo>
                    <a:pt x="840721" y="18966"/>
                  </a:lnTo>
                  <a:lnTo>
                    <a:pt x="793648" y="33697"/>
                  </a:lnTo>
                  <a:lnTo>
                    <a:pt x="748301" y="52620"/>
                  </a:lnTo>
                  <a:lnTo>
                    <a:pt x="704675" y="75726"/>
                  </a:lnTo>
                  <a:lnTo>
                    <a:pt x="662760" y="103007"/>
                  </a:lnTo>
                  <a:lnTo>
                    <a:pt x="622549" y="134457"/>
                  </a:lnTo>
                  <a:lnTo>
                    <a:pt x="584034" y="170066"/>
                  </a:lnTo>
                  <a:lnTo>
                    <a:pt x="548474" y="207649"/>
                  </a:lnTo>
                  <a:lnTo>
                    <a:pt x="517126" y="247879"/>
                  </a:lnTo>
                  <a:lnTo>
                    <a:pt x="489984" y="289814"/>
                  </a:lnTo>
                  <a:lnTo>
                    <a:pt x="467038" y="333461"/>
                  </a:lnTo>
                  <a:lnTo>
                    <a:pt x="448282" y="378828"/>
                  </a:lnTo>
                  <a:lnTo>
                    <a:pt x="433708" y="425923"/>
                  </a:lnTo>
                  <a:lnTo>
                    <a:pt x="423308" y="474755"/>
                  </a:lnTo>
                  <a:lnTo>
                    <a:pt x="417073" y="525330"/>
                  </a:lnTo>
                  <a:lnTo>
                    <a:pt x="414997" y="577657"/>
                  </a:lnTo>
                  <a:lnTo>
                    <a:pt x="416213" y="616492"/>
                  </a:lnTo>
                  <a:lnTo>
                    <a:pt x="421169" y="661740"/>
                  </a:lnTo>
                  <a:lnTo>
                    <a:pt x="429686" y="713402"/>
                  </a:lnTo>
                  <a:lnTo>
                    <a:pt x="441587" y="771476"/>
                  </a:lnTo>
                  <a:lnTo>
                    <a:pt x="446335" y="785728"/>
                  </a:lnTo>
                  <a:lnTo>
                    <a:pt x="369413" y="818031"/>
                  </a:lnTo>
                  <a:lnTo>
                    <a:pt x="364665" y="822781"/>
                  </a:lnTo>
                  <a:lnTo>
                    <a:pt x="363715" y="834183"/>
                  </a:lnTo>
                  <a:lnTo>
                    <a:pt x="368464" y="838933"/>
                  </a:lnTo>
                  <a:lnTo>
                    <a:pt x="578336" y="937743"/>
                  </a:lnTo>
                  <a:lnTo>
                    <a:pt x="588293" y="941276"/>
                  </a:lnTo>
                  <a:lnTo>
                    <a:pt x="596736" y="940356"/>
                  </a:lnTo>
                  <a:lnTo>
                    <a:pt x="603576" y="934803"/>
                  </a:lnTo>
                  <a:lnTo>
                    <a:pt x="608725" y="924441"/>
                  </a:lnTo>
                  <a:lnTo>
                    <a:pt x="678050" y="712570"/>
                  </a:lnTo>
                  <a:lnTo>
                    <a:pt x="679949" y="697369"/>
                  </a:lnTo>
                  <a:lnTo>
                    <a:pt x="671402" y="690718"/>
                  </a:lnTo>
                  <a:lnTo>
                    <a:pt x="664755" y="690718"/>
                  </a:lnTo>
                  <a:lnTo>
                    <a:pt x="590682" y="722071"/>
                  </a:lnTo>
                  <a:lnTo>
                    <a:pt x="581957" y="679332"/>
                  </a:lnTo>
                  <a:lnTo>
                    <a:pt x="575725" y="640957"/>
                  </a:lnTo>
                  <a:lnTo>
                    <a:pt x="570739" y="577657"/>
                  </a:lnTo>
                  <a:lnTo>
                    <a:pt x="573292" y="528676"/>
                  </a:lnTo>
                  <a:lnTo>
                    <a:pt x="580928" y="481889"/>
                  </a:lnTo>
                  <a:lnTo>
                    <a:pt x="593614" y="437278"/>
                  </a:lnTo>
                  <a:lnTo>
                    <a:pt x="611317" y="394829"/>
                  </a:lnTo>
                  <a:lnTo>
                    <a:pt x="634003" y="354523"/>
                  </a:lnTo>
                  <a:lnTo>
                    <a:pt x="661640" y="316345"/>
                  </a:lnTo>
                  <a:lnTo>
                    <a:pt x="694194" y="280277"/>
                  </a:lnTo>
                  <a:lnTo>
                    <a:pt x="730593" y="247761"/>
                  </a:lnTo>
                  <a:lnTo>
                    <a:pt x="768986" y="220247"/>
                  </a:lnTo>
                  <a:lnTo>
                    <a:pt x="809389" y="197736"/>
                  </a:lnTo>
                  <a:lnTo>
                    <a:pt x="851819" y="180227"/>
                  </a:lnTo>
                  <a:lnTo>
                    <a:pt x="896292" y="167720"/>
                  </a:lnTo>
                  <a:lnTo>
                    <a:pt x="942825" y="160216"/>
                  </a:lnTo>
                  <a:lnTo>
                    <a:pt x="991434" y="157715"/>
                  </a:lnTo>
                  <a:lnTo>
                    <a:pt x="1040392" y="160216"/>
                  </a:lnTo>
                  <a:lnTo>
                    <a:pt x="1087158" y="167720"/>
                  </a:lnTo>
                  <a:lnTo>
                    <a:pt x="1131747" y="180227"/>
                  </a:lnTo>
                  <a:lnTo>
                    <a:pt x="1174177" y="197736"/>
                  </a:lnTo>
                  <a:lnTo>
                    <a:pt x="1214463" y="220247"/>
                  </a:lnTo>
                  <a:lnTo>
                    <a:pt x="1252624" y="247761"/>
                  </a:lnTo>
                  <a:lnTo>
                    <a:pt x="1288675" y="280277"/>
                  </a:lnTo>
                  <a:lnTo>
                    <a:pt x="1321176" y="316694"/>
                  </a:lnTo>
                  <a:lnTo>
                    <a:pt x="1348677" y="355105"/>
                  </a:lnTo>
                  <a:lnTo>
                    <a:pt x="1371178" y="395527"/>
                  </a:lnTo>
                  <a:lnTo>
                    <a:pt x="1388679" y="437976"/>
                  </a:lnTo>
                  <a:lnTo>
                    <a:pt x="1401179" y="482470"/>
                  </a:lnTo>
                  <a:lnTo>
                    <a:pt x="1408679" y="529025"/>
                  </a:lnTo>
                  <a:lnTo>
                    <a:pt x="1411179" y="577657"/>
                  </a:lnTo>
                  <a:lnTo>
                    <a:pt x="1408679" y="626638"/>
                  </a:lnTo>
                  <a:lnTo>
                    <a:pt x="1401179" y="673425"/>
                  </a:lnTo>
                  <a:lnTo>
                    <a:pt x="1388679" y="718036"/>
                  </a:lnTo>
                  <a:lnTo>
                    <a:pt x="1371178" y="760485"/>
                  </a:lnTo>
                  <a:lnTo>
                    <a:pt x="1348677" y="800791"/>
                  </a:lnTo>
                  <a:lnTo>
                    <a:pt x="1321176" y="838969"/>
                  </a:lnTo>
                  <a:lnTo>
                    <a:pt x="1288675" y="875037"/>
                  </a:lnTo>
                  <a:lnTo>
                    <a:pt x="1252275" y="907553"/>
                  </a:lnTo>
                  <a:lnTo>
                    <a:pt x="1213882" y="935067"/>
                  </a:lnTo>
                  <a:lnTo>
                    <a:pt x="1173479" y="957578"/>
                  </a:lnTo>
                  <a:lnTo>
                    <a:pt x="1131049" y="975087"/>
                  </a:lnTo>
                  <a:lnTo>
                    <a:pt x="1086576" y="987594"/>
                  </a:lnTo>
                  <a:lnTo>
                    <a:pt x="1040044" y="995098"/>
                  </a:lnTo>
                  <a:lnTo>
                    <a:pt x="991434" y="997599"/>
                  </a:lnTo>
                  <a:lnTo>
                    <a:pt x="0" y="997599"/>
                  </a:lnTo>
                  <a:lnTo>
                    <a:pt x="55079" y="1076457"/>
                  </a:lnTo>
                  <a:lnTo>
                    <a:pt x="0" y="1155314"/>
                  </a:lnTo>
                  <a:lnTo>
                    <a:pt x="991434" y="1155314"/>
                  </a:lnTo>
                  <a:lnTo>
                    <a:pt x="1043735" y="1153206"/>
                  </a:lnTo>
                  <a:lnTo>
                    <a:pt x="1094278" y="1146890"/>
                  </a:lnTo>
                  <a:lnTo>
                    <a:pt x="1143062" y="1136383"/>
                  </a:lnTo>
                  <a:lnTo>
                    <a:pt x="1190087" y="1121700"/>
                  </a:lnTo>
                  <a:lnTo>
                    <a:pt x="1235354" y="1102857"/>
                  </a:lnTo>
                  <a:lnTo>
                    <a:pt x="1278862" y="1079870"/>
                  </a:lnTo>
                  <a:lnTo>
                    <a:pt x="1320611" y="1052754"/>
                  </a:lnTo>
                  <a:lnTo>
                    <a:pt x="1360602" y="1021524"/>
                  </a:lnTo>
                  <a:lnTo>
                    <a:pt x="1398834" y="986198"/>
                  </a:lnTo>
                  <a:lnTo>
                    <a:pt x="1434395" y="947665"/>
                  </a:lnTo>
                  <a:lnTo>
                    <a:pt x="1465742" y="907435"/>
                  </a:lnTo>
                  <a:lnTo>
                    <a:pt x="1492885" y="865500"/>
                  </a:lnTo>
                  <a:lnTo>
                    <a:pt x="1515830" y="821853"/>
                  </a:lnTo>
                  <a:lnTo>
                    <a:pt x="1534586" y="776486"/>
                  </a:lnTo>
                  <a:lnTo>
                    <a:pt x="1549160" y="729391"/>
                  </a:lnTo>
                  <a:lnTo>
                    <a:pt x="1559561" y="680559"/>
                  </a:lnTo>
                  <a:lnTo>
                    <a:pt x="1565795" y="629984"/>
                  </a:lnTo>
                  <a:lnTo>
                    <a:pt x="1567872" y="577657"/>
                  </a:lnTo>
                  <a:lnTo>
                    <a:pt x="1565767" y="525613"/>
                  </a:lnTo>
                  <a:lnTo>
                    <a:pt x="1559472" y="475258"/>
                  </a:lnTo>
                  <a:lnTo>
                    <a:pt x="1549019" y="426592"/>
                  </a:lnTo>
                  <a:lnTo>
                    <a:pt x="1534440" y="379615"/>
                  </a:lnTo>
                  <a:lnTo>
                    <a:pt x="1515765" y="334327"/>
                  </a:lnTo>
                  <a:lnTo>
                    <a:pt x="1493025" y="290728"/>
                  </a:lnTo>
                  <a:lnTo>
                    <a:pt x="1466253" y="248819"/>
                  </a:lnTo>
                  <a:lnTo>
                    <a:pt x="1435478" y="208598"/>
                  </a:lnTo>
                  <a:lnTo>
                    <a:pt x="1400733" y="170066"/>
                  </a:lnTo>
                  <a:lnTo>
                    <a:pt x="1361551" y="133539"/>
                  </a:lnTo>
                  <a:lnTo>
                    <a:pt x="1321561" y="102177"/>
                  </a:lnTo>
                  <a:lnTo>
                    <a:pt x="1279811" y="75022"/>
                  </a:lnTo>
                  <a:lnTo>
                    <a:pt x="1236303" y="52066"/>
                  </a:lnTo>
                  <a:lnTo>
                    <a:pt x="1191036" y="33301"/>
                  </a:lnTo>
                  <a:lnTo>
                    <a:pt x="1144011" y="18720"/>
                  </a:lnTo>
                  <a:lnTo>
                    <a:pt x="1095227" y="8314"/>
                  </a:lnTo>
                  <a:lnTo>
                    <a:pt x="1044685" y="2077"/>
                  </a:lnTo>
                  <a:lnTo>
                    <a:pt x="992384" y="0"/>
                  </a:lnTo>
                  <a:close/>
                </a:path>
              </a:pathLst>
            </a:custGeom>
            <a:solidFill>
              <a:srgbClr val="0A425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9259870" y="4184151"/>
              <a:ext cx="1568450" cy="1155700"/>
            </a:xfrm>
            <a:custGeom>
              <a:avLst/>
              <a:gdLst/>
              <a:ahLst/>
              <a:cxnLst/>
              <a:rect l="l" t="t" r="r" b="b"/>
              <a:pathLst>
                <a:path w="1568450" h="1155700">
                  <a:moveTo>
                    <a:pt x="1567872" y="577657"/>
                  </a:moveTo>
                  <a:lnTo>
                    <a:pt x="1565795" y="629984"/>
                  </a:lnTo>
                  <a:lnTo>
                    <a:pt x="1559561" y="680559"/>
                  </a:lnTo>
                  <a:lnTo>
                    <a:pt x="1549160" y="729391"/>
                  </a:lnTo>
                  <a:lnTo>
                    <a:pt x="1534586" y="776486"/>
                  </a:lnTo>
                  <a:lnTo>
                    <a:pt x="1515830" y="821853"/>
                  </a:lnTo>
                  <a:lnTo>
                    <a:pt x="1492885" y="865500"/>
                  </a:lnTo>
                  <a:lnTo>
                    <a:pt x="1465742" y="907435"/>
                  </a:lnTo>
                  <a:lnTo>
                    <a:pt x="1434395" y="947665"/>
                  </a:lnTo>
                  <a:lnTo>
                    <a:pt x="1398834" y="986198"/>
                  </a:lnTo>
                  <a:lnTo>
                    <a:pt x="1360602" y="1021524"/>
                  </a:lnTo>
                  <a:lnTo>
                    <a:pt x="1320611" y="1052754"/>
                  </a:lnTo>
                  <a:lnTo>
                    <a:pt x="1278862" y="1079870"/>
                  </a:lnTo>
                  <a:lnTo>
                    <a:pt x="1235354" y="1102857"/>
                  </a:lnTo>
                  <a:lnTo>
                    <a:pt x="1190087" y="1121700"/>
                  </a:lnTo>
                  <a:lnTo>
                    <a:pt x="1143062" y="1136383"/>
                  </a:lnTo>
                  <a:lnTo>
                    <a:pt x="1094278" y="1146890"/>
                  </a:lnTo>
                  <a:lnTo>
                    <a:pt x="1043735" y="1153206"/>
                  </a:lnTo>
                  <a:lnTo>
                    <a:pt x="991434" y="1155314"/>
                  </a:lnTo>
                  <a:lnTo>
                    <a:pt x="0" y="1155314"/>
                  </a:lnTo>
                  <a:lnTo>
                    <a:pt x="55079" y="1076457"/>
                  </a:lnTo>
                  <a:lnTo>
                    <a:pt x="0" y="997599"/>
                  </a:lnTo>
                  <a:lnTo>
                    <a:pt x="991434" y="997599"/>
                  </a:lnTo>
                  <a:lnTo>
                    <a:pt x="1040044" y="995098"/>
                  </a:lnTo>
                  <a:lnTo>
                    <a:pt x="1086576" y="987594"/>
                  </a:lnTo>
                  <a:lnTo>
                    <a:pt x="1131049" y="975087"/>
                  </a:lnTo>
                  <a:lnTo>
                    <a:pt x="1173479" y="957578"/>
                  </a:lnTo>
                  <a:lnTo>
                    <a:pt x="1213882" y="935067"/>
                  </a:lnTo>
                  <a:lnTo>
                    <a:pt x="1252275" y="907553"/>
                  </a:lnTo>
                  <a:lnTo>
                    <a:pt x="1288675" y="875037"/>
                  </a:lnTo>
                  <a:lnTo>
                    <a:pt x="1321176" y="838969"/>
                  </a:lnTo>
                  <a:lnTo>
                    <a:pt x="1348677" y="800791"/>
                  </a:lnTo>
                  <a:lnTo>
                    <a:pt x="1371178" y="760485"/>
                  </a:lnTo>
                  <a:lnTo>
                    <a:pt x="1388679" y="718036"/>
                  </a:lnTo>
                  <a:lnTo>
                    <a:pt x="1401179" y="673425"/>
                  </a:lnTo>
                  <a:lnTo>
                    <a:pt x="1408679" y="626638"/>
                  </a:lnTo>
                  <a:lnTo>
                    <a:pt x="1411179" y="577657"/>
                  </a:lnTo>
                  <a:lnTo>
                    <a:pt x="1408679" y="529025"/>
                  </a:lnTo>
                  <a:lnTo>
                    <a:pt x="1401179" y="482470"/>
                  </a:lnTo>
                  <a:lnTo>
                    <a:pt x="1388679" y="437976"/>
                  </a:lnTo>
                  <a:lnTo>
                    <a:pt x="1371178" y="395527"/>
                  </a:lnTo>
                  <a:lnTo>
                    <a:pt x="1348677" y="355105"/>
                  </a:lnTo>
                  <a:lnTo>
                    <a:pt x="1321176" y="316694"/>
                  </a:lnTo>
                  <a:lnTo>
                    <a:pt x="1288675" y="280277"/>
                  </a:lnTo>
                  <a:lnTo>
                    <a:pt x="1252624" y="247761"/>
                  </a:lnTo>
                  <a:lnTo>
                    <a:pt x="1214463" y="220247"/>
                  </a:lnTo>
                  <a:lnTo>
                    <a:pt x="1174177" y="197736"/>
                  </a:lnTo>
                  <a:lnTo>
                    <a:pt x="1131747" y="180227"/>
                  </a:lnTo>
                  <a:lnTo>
                    <a:pt x="1087158" y="167720"/>
                  </a:lnTo>
                  <a:lnTo>
                    <a:pt x="1040392" y="160216"/>
                  </a:lnTo>
                  <a:lnTo>
                    <a:pt x="991434" y="157715"/>
                  </a:lnTo>
                  <a:lnTo>
                    <a:pt x="942825" y="160216"/>
                  </a:lnTo>
                  <a:lnTo>
                    <a:pt x="896292" y="167720"/>
                  </a:lnTo>
                  <a:lnTo>
                    <a:pt x="851819" y="180227"/>
                  </a:lnTo>
                  <a:lnTo>
                    <a:pt x="809389" y="197736"/>
                  </a:lnTo>
                  <a:lnTo>
                    <a:pt x="768986" y="220247"/>
                  </a:lnTo>
                  <a:lnTo>
                    <a:pt x="730593" y="247761"/>
                  </a:lnTo>
                  <a:lnTo>
                    <a:pt x="694194" y="280277"/>
                  </a:lnTo>
                  <a:lnTo>
                    <a:pt x="661640" y="316345"/>
                  </a:lnTo>
                  <a:lnTo>
                    <a:pt x="634003" y="354523"/>
                  </a:lnTo>
                  <a:lnTo>
                    <a:pt x="611317" y="394829"/>
                  </a:lnTo>
                  <a:lnTo>
                    <a:pt x="593614" y="437278"/>
                  </a:lnTo>
                  <a:lnTo>
                    <a:pt x="580928" y="481889"/>
                  </a:lnTo>
                  <a:lnTo>
                    <a:pt x="573292" y="528676"/>
                  </a:lnTo>
                  <a:lnTo>
                    <a:pt x="570739" y="577657"/>
                  </a:lnTo>
                  <a:lnTo>
                    <a:pt x="575725" y="640957"/>
                  </a:lnTo>
                  <a:lnTo>
                    <a:pt x="581957" y="679332"/>
                  </a:lnTo>
                  <a:lnTo>
                    <a:pt x="590682" y="722071"/>
                  </a:lnTo>
                  <a:lnTo>
                    <a:pt x="657157" y="693569"/>
                  </a:lnTo>
                  <a:lnTo>
                    <a:pt x="664755" y="690718"/>
                  </a:lnTo>
                  <a:lnTo>
                    <a:pt x="671402" y="690718"/>
                  </a:lnTo>
                  <a:lnTo>
                    <a:pt x="675201" y="693569"/>
                  </a:lnTo>
                  <a:lnTo>
                    <a:pt x="679949" y="697369"/>
                  </a:lnTo>
                  <a:lnTo>
                    <a:pt x="679949" y="703069"/>
                  </a:lnTo>
                  <a:lnTo>
                    <a:pt x="678050" y="712570"/>
                  </a:lnTo>
                  <a:lnTo>
                    <a:pt x="608725" y="924441"/>
                  </a:lnTo>
                  <a:lnTo>
                    <a:pt x="603576" y="934803"/>
                  </a:lnTo>
                  <a:lnTo>
                    <a:pt x="596736" y="940356"/>
                  </a:lnTo>
                  <a:lnTo>
                    <a:pt x="588293" y="941276"/>
                  </a:lnTo>
                  <a:lnTo>
                    <a:pt x="578336" y="937743"/>
                  </a:lnTo>
                  <a:lnTo>
                    <a:pt x="377011" y="842733"/>
                  </a:lnTo>
                  <a:lnTo>
                    <a:pt x="368464" y="838933"/>
                  </a:lnTo>
                  <a:lnTo>
                    <a:pt x="363715" y="834183"/>
                  </a:lnTo>
                  <a:lnTo>
                    <a:pt x="364665" y="828482"/>
                  </a:lnTo>
                  <a:lnTo>
                    <a:pt x="364665" y="822781"/>
                  </a:lnTo>
                  <a:lnTo>
                    <a:pt x="369413" y="818031"/>
                  </a:lnTo>
                  <a:lnTo>
                    <a:pt x="377960" y="815181"/>
                  </a:lnTo>
                  <a:lnTo>
                    <a:pt x="446335" y="785728"/>
                  </a:lnTo>
                  <a:lnTo>
                    <a:pt x="444436" y="780977"/>
                  </a:lnTo>
                  <a:lnTo>
                    <a:pt x="443486" y="776227"/>
                  </a:lnTo>
                  <a:lnTo>
                    <a:pt x="441587" y="771476"/>
                  </a:lnTo>
                  <a:lnTo>
                    <a:pt x="429686" y="713402"/>
                  </a:lnTo>
                  <a:lnTo>
                    <a:pt x="421169" y="661740"/>
                  </a:lnTo>
                  <a:lnTo>
                    <a:pt x="416213" y="616492"/>
                  </a:lnTo>
                  <a:lnTo>
                    <a:pt x="414997" y="577657"/>
                  </a:lnTo>
                  <a:lnTo>
                    <a:pt x="417073" y="525330"/>
                  </a:lnTo>
                  <a:lnTo>
                    <a:pt x="423308" y="474755"/>
                  </a:lnTo>
                  <a:lnTo>
                    <a:pt x="433708" y="425923"/>
                  </a:lnTo>
                  <a:lnTo>
                    <a:pt x="448282" y="378828"/>
                  </a:lnTo>
                  <a:lnTo>
                    <a:pt x="467038" y="333461"/>
                  </a:lnTo>
                  <a:lnTo>
                    <a:pt x="489984" y="289814"/>
                  </a:lnTo>
                  <a:lnTo>
                    <a:pt x="517126" y="247879"/>
                  </a:lnTo>
                  <a:lnTo>
                    <a:pt x="548474" y="207649"/>
                  </a:lnTo>
                  <a:lnTo>
                    <a:pt x="584034" y="169116"/>
                  </a:lnTo>
                  <a:lnTo>
                    <a:pt x="584034" y="170066"/>
                  </a:lnTo>
                  <a:lnTo>
                    <a:pt x="622549" y="134457"/>
                  </a:lnTo>
                  <a:lnTo>
                    <a:pt x="662760" y="103007"/>
                  </a:lnTo>
                  <a:lnTo>
                    <a:pt x="704675" y="75726"/>
                  </a:lnTo>
                  <a:lnTo>
                    <a:pt x="748301" y="52620"/>
                  </a:lnTo>
                  <a:lnTo>
                    <a:pt x="793648" y="33697"/>
                  </a:lnTo>
                  <a:lnTo>
                    <a:pt x="840721" y="18966"/>
                  </a:lnTo>
                  <a:lnTo>
                    <a:pt x="889530" y="8434"/>
                  </a:lnTo>
                  <a:lnTo>
                    <a:pt x="940081" y="2110"/>
                  </a:lnTo>
                  <a:lnTo>
                    <a:pt x="992384" y="0"/>
                  </a:lnTo>
                  <a:lnTo>
                    <a:pt x="1044685" y="2077"/>
                  </a:lnTo>
                  <a:lnTo>
                    <a:pt x="1095227" y="8314"/>
                  </a:lnTo>
                  <a:lnTo>
                    <a:pt x="1144011" y="18720"/>
                  </a:lnTo>
                  <a:lnTo>
                    <a:pt x="1191036" y="33301"/>
                  </a:lnTo>
                  <a:lnTo>
                    <a:pt x="1236303" y="52066"/>
                  </a:lnTo>
                  <a:lnTo>
                    <a:pt x="1279811" y="75022"/>
                  </a:lnTo>
                  <a:lnTo>
                    <a:pt x="1321561" y="102177"/>
                  </a:lnTo>
                  <a:lnTo>
                    <a:pt x="1361551" y="133539"/>
                  </a:lnTo>
                  <a:lnTo>
                    <a:pt x="1399784" y="169116"/>
                  </a:lnTo>
                  <a:lnTo>
                    <a:pt x="1435478" y="208598"/>
                  </a:lnTo>
                  <a:lnTo>
                    <a:pt x="1466253" y="248819"/>
                  </a:lnTo>
                  <a:lnTo>
                    <a:pt x="1493025" y="290728"/>
                  </a:lnTo>
                  <a:lnTo>
                    <a:pt x="1515765" y="334327"/>
                  </a:lnTo>
                  <a:lnTo>
                    <a:pt x="1534440" y="379615"/>
                  </a:lnTo>
                  <a:lnTo>
                    <a:pt x="1549019" y="426592"/>
                  </a:lnTo>
                  <a:lnTo>
                    <a:pt x="1559472" y="475258"/>
                  </a:lnTo>
                  <a:lnTo>
                    <a:pt x="1565767" y="525613"/>
                  </a:lnTo>
                  <a:lnTo>
                    <a:pt x="1567872" y="577657"/>
                  </a:lnTo>
                  <a:close/>
                </a:path>
              </a:pathLst>
            </a:custGeom>
            <a:ln w="11082">
              <a:solidFill>
                <a:srgbClr val="0A425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0619769" y="4972729"/>
              <a:ext cx="570865" cy="403225"/>
            </a:xfrm>
            <a:custGeom>
              <a:avLst/>
              <a:gdLst/>
              <a:ahLst/>
              <a:cxnLst/>
              <a:rect l="l" t="t" r="r" b="b"/>
              <a:pathLst>
                <a:path w="570865" h="403225">
                  <a:moveTo>
                    <a:pt x="347571" y="0"/>
                  </a:moveTo>
                  <a:lnTo>
                    <a:pt x="337125" y="5700"/>
                  </a:lnTo>
                  <a:lnTo>
                    <a:pt x="334276" y="12351"/>
                  </a:lnTo>
                  <a:lnTo>
                    <a:pt x="333327" y="21852"/>
                  </a:lnTo>
                  <a:lnTo>
                    <a:pt x="333327" y="92159"/>
                  </a:lnTo>
                  <a:lnTo>
                    <a:pt x="167138" y="92159"/>
                  </a:lnTo>
                  <a:lnTo>
                    <a:pt x="141733" y="140629"/>
                  </a:lnTo>
                  <a:lnTo>
                    <a:pt x="112271" y="183489"/>
                  </a:lnTo>
                  <a:lnTo>
                    <a:pt x="78798" y="220832"/>
                  </a:lnTo>
                  <a:lnTo>
                    <a:pt x="41359" y="252747"/>
                  </a:lnTo>
                  <a:lnTo>
                    <a:pt x="0" y="279327"/>
                  </a:lnTo>
                  <a:lnTo>
                    <a:pt x="334276" y="279327"/>
                  </a:lnTo>
                  <a:lnTo>
                    <a:pt x="334276" y="390488"/>
                  </a:lnTo>
                  <a:lnTo>
                    <a:pt x="337125" y="397139"/>
                  </a:lnTo>
                  <a:lnTo>
                    <a:pt x="348521" y="402840"/>
                  </a:lnTo>
                  <a:lnTo>
                    <a:pt x="356118" y="400939"/>
                  </a:lnTo>
                  <a:lnTo>
                    <a:pt x="559343" y="220421"/>
                  </a:lnTo>
                  <a:lnTo>
                    <a:pt x="567861" y="210980"/>
                  </a:lnTo>
                  <a:lnTo>
                    <a:pt x="570502" y="201182"/>
                  </a:lnTo>
                  <a:lnTo>
                    <a:pt x="567089" y="191028"/>
                  </a:lnTo>
                  <a:lnTo>
                    <a:pt x="557444" y="180517"/>
                  </a:lnTo>
                  <a:lnTo>
                    <a:pt x="355169" y="1900"/>
                  </a:lnTo>
                  <a:lnTo>
                    <a:pt x="347571" y="0"/>
                  </a:lnTo>
                  <a:close/>
                </a:path>
              </a:pathLst>
            </a:custGeom>
            <a:solidFill>
              <a:srgbClr val="0A425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0619769" y="4972729"/>
              <a:ext cx="570865" cy="403225"/>
            </a:xfrm>
            <a:custGeom>
              <a:avLst/>
              <a:gdLst/>
              <a:ahLst/>
              <a:cxnLst/>
              <a:rect l="l" t="t" r="r" b="b"/>
              <a:pathLst>
                <a:path w="570865" h="403225">
                  <a:moveTo>
                    <a:pt x="559343" y="220421"/>
                  </a:moveTo>
                  <a:lnTo>
                    <a:pt x="364665" y="393339"/>
                  </a:lnTo>
                  <a:lnTo>
                    <a:pt x="356118" y="400939"/>
                  </a:lnTo>
                  <a:lnTo>
                    <a:pt x="348521" y="402840"/>
                  </a:lnTo>
                  <a:lnTo>
                    <a:pt x="342823" y="399989"/>
                  </a:lnTo>
                  <a:lnTo>
                    <a:pt x="337125" y="397139"/>
                  </a:lnTo>
                  <a:lnTo>
                    <a:pt x="334276" y="390488"/>
                  </a:lnTo>
                  <a:lnTo>
                    <a:pt x="334276" y="379087"/>
                  </a:lnTo>
                  <a:lnTo>
                    <a:pt x="334276" y="279327"/>
                  </a:lnTo>
                  <a:lnTo>
                    <a:pt x="0" y="279327"/>
                  </a:lnTo>
                  <a:lnTo>
                    <a:pt x="41359" y="252747"/>
                  </a:lnTo>
                  <a:lnTo>
                    <a:pt x="78798" y="220832"/>
                  </a:lnTo>
                  <a:lnTo>
                    <a:pt x="112271" y="183489"/>
                  </a:lnTo>
                  <a:lnTo>
                    <a:pt x="141733" y="140629"/>
                  </a:lnTo>
                  <a:lnTo>
                    <a:pt x="167138" y="92159"/>
                  </a:lnTo>
                  <a:lnTo>
                    <a:pt x="333327" y="92159"/>
                  </a:lnTo>
                  <a:lnTo>
                    <a:pt x="333327" y="21852"/>
                  </a:lnTo>
                  <a:lnTo>
                    <a:pt x="347571" y="0"/>
                  </a:lnTo>
                  <a:lnTo>
                    <a:pt x="355169" y="1900"/>
                  </a:lnTo>
                  <a:lnTo>
                    <a:pt x="362766" y="8550"/>
                  </a:lnTo>
                  <a:lnTo>
                    <a:pt x="557444" y="180517"/>
                  </a:lnTo>
                  <a:lnTo>
                    <a:pt x="567089" y="191028"/>
                  </a:lnTo>
                  <a:lnTo>
                    <a:pt x="570502" y="201182"/>
                  </a:lnTo>
                  <a:lnTo>
                    <a:pt x="567861" y="210980"/>
                  </a:lnTo>
                  <a:lnTo>
                    <a:pt x="559343" y="220421"/>
                  </a:lnTo>
                  <a:close/>
                </a:path>
              </a:pathLst>
            </a:custGeom>
            <a:ln w="11082">
              <a:solidFill>
                <a:srgbClr val="0A425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9538118" y="3915274"/>
              <a:ext cx="556260" cy="585470"/>
            </a:xfrm>
            <a:custGeom>
              <a:avLst/>
              <a:gdLst/>
              <a:ahLst/>
              <a:cxnLst/>
              <a:rect l="l" t="t" r="r" b="b"/>
              <a:pathLst>
                <a:path w="556259" h="585470">
                  <a:moveTo>
                    <a:pt x="465328" y="0"/>
                  </a:moveTo>
                  <a:lnTo>
                    <a:pt x="454882" y="0"/>
                  </a:lnTo>
                  <a:lnTo>
                    <a:pt x="450134" y="3800"/>
                  </a:lnTo>
                  <a:lnTo>
                    <a:pt x="445385" y="11401"/>
                  </a:lnTo>
                  <a:lnTo>
                    <a:pt x="406450" y="85508"/>
                  </a:lnTo>
                  <a:lnTo>
                    <a:pt x="403601" y="82658"/>
                  </a:lnTo>
                  <a:lnTo>
                    <a:pt x="369443" y="69579"/>
                  </a:lnTo>
                  <a:lnTo>
                    <a:pt x="342586" y="63062"/>
                  </a:lnTo>
                  <a:lnTo>
                    <a:pt x="314660" y="59217"/>
                  </a:lnTo>
                  <a:lnTo>
                    <a:pt x="285844" y="57955"/>
                  </a:lnTo>
                  <a:lnTo>
                    <a:pt x="239919" y="61269"/>
                  </a:lnTo>
                  <a:lnTo>
                    <a:pt x="196729" y="71241"/>
                  </a:lnTo>
                  <a:lnTo>
                    <a:pt x="156274" y="87917"/>
                  </a:lnTo>
                  <a:lnTo>
                    <a:pt x="118554" y="111343"/>
                  </a:lnTo>
                  <a:lnTo>
                    <a:pt x="83569" y="141564"/>
                  </a:lnTo>
                  <a:lnTo>
                    <a:pt x="53362" y="176565"/>
                  </a:lnTo>
                  <a:lnTo>
                    <a:pt x="29948" y="214303"/>
                  </a:lnTo>
                  <a:lnTo>
                    <a:pt x="13279" y="254777"/>
                  </a:lnTo>
                  <a:lnTo>
                    <a:pt x="3312" y="297987"/>
                  </a:lnTo>
                  <a:lnTo>
                    <a:pt x="0" y="343934"/>
                  </a:lnTo>
                  <a:lnTo>
                    <a:pt x="3403" y="389873"/>
                  </a:lnTo>
                  <a:lnTo>
                    <a:pt x="13553" y="433030"/>
                  </a:lnTo>
                  <a:lnTo>
                    <a:pt x="30358" y="473359"/>
                  </a:lnTo>
                  <a:lnTo>
                    <a:pt x="53727" y="510816"/>
                  </a:lnTo>
                  <a:lnTo>
                    <a:pt x="83569" y="545354"/>
                  </a:lnTo>
                  <a:lnTo>
                    <a:pt x="83569" y="546304"/>
                  </a:lnTo>
                  <a:lnTo>
                    <a:pt x="106954" y="566731"/>
                  </a:lnTo>
                  <a:lnTo>
                    <a:pt x="131051" y="584308"/>
                  </a:lnTo>
                  <a:lnTo>
                    <a:pt x="133900" y="585258"/>
                  </a:lnTo>
                  <a:lnTo>
                    <a:pt x="217469" y="452245"/>
                  </a:lnTo>
                  <a:lnTo>
                    <a:pt x="211935" y="448504"/>
                  </a:lnTo>
                  <a:lnTo>
                    <a:pt x="196577" y="435143"/>
                  </a:lnTo>
                  <a:lnTo>
                    <a:pt x="180374" y="415013"/>
                  </a:lnTo>
                  <a:lnTo>
                    <a:pt x="168800" y="393101"/>
                  </a:lnTo>
                  <a:lnTo>
                    <a:pt x="161855" y="369408"/>
                  </a:lnTo>
                  <a:lnTo>
                    <a:pt x="159541" y="343934"/>
                  </a:lnTo>
                  <a:lnTo>
                    <a:pt x="161855" y="317925"/>
                  </a:lnTo>
                  <a:lnTo>
                    <a:pt x="180374" y="272320"/>
                  </a:lnTo>
                  <a:lnTo>
                    <a:pt x="216164" y="236514"/>
                  </a:lnTo>
                  <a:lnTo>
                    <a:pt x="261747" y="217987"/>
                  </a:lnTo>
                  <a:lnTo>
                    <a:pt x="287743" y="215671"/>
                  </a:lnTo>
                  <a:lnTo>
                    <a:pt x="312672" y="217809"/>
                  </a:lnTo>
                  <a:lnTo>
                    <a:pt x="336176" y="224222"/>
                  </a:lnTo>
                  <a:lnTo>
                    <a:pt x="301039" y="289778"/>
                  </a:lnTo>
                  <a:lnTo>
                    <a:pt x="301039" y="296429"/>
                  </a:lnTo>
                  <a:lnTo>
                    <a:pt x="306736" y="304980"/>
                  </a:lnTo>
                  <a:lnTo>
                    <a:pt x="313384" y="305930"/>
                  </a:lnTo>
                  <a:lnTo>
                    <a:pt x="539401" y="250824"/>
                  </a:lnTo>
                  <a:lnTo>
                    <a:pt x="549877" y="247276"/>
                  </a:lnTo>
                  <a:lnTo>
                    <a:pt x="555545" y="240967"/>
                  </a:lnTo>
                  <a:lnTo>
                    <a:pt x="556227" y="231986"/>
                  </a:lnTo>
                  <a:lnTo>
                    <a:pt x="470076" y="4750"/>
                  </a:lnTo>
                  <a:lnTo>
                    <a:pt x="465328" y="0"/>
                  </a:lnTo>
                  <a:close/>
                </a:path>
              </a:pathLst>
            </a:custGeom>
            <a:solidFill>
              <a:srgbClr val="0A425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9538118" y="3915274"/>
              <a:ext cx="556260" cy="585470"/>
            </a:xfrm>
            <a:custGeom>
              <a:avLst/>
              <a:gdLst/>
              <a:ahLst/>
              <a:cxnLst/>
              <a:rect l="l" t="t" r="r" b="b"/>
              <a:pathLst>
                <a:path w="556259" h="585470">
                  <a:moveTo>
                    <a:pt x="539401" y="250824"/>
                  </a:moveTo>
                  <a:lnTo>
                    <a:pt x="322881" y="304030"/>
                  </a:lnTo>
                  <a:lnTo>
                    <a:pt x="313384" y="305930"/>
                  </a:lnTo>
                  <a:lnTo>
                    <a:pt x="306736" y="304980"/>
                  </a:lnTo>
                  <a:lnTo>
                    <a:pt x="303888" y="300229"/>
                  </a:lnTo>
                  <a:lnTo>
                    <a:pt x="301039" y="296429"/>
                  </a:lnTo>
                  <a:lnTo>
                    <a:pt x="301039" y="289778"/>
                  </a:lnTo>
                  <a:lnTo>
                    <a:pt x="305787" y="281227"/>
                  </a:lnTo>
                  <a:lnTo>
                    <a:pt x="336176" y="224222"/>
                  </a:lnTo>
                  <a:lnTo>
                    <a:pt x="324602" y="220481"/>
                  </a:lnTo>
                  <a:lnTo>
                    <a:pt x="312672" y="217809"/>
                  </a:lnTo>
                  <a:lnTo>
                    <a:pt x="300386" y="216205"/>
                  </a:lnTo>
                  <a:lnTo>
                    <a:pt x="287743" y="215671"/>
                  </a:lnTo>
                  <a:lnTo>
                    <a:pt x="261747" y="217987"/>
                  </a:lnTo>
                  <a:lnTo>
                    <a:pt x="216164" y="236514"/>
                  </a:lnTo>
                  <a:lnTo>
                    <a:pt x="180374" y="272320"/>
                  </a:lnTo>
                  <a:lnTo>
                    <a:pt x="161855" y="317925"/>
                  </a:lnTo>
                  <a:lnTo>
                    <a:pt x="159541" y="343934"/>
                  </a:lnTo>
                  <a:lnTo>
                    <a:pt x="161855" y="369408"/>
                  </a:lnTo>
                  <a:lnTo>
                    <a:pt x="180374" y="415013"/>
                  </a:lnTo>
                  <a:lnTo>
                    <a:pt x="206667" y="444406"/>
                  </a:lnTo>
                  <a:lnTo>
                    <a:pt x="217469" y="452245"/>
                  </a:lnTo>
                  <a:lnTo>
                    <a:pt x="133900" y="585258"/>
                  </a:lnTo>
                  <a:lnTo>
                    <a:pt x="132951" y="584308"/>
                  </a:lnTo>
                  <a:lnTo>
                    <a:pt x="132001" y="584308"/>
                  </a:lnTo>
                  <a:lnTo>
                    <a:pt x="131051" y="584308"/>
                  </a:lnTo>
                  <a:lnTo>
                    <a:pt x="95128" y="556785"/>
                  </a:lnTo>
                  <a:lnTo>
                    <a:pt x="83569" y="545354"/>
                  </a:lnTo>
                  <a:lnTo>
                    <a:pt x="53727" y="510816"/>
                  </a:lnTo>
                  <a:lnTo>
                    <a:pt x="30358" y="473359"/>
                  </a:lnTo>
                  <a:lnTo>
                    <a:pt x="13553" y="433030"/>
                  </a:lnTo>
                  <a:lnTo>
                    <a:pt x="3403" y="389873"/>
                  </a:lnTo>
                  <a:lnTo>
                    <a:pt x="0" y="343934"/>
                  </a:lnTo>
                  <a:lnTo>
                    <a:pt x="3312" y="297987"/>
                  </a:lnTo>
                  <a:lnTo>
                    <a:pt x="13279" y="254777"/>
                  </a:lnTo>
                  <a:lnTo>
                    <a:pt x="29948" y="214303"/>
                  </a:lnTo>
                  <a:lnTo>
                    <a:pt x="53362" y="176565"/>
                  </a:lnTo>
                  <a:lnTo>
                    <a:pt x="83569" y="141564"/>
                  </a:lnTo>
                  <a:lnTo>
                    <a:pt x="118554" y="111343"/>
                  </a:lnTo>
                  <a:lnTo>
                    <a:pt x="156274" y="87917"/>
                  </a:lnTo>
                  <a:lnTo>
                    <a:pt x="196729" y="71241"/>
                  </a:lnTo>
                  <a:lnTo>
                    <a:pt x="239919" y="61269"/>
                  </a:lnTo>
                  <a:lnTo>
                    <a:pt x="285844" y="57955"/>
                  </a:lnTo>
                  <a:lnTo>
                    <a:pt x="314660" y="59217"/>
                  </a:lnTo>
                  <a:lnTo>
                    <a:pt x="342586" y="63062"/>
                  </a:lnTo>
                  <a:lnTo>
                    <a:pt x="369443" y="69579"/>
                  </a:lnTo>
                  <a:lnTo>
                    <a:pt x="395054" y="78857"/>
                  </a:lnTo>
                  <a:lnTo>
                    <a:pt x="398852" y="80758"/>
                  </a:lnTo>
                  <a:lnTo>
                    <a:pt x="403601" y="82658"/>
                  </a:lnTo>
                  <a:lnTo>
                    <a:pt x="406450" y="85508"/>
                  </a:lnTo>
                  <a:lnTo>
                    <a:pt x="445385" y="11401"/>
                  </a:lnTo>
                  <a:lnTo>
                    <a:pt x="450134" y="3800"/>
                  </a:lnTo>
                  <a:lnTo>
                    <a:pt x="454882" y="0"/>
                  </a:lnTo>
                  <a:lnTo>
                    <a:pt x="459630" y="0"/>
                  </a:lnTo>
                  <a:lnTo>
                    <a:pt x="465328" y="0"/>
                  </a:lnTo>
                  <a:lnTo>
                    <a:pt x="470076" y="4750"/>
                  </a:lnTo>
                  <a:lnTo>
                    <a:pt x="472925" y="12351"/>
                  </a:lnTo>
                  <a:lnTo>
                    <a:pt x="551746" y="220421"/>
                  </a:lnTo>
                  <a:lnTo>
                    <a:pt x="556227" y="231986"/>
                  </a:lnTo>
                  <a:lnTo>
                    <a:pt x="555545" y="240967"/>
                  </a:lnTo>
                  <a:lnTo>
                    <a:pt x="549877" y="247276"/>
                  </a:lnTo>
                  <a:lnTo>
                    <a:pt x="539401" y="250824"/>
                  </a:lnTo>
                  <a:close/>
                </a:path>
              </a:pathLst>
            </a:custGeom>
            <a:ln w="11081">
              <a:solidFill>
                <a:srgbClr val="0A425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E9E8D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1603247"/>
            <a:ext cx="5080000" cy="3750945"/>
          </a:xfrm>
          <a:custGeom>
            <a:avLst/>
            <a:gdLst/>
            <a:ahLst/>
            <a:cxnLst/>
            <a:rect l="l" t="t" r="r" b="b"/>
            <a:pathLst>
              <a:path w="5080000" h="3750945">
                <a:moveTo>
                  <a:pt x="4327525" y="0"/>
                </a:moveTo>
                <a:lnTo>
                  <a:pt x="0" y="11140"/>
                </a:lnTo>
                <a:lnTo>
                  <a:pt x="0" y="3750564"/>
                </a:lnTo>
                <a:lnTo>
                  <a:pt x="5079492" y="3750564"/>
                </a:lnTo>
                <a:lnTo>
                  <a:pt x="4327525" y="0"/>
                </a:lnTo>
                <a:close/>
              </a:path>
            </a:pathLst>
          </a:custGeom>
          <a:solidFill>
            <a:srgbClr val="DA346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11986006" y="1596897"/>
            <a:ext cx="212725" cy="3763645"/>
            <a:chOff x="11986006" y="1596897"/>
            <a:chExt cx="212725" cy="3763645"/>
          </a:xfrm>
        </p:grpSpPr>
        <p:sp>
          <p:nvSpPr>
            <p:cNvPr id="5" name="object 5"/>
            <p:cNvSpPr/>
            <p:nvPr/>
          </p:nvSpPr>
          <p:spPr>
            <a:xfrm>
              <a:off x="11992356" y="1603247"/>
              <a:ext cx="200025" cy="3750945"/>
            </a:xfrm>
            <a:custGeom>
              <a:avLst/>
              <a:gdLst/>
              <a:ahLst/>
              <a:cxnLst/>
              <a:rect l="l" t="t" r="r" b="b"/>
              <a:pathLst>
                <a:path w="200025" h="3750945">
                  <a:moveTo>
                    <a:pt x="199644" y="0"/>
                  </a:moveTo>
                  <a:lnTo>
                    <a:pt x="0" y="0"/>
                  </a:lnTo>
                  <a:lnTo>
                    <a:pt x="0" y="3750564"/>
                  </a:lnTo>
                  <a:lnTo>
                    <a:pt x="199644" y="3750564"/>
                  </a:lnTo>
                  <a:lnTo>
                    <a:pt x="199644" y="0"/>
                  </a:lnTo>
                  <a:close/>
                </a:path>
              </a:pathLst>
            </a:custGeom>
            <a:solidFill>
              <a:srgbClr val="DA34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1992356" y="1603247"/>
              <a:ext cx="200025" cy="3750945"/>
            </a:xfrm>
            <a:custGeom>
              <a:avLst/>
              <a:gdLst/>
              <a:ahLst/>
              <a:cxnLst/>
              <a:rect l="l" t="t" r="r" b="b"/>
              <a:pathLst>
                <a:path w="200025" h="3750945">
                  <a:moveTo>
                    <a:pt x="0" y="3750564"/>
                  </a:moveTo>
                  <a:lnTo>
                    <a:pt x="199644" y="3750564"/>
                  </a:lnTo>
                  <a:lnTo>
                    <a:pt x="199644" y="0"/>
                  </a:lnTo>
                  <a:lnTo>
                    <a:pt x="0" y="0"/>
                  </a:lnTo>
                  <a:lnTo>
                    <a:pt x="0" y="3750564"/>
                  </a:lnTo>
                  <a:close/>
                </a:path>
              </a:pathLst>
            </a:custGeom>
            <a:ln w="12700">
              <a:solidFill>
                <a:srgbClr val="9F3D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5128386" y="1611020"/>
            <a:ext cx="6122670" cy="3865879"/>
          </a:xfrm>
          <a:prstGeom prst="rect">
            <a:avLst/>
          </a:prstGeom>
        </p:spPr>
        <p:txBody>
          <a:bodyPr vert="horz" wrap="square" lIns="0" tIns="17272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360"/>
              </a:spcBef>
              <a:buClr>
                <a:srgbClr val="DA3467"/>
              </a:buClr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Cloud</a:t>
            </a:r>
            <a:r>
              <a:rPr sz="2200" spc="-9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Data</a:t>
            </a:r>
            <a:r>
              <a:rPr sz="2200" spc="-9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Concepts</a:t>
            </a:r>
            <a:endParaRPr sz="22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1265"/>
              </a:spcBef>
              <a:buClr>
                <a:srgbClr val="DA3467"/>
              </a:buClr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Cloud</a:t>
            </a:r>
            <a:r>
              <a:rPr sz="2200" spc="-9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Data</a:t>
            </a:r>
            <a:r>
              <a:rPr sz="2200" spc="-10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Storage</a:t>
            </a:r>
            <a:r>
              <a:rPr sz="2200" spc="-7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Architectures</a:t>
            </a:r>
            <a:endParaRPr sz="22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1260"/>
              </a:spcBef>
              <a:buClr>
                <a:srgbClr val="DA3467"/>
              </a:buClr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Data</a:t>
            </a:r>
            <a:r>
              <a:rPr sz="2200" spc="-7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Security</a:t>
            </a:r>
            <a:r>
              <a:rPr sz="2200" spc="-7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25" dirty="0">
                <a:solidFill>
                  <a:srgbClr val="131C36"/>
                </a:solidFill>
                <a:latin typeface="Calibri"/>
                <a:cs typeface="Calibri"/>
              </a:rPr>
              <a:t>Technologies</a:t>
            </a:r>
            <a:r>
              <a:rPr sz="2200" spc="-5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and</a:t>
            </a:r>
            <a:r>
              <a:rPr sz="2200" spc="-7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Strategies</a:t>
            </a:r>
            <a:endParaRPr sz="22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1270"/>
              </a:spcBef>
              <a:buClr>
                <a:srgbClr val="DA3467"/>
              </a:buClr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Data</a:t>
            </a:r>
            <a:r>
              <a:rPr sz="2200" spc="-7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Discover</a:t>
            </a:r>
            <a:r>
              <a:rPr sz="2200" spc="-6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and</a:t>
            </a:r>
            <a:r>
              <a:rPr sz="2200" spc="-7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Classification</a:t>
            </a:r>
            <a:endParaRPr sz="22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1260"/>
              </a:spcBef>
              <a:buClr>
                <a:srgbClr val="DA3467"/>
              </a:buClr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Information</a:t>
            </a:r>
            <a:r>
              <a:rPr sz="2200" spc="-10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Rights</a:t>
            </a:r>
            <a:r>
              <a:rPr sz="2200" spc="-8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Management</a:t>
            </a:r>
            <a:r>
              <a:rPr sz="2200" spc="-8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(IRM/DRM)</a:t>
            </a:r>
            <a:endParaRPr sz="22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1265"/>
              </a:spcBef>
              <a:buClr>
                <a:srgbClr val="DA3467"/>
              </a:buClr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Data</a:t>
            </a:r>
            <a:r>
              <a:rPr sz="2200" spc="-8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Retention,</a:t>
            </a:r>
            <a:r>
              <a:rPr sz="2200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Deletion</a:t>
            </a:r>
            <a:r>
              <a:rPr sz="2200" spc="-7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and</a:t>
            </a:r>
            <a:r>
              <a:rPr sz="2200" spc="-8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Archiving</a:t>
            </a:r>
            <a:r>
              <a:rPr sz="2200" spc="-9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Policies</a:t>
            </a:r>
            <a:endParaRPr sz="22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1270"/>
              </a:spcBef>
              <a:buClr>
                <a:srgbClr val="DA3467"/>
              </a:buClr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200" spc="-20" dirty="0">
                <a:solidFill>
                  <a:srgbClr val="131C36"/>
                </a:solidFill>
                <a:latin typeface="Calibri"/>
                <a:cs typeface="Calibri"/>
              </a:rPr>
              <a:t>Auditability,</a:t>
            </a:r>
            <a:r>
              <a:rPr sz="2200" spc="-6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131C36"/>
                </a:solidFill>
                <a:latin typeface="Calibri"/>
                <a:cs typeface="Calibri"/>
              </a:rPr>
              <a:t>Traceability</a:t>
            </a:r>
            <a:r>
              <a:rPr sz="2200" spc="-5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and</a:t>
            </a:r>
            <a:r>
              <a:rPr sz="2200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Accountability</a:t>
            </a:r>
            <a:r>
              <a:rPr sz="2200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of</a:t>
            </a:r>
            <a:r>
              <a:rPr sz="22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131C36"/>
                </a:solidFill>
                <a:latin typeface="Calibri"/>
                <a:cs typeface="Calibri"/>
              </a:rPr>
              <a:t>Data</a:t>
            </a:r>
            <a:endParaRPr sz="2200">
              <a:latin typeface="Calibri"/>
              <a:cs typeface="Calibri"/>
            </a:endParaRPr>
          </a:p>
          <a:p>
            <a:pPr marL="355600">
              <a:lnSpc>
                <a:spcPct val="100000"/>
              </a:lnSpc>
              <a:spcBef>
                <a:spcPts val="265"/>
              </a:spcBef>
            </a:pP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Events</a:t>
            </a:r>
            <a:endParaRPr sz="2200">
              <a:latin typeface="Calibri"/>
              <a:cs typeface="Calibri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59323" y="438276"/>
            <a:ext cx="3973068" cy="557784"/>
          </a:xfrm>
          <a:prstGeom prst="rect">
            <a:avLst/>
          </a:prstGeom>
        </p:spPr>
      </p:pic>
      <p:sp>
        <p:nvSpPr>
          <p:cNvPr id="9" name="object 9"/>
          <p:cNvSpPr/>
          <p:nvPr/>
        </p:nvSpPr>
        <p:spPr>
          <a:xfrm>
            <a:off x="793789" y="2168522"/>
            <a:ext cx="2524125" cy="2524125"/>
          </a:xfrm>
          <a:custGeom>
            <a:avLst/>
            <a:gdLst/>
            <a:ahLst/>
            <a:cxnLst/>
            <a:rect l="l" t="t" r="r" b="b"/>
            <a:pathLst>
              <a:path w="2524125" h="2524125">
                <a:moveTo>
                  <a:pt x="1284447" y="0"/>
                </a:moveTo>
                <a:lnTo>
                  <a:pt x="1194332" y="1599"/>
                </a:lnTo>
                <a:lnTo>
                  <a:pt x="1104494" y="9596"/>
                </a:lnTo>
                <a:lnTo>
                  <a:pt x="1015304" y="23991"/>
                </a:lnTo>
                <a:lnTo>
                  <a:pt x="927130" y="44783"/>
                </a:lnTo>
                <a:lnTo>
                  <a:pt x="840344" y="71973"/>
                </a:lnTo>
                <a:lnTo>
                  <a:pt x="755314" y="105560"/>
                </a:lnTo>
                <a:lnTo>
                  <a:pt x="672411" y="145545"/>
                </a:lnTo>
                <a:lnTo>
                  <a:pt x="631873" y="167937"/>
                </a:lnTo>
                <a:lnTo>
                  <a:pt x="592005" y="191928"/>
                </a:lnTo>
                <a:lnTo>
                  <a:pt x="552853" y="217518"/>
                </a:lnTo>
                <a:lnTo>
                  <a:pt x="514464" y="244708"/>
                </a:lnTo>
                <a:lnTo>
                  <a:pt x="476885" y="273498"/>
                </a:lnTo>
                <a:lnTo>
                  <a:pt x="440160" y="303886"/>
                </a:lnTo>
                <a:lnTo>
                  <a:pt x="404337" y="335874"/>
                </a:lnTo>
                <a:lnTo>
                  <a:pt x="369462" y="369462"/>
                </a:lnTo>
                <a:lnTo>
                  <a:pt x="335874" y="404338"/>
                </a:lnTo>
                <a:lnTo>
                  <a:pt x="303886" y="440162"/>
                </a:lnTo>
                <a:lnTo>
                  <a:pt x="273498" y="476887"/>
                </a:lnTo>
                <a:lnTo>
                  <a:pt x="244708" y="514467"/>
                </a:lnTo>
                <a:lnTo>
                  <a:pt x="217519" y="552855"/>
                </a:lnTo>
                <a:lnTo>
                  <a:pt x="191928" y="592006"/>
                </a:lnTo>
                <a:lnTo>
                  <a:pt x="167937" y="631874"/>
                </a:lnTo>
                <a:lnTo>
                  <a:pt x="145545" y="672411"/>
                </a:lnTo>
                <a:lnTo>
                  <a:pt x="124753" y="713573"/>
                </a:lnTo>
                <a:lnTo>
                  <a:pt x="87967" y="797583"/>
                </a:lnTo>
                <a:lnTo>
                  <a:pt x="57578" y="883533"/>
                </a:lnTo>
                <a:lnTo>
                  <a:pt x="33587" y="971056"/>
                </a:lnTo>
                <a:lnTo>
                  <a:pt x="15994" y="1059779"/>
                </a:lnTo>
                <a:lnTo>
                  <a:pt x="4798" y="1149335"/>
                </a:lnTo>
                <a:lnTo>
                  <a:pt x="0" y="1239353"/>
                </a:lnTo>
                <a:lnTo>
                  <a:pt x="1599" y="1329463"/>
                </a:lnTo>
                <a:lnTo>
                  <a:pt x="9596" y="1419296"/>
                </a:lnTo>
                <a:lnTo>
                  <a:pt x="23991" y="1508482"/>
                </a:lnTo>
                <a:lnTo>
                  <a:pt x="44783" y="1596652"/>
                </a:lnTo>
                <a:lnTo>
                  <a:pt x="71973" y="1683435"/>
                </a:lnTo>
                <a:lnTo>
                  <a:pt x="105560" y="1768462"/>
                </a:lnTo>
                <a:lnTo>
                  <a:pt x="145545" y="1851363"/>
                </a:lnTo>
                <a:lnTo>
                  <a:pt x="167937" y="1891901"/>
                </a:lnTo>
                <a:lnTo>
                  <a:pt x="191928" y="1931769"/>
                </a:lnTo>
                <a:lnTo>
                  <a:pt x="217519" y="1970921"/>
                </a:lnTo>
                <a:lnTo>
                  <a:pt x="244708" y="2009310"/>
                </a:lnTo>
                <a:lnTo>
                  <a:pt x="273498" y="2046890"/>
                </a:lnTo>
                <a:lnTo>
                  <a:pt x="303886" y="2083615"/>
                </a:lnTo>
                <a:lnTo>
                  <a:pt x="335875" y="2119440"/>
                </a:lnTo>
                <a:lnTo>
                  <a:pt x="369462" y="2154317"/>
                </a:lnTo>
                <a:lnTo>
                  <a:pt x="404337" y="2187904"/>
                </a:lnTo>
                <a:lnTo>
                  <a:pt x="440160" y="2219892"/>
                </a:lnTo>
                <a:lnTo>
                  <a:pt x="476885" y="2250281"/>
                </a:lnTo>
                <a:lnTo>
                  <a:pt x="514464" y="2279070"/>
                </a:lnTo>
                <a:lnTo>
                  <a:pt x="552853" y="2306260"/>
                </a:lnTo>
                <a:lnTo>
                  <a:pt x="592005" y="2331851"/>
                </a:lnTo>
                <a:lnTo>
                  <a:pt x="631873" y="2355842"/>
                </a:lnTo>
                <a:lnTo>
                  <a:pt x="672411" y="2378233"/>
                </a:lnTo>
                <a:lnTo>
                  <a:pt x="713574" y="2399026"/>
                </a:lnTo>
                <a:lnTo>
                  <a:pt x="797586" y="2435812"/>
                </a:lnTo>
                <a:lnTo>
                  <a:pt x="883541" y="2466201"/>
                </a:lnTo>
                <a:lnTo>
                  <a:pt x="971067" y="2490192"/>
                </a:lnTo>
                <a:lnTo>
                  <a:pt x="1059795" y="2507785"/>
                </a:lnTo>
                <a:lnTo>
                  <a:pt x="1149355" y="2518981"/>
                </a:lnTo>
                <a:lnTo>
                  <a:pt x="1239378" y="2523779"/>
                </a:lnTo>
                <a:lnTo>
                  <a:pt x="1329493" y="2522180"/>
                </a:lnTo>
                <a:lnTo>
                  <a:pt x="1419332" y="2514183"/>
                </a:lnTo>
                <a:lnTo>
                  <a:pt x="1508522" y="2499788"/>
                </a:lnTo>
                <a:lnTo>
                  <a:pt x="1596697" y="2478996"/>
                </a:lnTo>
                <a:lnTo>
                  <a:pt x="1683484" y="2451806"/>
                </a:lnTo>
                <a:lnTo>
                  <a:pt x="1768515" y="2418218"/>
                </a:lnTo>
                <a:lnTo>
                  <a:pt x="1851419" y="2378233"/>
                </a:lnTo>
                <a:lnTo>
                  <a:pt x="1891958" y="2355842"/>
                </a:lnTo>
                <a:lnTo>
                  <a:pt x="1931827" y="2331851"/>
                </a:lnTo>
                <a:lnTo>
                  <a:pt x="1970980" y="2306260"/>
                </a:lnTo>
                <a:lnTo>
                  <a:pt x="2009369" y="2279070"/>
                </a:lnTo>
                <a:lnTo>
                  <a:pt x="2046950" y="2250281"/>
                </a:lnTo>
                <a:lnTo>
                  <a:pt x="2083676" y="2219892"/>
                </a:lnTo>
                <a:lnTo>
                  <a:pt x="2119500" y="2187904"/>
                </a:lnTo>
                <a:lnTo>
                  <a:pt x="2154376" y="2154317"/>
                </a:lnTo>
                <a:lnTo>
                  <a:pt x="2187964" y="2119440"/>
                </a:lnTo>
                <a:lnTo>
                  <a:pt x="2219952" y="2083616"/>
                </a:lnTo>
                <a:lnTo>
                  <a:pt x="2250340" y="2046890"/>
                </a:lnTo>
                <a:lnTo>
                  <a:pt x="2279130" y="2009310"/>
                </a:lnTo>
                <a:lnTo>
                  <a:pt x="2306319" y="1970921"/>
                </a:lnTo>
                <a:lnTo>
                  <a:pt x="2331910" y="1931769"/>
                </a:lnTo>
                <a:lnTo>
                  <a:pt x="2355901" y="1891901"/>
                </a:lnTo>
                <a:lnTo>
                  <a:pt x="2378293" y="1851363"/>
                </a:lnTo>
                <a:lnTo>
                  <a:pt x="2399085" y="1810202"/>
                </a:lnTo>
                <a:lnTo>
                  <a:pt x="2435871" y="1726191"/>
                </a:lnTo>
                <a:lnTo>
                  <a:pt x="2466260" y="1640240"/>
                </a:lnTo>
                <a:lnTo>
                  <a:pt x="2490251" y="1552717"/>
                </a:lnTo>
                <a:lnTo>
                  <a:pt x="2507844" y="1463993"/>
                </a:lnTo>
                <a:lnTo>
                  <a:pt x="2519040" y="1374437"/>
                </a:lnTo>
                <a:lnTo>
                  <a:pt x="2523839" y="1284420"/>
                </a:lnTo>
                <a:lnTo>
                  <a:pt x="2522239" y="1194309"/>
                </a:lnTo>
                <a:lnTo>
                  <a:pt x="2514242" y="1104476"/>
                </a:lnTo>
                <a:lnTo>
                  <a:pt x="2499847" y="1015290"/>
                </a:lnTo>
                <a:lnTo>
                  <a:pt x="2479055" y="927121"/>
                </a:lnTo>
                <a:lnTo>
                  <a:pt x="2451865" y="840339"/>
                </a:lnTo>
                <a:lnTo>
                  <a:pt x="2418278" y="755312"/>
                </a:lnTo>
                <a:lnTo>
                  <a:pt x="2378293" y="672412"/>
                </a:lnTo>
                <a:lnTo>
                  <a:pt x="2355901" y="631874"/>
                </a:lnTo>
                <a:lnTo>
                  <a:pt x="2331910" y="592006"/>
                </a:lnTo>
                <a:lnTo>
                  <a:pt x="2306319" y="552855"/>
                </a:lnTo>
                <a:lnTo>
                  <a:pt x="2279130" y="514467"/>
                </a:lnTo>
                <a:lnTo>
                  <a:pt x="2250340" y="476887"/>
                </a:lnTo>
                <a:lnTo>
                  <a:pt x="2219952" y="440162"/>
                </a:lnTo>
                <a:lnTo>
                  <a:pt x="2187964" y="404338"/>
                </a:lnTo>
                <a:lnTo>
                  <a:pt x="2154376" y="369462"/>
                </a:lnTo>
                <a:lnTo>
                  <a:pt x="2119500" y="335875"/>
                </a:lnTo>
                <a:lnTo>
                  <a:pt x="2083675" y="303886"/>
                </a:lnTo>
                <a:lnTo>
                  <a:pt x="2046950" y="273498"/>
                </a:lnTo>
                <a:lnTo>
                  <a:pt x="2009369" y="244708"/>
                </a:lnTo>
                <a:lnTo>
                  <a:pt x="1970980" y="217519"/>
                </a:lnTo>
                <a:lnTo>
                  <a:pt x="1931827" y="191928"/>
                </a:lnTo>
                <a:lnTo>
                  <a:pt x="1891958" y="167937"/>
                </a:lnTo>
                <a:lnTo>
                  <a:pt x="1851419" y="145545"/>
                </a:lnTo>
                <a:lnTo>
                  <a:pt x="1810256" y="124753"/>
                </a:lnTo>
                <a:lnTo>
                  <a:pt x="1726242" y="87967"/>
                </a:lnTo>
                <a:lnTo>
                  <a:pt x="1640287" y="57578"/>
                </a:lnTo>
                <a:lnTo>
                  <a:pt x="1552760" y="33587"/>
                </a:lnTo>
                <a:lnTo>
                  <a:pt x="1464031" y="15994"/>
                </a:lnTo>
                <a:lnTo>
                  <a:pt x="1374470" y="4798"/>
                </a:lnTo>
                <a:lnTo>
                  <a:pt x="1284447" y="0"/>
                </a:lnTo>
                <a:close/>
              </a:path>
            </a:pathLst>
          </a:custGeom>
          <a:solidFill>
            <a:srgbClr val="0A425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897365" y="3066421"/>
            <a:ext cx="462915" cy="9683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6150" spc="17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endParaRPr sz="6150">
              <a:latin typeface="Arial"/>
              <a:cs typeface="Arial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1545361" y="2645874"/>
            <a:ext cx="1017269" cy="1352550"/>
            <a:chOff x="1545361" y="2645874"/>
            <a:chExt cx="1017269" cy="1352550"/>
          </a:xfrm>
        </p:grpSpPr>
        <p:sp>
          <p:nvSpPr>
            <p:cNvPr id="12" name="object 12"/>
            <p:cNvSpPr/>
            <p:nvPr/>
          </p:nvSpPr>
          <p:spPr>
            <a:xfrm>
              <a:off x="1596218" y="3215858"/>
              <a:ext cx="915669" cy="741680"/>
            </a:xfrm>
            <a:custGeom>
              <a:avLst/>
              <a:gdLst/>
              <a:ahLst/>
              <a:cxnLst/>
              <a:rect l="l" t="t" r="r" b="b"/>
              <a:pathLst>
                <a:path w="915669" h="741679">
                  <a:moveTo>
                    <a:pt x="793244" y="0"/>
                  </a:moveTo>
                  <a:lnTo>
                    <a:pt x="840762" y="9600"/>
                  </a:lnTo>
                  <a:lnTo>
                    <a:pt x="879558" y="35772"/>
                  </a:lnTo>
                  <a:lnTo>
                    <a:pt x="905710" y="74571"/>
                  </a:lnTo>
                  <a:lnTo>
                    <a:pt x="915298" y="122054"/>
                  </a:lnTo>
                  <a:lnTo>
                    <a:pt x="915298" y="619348"/>
                  </a:lnTo>
                  <a:lnTo>
                    <a:pt x="905710" y="666874"/>
                  </a:lnTo>
                  <a:lnTo>
                    <a:pt x="879558" y="705678"/>
                  </a:lnTo>
                  <a:lnTo>
                    <a:pt x="840762" y="731837"/>
                  </a:lnTo>
                  <a:lnTo>
                    <a:pt x="793244" y="741428"/>
                  </a:lnTo>
                  <a:lnTo>
                    <a:pt x="122071" y="741428"/>
                  </a:lnTo>
                  <a:lnTo>
                    <a:pt x="74550" y="731837"/>
                  </a:lnTo>
                  <a:lnTo>
                    <a:pt x="35749" y="705678"/>
                  </a:lnTo>
                  <a:lnTo>
                    <a:pt x="9591" y="666874"/>
                  </a:lnTo>
                  <a:lnTo>
                    <a:pt x="0" y="619348"/>
                  </a:lnTo>
                  <a:lnTo>
                    <a:pt x="0" y="122054"/>
                  </a:lnTo>
                  <a:lnTo>
                    <a:pt x="9591" y="74571"/>
                  </a:lnTo>
                  <a:lnTo>
                    <a:pt x="35749" y="35772"/>
                  </a:lnTo>
                  <a:lnTo>
                    <a:pt x="74550" y="9600"/>
                  </a:lnTo>
                  <a:lnTo>
                    <a:pt x="122071" y="0"/>
                  </a:lnTo>
                  <a:lnTo>
                    <a:pt x="793244" y="0"/>
                  </a:lnTo>
                  <a:close/>
                </a:path>
              </a:pathLst>
            </a:custGeom>
            <a:ln w="813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545348" y="2645879"/>
              <a:ext cx="1017269" cy="457834"/>
            </a:xfrm>
            <a:custGeom>
              <a:avLst/>
              <a:gdLst/>
              <a:ahLst/>
              <a:cxnLst/>
              <a:rect l="l" t="t" r="r" b="b"/>
              <a:pathLst>
                <a:path w="1017269" h="457835">
                  <a:moveTo>
                    <a:pt x="315264" y="71170"/>
                  </a:moveTo>
                  <a:lnTo>
                    <a:pt x="309664" y="43472"/>
                  </a:lnTo>
                  <a:lnTo>
                    <a:pt x="294411" y="20853"/>
                  </a:lnTo>
                  <a:lnTo>
                    <a:pt x="271780" y="5600"/>
                  </a:lnTo>
                  <a:lnTo>
                    <a:pt x="244094" y="0"/>
                  </a:lnTo>
                  <a:lnTo>
                    <a:pt x="216369" y="5600"/>
                  </a:lnTo>
                  <a:lnTo>
                    <a:pt x="193763" y="20853"/>
                  </a:lnTo>
                  <a:lnTo>
                    <a:pt x="178523" y="43472"/>
                  </a:lnTo>
                  <a:lnTo>
                    <a:pt x="172935" y="71170"/>
                  </a:lnTo>
                  <a:lnTo>
                    <a:pt x="172935" y="233934"/>
                  </a:lnTo>
                  <a:lnTo>
                    <a:pt x="178523" y="261620"/>
                  </a:lnTo>
                  <a:lnTo>
                    <a:pt x="193763" y="284238"/>
                  </a:lnTo>
                  <a:lnTo>
                    <a:pt x="216369" y="299504"/>
                  </a:lnTo>
                  <a:lnTo>
                    <a:pt x="244094" y="305092"/>
                  </a:lnTo>
                  <a:lnTo>
                    <a:pt x="271780" y="299504"/>
                  </a:lnTo>
                  <a:lnTo>
                    <a:pt x="294411" y="284238"/>
                  </a:lnTo>
                  <a:lnTo>
                    <a:pt x="309664" y="261620"/>
                  </a:lnTo>
                  <a:lnTo>
                    <a:pt x="315264" y="233934"/>
                  </a:lnTo>
                  <a:lnTo>
                    <a:pt x="315264" y="71170"/>
                  </a:lnTo>
                  <a:close/>
                </a:path>
                <a:path w="1017269" h="457835">
                  <a:moveTo>
                    <a:pt x="844105" y="71170"/>
                  </a:moveTo>
                  <a:lnTo>
                    <a:pt x="838517" y="43472"/>
                  </a:lnTo>
                  <a:lnTo>
                    <a:pt x="823252" y="20853"/>
                  </a:lnTo>
                  <a:lnTo>
                    <a:pt x="800633" y="5600"/>
                  </a:lnTo>
                  <a:lnTo>
                    <a:pt x="772947" y="0"/>
                  </a:lnTo>
                  <a:lnTo>
                    <a:pt x="745223" y="5600"/>
                  </a:lnTo>
                  <a:lnTo>
                    <a:pt x="722604" y="20853"/>
                  </a:lnTo>
                  <a:lnTo>
                    <a:pt x="707364" y="43472"/>
                  </a:lnTo>
                  <a:lnTo>
                    <a:pt x="701776" y="71170"/>
                  </a:lnTo>
                  <a:lnTo>
                    <a:pt x="701776" y="233934"/>
                  </a:lnTo>
                  <a:lnTo>
                    <a:pt x="707364" y="261620"/>
                  </a:lnTo>
                  <a:lnTo>
                    <a:pt x="722604" y="284238"/>
                  </a:lnTo>
                  <a:lnTo>
                    <a:pt x="745223" y="299504"/>
                  </a:lnTo>
                  <a:lnTo>
                    <a:pt x="772947" y="305092"/>
                  </a:lnTo>
                  <a:lnTo>
                    <a:pt x="800633" y="299504"/>
                  </a:lnTo>
                  <a:lnTo>
                    <a:pt x="823252" y="284238"/>
                  </a:lnTo>
                  <a:lnTo>
                    <a:pt x="838517" y="261620"/>
                  </a:lnTo>
                  <a:lnTo>
                    <a:pt x="844105" y="233934"/>
                  </a:lnTo>
                  <a:lnTo>
                    <a:pt x="844105" y="71170"/>
                  </a:lnTo>
                  <a:close/>
                </a:path>
                <a:path w="1017269" h="457835">
                  <a:moveTo>
                    <a:pt x="1017054" y="335635"/>
                  </a:moveTo>
                  <a:lnTo>
                    <a:pt x="1007452" y="288112"/>
                  </a:lnTo>
                  <a:lnTo>
                    <a:pt x="981278" y="249313"/>
                  </a:lnTo>
                  <a:lnTo>
                    <a:pt x="942479" y="223164"/>
                  </a:lnTo>
                  <a:lnTo>
                    <a:pt x="894994" y="213575"/>
                  </a:lnTo>
                  <a:lnTo>
                    <a:pt x="867854" y="213575"/>
                  </a:lnTo>
                  <a:lnTo>
                    <a:pt x="867854" y="264388"/>
                  </a:lnTo>
                  <a:lnTo>
                    <a:pt x="862253" y="292112"/>
                  </a:lnTo>
                  <a:lnTo>
                    <a:pt x="846988" y="314769"/>
                  </a:lnTo>
                  <a:lnTo>
                    <a:pt x="824344" y="330034"/>
                  </a:lnTo>
                  <a:lnTo>
                    <a:pt x="796607" y="335635"/>
                  </a:lnTo>
                  <a:lnTo>
                    <a:pt x="749274" y="335635"/>
                  </a:lnTo>
                  <a:lnTo>
                    <a:pt x="721550" y="330034"/>
                  </a:lnTo>
                  <a:lnTo>
                    <a:pt x="698893" y="314769"/>
                  </a:lnTo>
                  <a:lnTo>
                    <a:pt x="683628" y="292112"/>
                  </a:lnTo>
                  <a:lnTo>
                    <a:pt x="678027" y="264388"/>
                  </a:lnTo>
                  <a:lnTo>
                    <a:pt x="678027" y="213575"/>
                  </a:lnTo>
                  <a:lnTo>
                    <a:pt x="339013" y="213575"/>
                  </a:lnTo>
                  <a:lnTo>
                    <a:pt x="339013" y="264388"/>
                  </a:lnTo>
                  <a:lnTo>
                    <a:pt x="333413" y="292112"/>
                  </a:lnTo>
                  <a:lnTo>
                    <a:pt x="318147" y="314769"/>
                  </a:lnTo>
                  <a:lnTo>
                    <a:pt x="295503" y="330034"/>
                  </a:lnTo>
                  <a:lnTo>
                    <a:pt x="267766" y="335635"/>
                  </a:lnTo>
                  <a:lnTo>
                    <a:pt x="220433" y="335635"/>
                  </a:lnTo>
                  <a:lnTo>
                    <a:pt x="192697" y="330034"/>
                  </a:lnTo>
                  <a:lnTo>
                    <a:pt x="170053" y="314769"/>
                  </a:lnTo>
                  <a:lnTo>
                    <a:pt x="154787" y="292112"/>
                  </a:lnTo>
                  <a:lnTo>
                    <a:pt x="149186" y="264388"/>
                  </a:lnTo>
                  <a:lnTo>
                    <a:pt x="149186" y="213575"/>
                  </a:lnTo>
                  <a:lnTo>
                    <a:pt x="122047" y="213575"/>
                  </a:lnTo>
                  <a:lnTo>
                    <a:pt x="74549" y="223164"/>
                  </a:lnTo>
                  <a:lnTo>
                    <a:pt x="35750" y="249313"/>
                  </a:lnTo>
                  <a:lnTo>
                    <a:pt x="9601" y="288112"/>
                  </a:lnTo>
                  <a:lnTo>
                    <a:pt x="0" y="335635"/>
                  </a:lnTo>
                  <a:lnTo>
                    <a:pt x="9601" y="383095"/>
                  </a:lnTo>
                  <a:lnTo>
                    <a:pt x="35750" y="421868"/>
                  </a:lnTo>
                  <a:lnTo>
                    <a:pt x="74549" y="448017"/>
                  </a:lnTo>
                  <a:lnTo>
                    <a:pt x="122047" y="457593"/>
                  </a:lnTo>
                  <a:lnTo>
                    <a:pt x="894994" y="457606"/>
                  </a:lnTo>
                  <a:lnTo>
                    <a:pt x="942479" y="448017"/>
                  </a:lnTo>
                  <a:lnTo>
                    <a:pt x="981278" y="421868"/>
                  </a:lnTo>
                  <a:lnTo>
                    <a:pt x="1007452" y="383095"/>
                  </a:lnTo>
                  <a:lnTo>
                    <a:pt x="1017054" y="33563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978142" y="0"/>
            <a:ext cx="5213985" cy="6858000"/>
            <a:chOff x="6978142" y="0"/>
            <a:chExt cx="5213985" cy="6858000"/>
          </a:xfrm>
        </p:grpSpPr>
        <p:sp>
          <p:nvSpPr>
            <p:cNvPr id="3" name="object 3"/>
            <p:cNvSpPr/>
            <p:nvPr/>
          </p:nvSpPr>
          <p:spPr>
            <a:xfrm>
              <a:off x="6984492" y="0"/>
              <a:ext cx="5207635" cy="6858000"/>
            </a:xfrm>
            <a:custGeom>
              <a:avLst/>
              <a:gdLst/>
              <a:ahLst/>
              <a:cxnLst/>
              <a:rect l="l" t="t" r="r" b="b"/>
              <a:pathLst>
                <a:path w="5207634" h="6858000">
                  <a:moveTo>
                    <a:pt x="5207508" y="6857998"/>
                  </a:moveTo>
                  <a:lnTo>
                    <a:pt x="5207508" y="0"/>
                  </a:lnTo>
                  <a:lnTo>
                    <a:pt x="0" y="0"/>
                  </a:lnTo>
                  <a:lnTo>
                    <a:pt x="0" y="6857998"/>
                  </a:lnTo>
                  <a:lnTo>
                    <a:pt x="5207508" y="6857998"/>
                  </a:lnTo>
                  <a:close/>
                </a:path>
              </a:pathLst>
            </a:custGeom>
            <a:solidFill>
              <a:srgbClr val="131C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984492" y="0"/>
              <a:ext cx="0" cy="6858000"/>
            </a:xfrm>
            <a:custGeom>
              <a:avLst/>
              <a:gdLst/>
              <a:ahLst/>
              <a:cxnLst/>
              <a:rect l="l" t="t" r="r" b="b"/>
              <a:pathLst>
                <a:path h="6858000">
                  <a:moveTo>
                    <a:pt x="0" y="0"/>
                  </a:moveTo>
                  <a:lnTo>
                    <a:pt x="0" y="6857998"/>
                  </a:lnTo>
                </a:path>
              </a:pathLst>
            </a:custGeom>
            <a:ln w="12700">
              <a:solidFill>
                <a:srgbClr val="9F3D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1401" y="260350"/>
            <a:ext cx="2452878" cy="557784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443890" y="1046454"/>
            <a:ext cx="6229985" cy="50380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marR="278765" indent="-287020">
              <a:lnSpc>
                <a:spcPct val="110000"/>
              </a:lnSpc>
              <a:spcBef>
                <a:spcPts val="100"/>
              </a:spcBef>
              <a:buClr>
                <a:srgbClr val="DA3467"/>
              </a:buClr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Elasticity</a:t>
            </a:r>
            <a:r>
              <a:rPr sz="20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is</a:t>
            </a:r>
            <a:r>
              <a:rPr sz="20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the</a:t>
            </a:r>
            <a:r>
              <a:rPr sz="20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ability</a:t>
            </a:r>
            <a:r>
              <a:rPr sz="20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to</a:t>
            </a:r>
            <a:r>
              <a:rPr sz="20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almost</a:t>
            </a:r>
            <a:r>
              <a:rPr sz="20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instantly</a:t>
            </a:r>
            <a:r>
              <a:rPr sz="20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provision</a:t>
            </a:r>
            <a:r>
              <a:rPr sz="20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25" dirty="0">
                <a:solidFill>
                  <a:srgbClr val="131C36"/>
                </a:solidFill>
                <a:latin typeface="Calibri"/>
                <a:cs typeface="Calibri"/>
              </a:rPr>
              <a:t>and </a:t>
            </a: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de-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provision</a:t>
            </a:r>
            <a:r>
              <a:rPr sz="2000" spc="-7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resources</a:t>
            </a:r>
            <a:endParaRPr sz="200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spcBef>
                <a:spcPts val="1235"/>
              </a:spcBef>
              <a:buClr>
                <a:srgbClr val="DA3467"/>
              </a:buClr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Challenges</a:t>
            </a:r>
            <a:r>
              <a:rPr sz="2000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with</a:t>
            </a:r>
            <a:r>
              <a:rPr sz="2000" spc="-1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predicting</a:t>
            </a:r>
            <a:r>
              <a:rPr sz="20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demand</a:t>
            </a:r>
            <a:r>
              <a:rPr sz="20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leads</a:t>
            </a:r>
            <a:r>
              <a:rPr sz="20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to</a:t>
            </a:r>
            <a:r>
              <a:rPr sz="20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higher</a:t>
            </a:r>
            <a:r>
              <a:rPr sz="20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costs</a:t>
            </a:r>
            <a:endParaRPr sz="200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spcBef>
                <a:spcPts val="1250"/>
              </a:spcBef>
              <a:buClr>
                <a:srgbClr val="DA3467"/>
              </a:buClr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Leveraging</a:t>
            </a:r>
            <a:r>
              <a:rPr sz="2000" spc="-6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dynamic</a:t>
            </a:r>
            <a:r>
              <a:rPr sz="2000" spc="-5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auto-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scaling</a:t>
            </a:r>
            <a:r>
              <a:rPr sz="20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technologies</a:t>
            </a:r>
            <a:endParaRPr sz="2000">
              <a:latin typeface="Calibri"/>
              <a:cs typeface="Calibri"/>
            </a:endParaRPr>
          </a:p>
          <a:p>
            <a:pPr marL="299085" marR="100330" indent="-287020">
              <a:lnSpc>
                <a:spcPct val="110000"/>
              </a:lnSpc>
              <a:spcBef>
                <a:spcPts val="994"/>
              </a:spcBef>
              <a:buClr>
                <a:srgbClr val="DA3467"/>
              </a:buClr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“Elasticity</a:t>
            </a:r>
            <a:r>
              <a:rPr sz="2000" spc="-1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of</a:t>
            </a:r>
            <a:r>
              <a:rPr sz="20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the</a:t>
            </a:r>
            <a:r>
              <a:rPr sz="2000" spc="-1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cloud</a:t>
            </a:r>
            <a:r>
              <a:rPr sz="20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allows us</a:t>
            </a:r>
            <a:r>
              <a:rPr sz="20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to</a:t>
            </a:r>
            <a:r>
              <a:rPr sz="20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add</a:t>
            </a:r>
            <a:r>
              <a:rPr sz="20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thousands</a:t>
            </a:r>
            <a:r>
              <a:rPr sz="20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25" dirty="0">
                <a:solidFill>
                  <a:srgbClr val="131C36"/>
                </a:solidFill>
                <a:latin typeface="Calibri"/>
                <a:cs typeface="Calibri"/>
              </a:rPr>
              <a:t>of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virtual</a:t>
            </a:r>
            <a:r>
              <a:rPr sz="20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servers</a:t>
            </a: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and</a:t>
            </a:r>
            <a:r>
              <a:rPr sz="20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petabytes</a:t>
            </a:r>
            <a:r>
              <a:rPr sz="20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of</a:t>
            </a:r>
            <a:r>
              <a:rPr sz="20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storage</a:t>
            </a:r>
            <a:r>
              <a:rPr sz="20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within</a:t>
            </a:r>
            <a:r>
              <a:rPr sz="20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minutes,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making</a:t>
            </a:r>
            <a:r>
              <a:rPr sz="20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such</a:t>
            </a:r>
            <a:r>
              <a:rPr sz="20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an</a:t>
            </a:r>
            <a:r>
              <a:rPr sz="20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expansion</a:t>
            </a:r>
            <a:r>
              <a:rPr sz="20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possible.</a:t>
            </a:r>
            <a:r>
              <a:rPr sz="20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Leveraging</a:t>
            </a:r>
            <a:r>
              <a:rPr sz="20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multiple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AWS</a:t>
            </a:r>
            <a:r>
              <a:rPr sz="2000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cloud</a:t>
            </a:r>
            <a:r>
              <a:rPr sz="20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regions,</a:t>
            </a:r>
            <a:r>
              <a:rPr sz="20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spread</a:t>
            </a:r>
            <a:r>
              <a:rPr sz="20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all</a:t>
            </a:r>
            <a:r>
              <a:rPr sz="20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over</a:t>
            </a:r>
            <a:r>
              <a:rPr sz="20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the</a:t>
            </a:r>
            <a:r>
              <a:rPr sz="20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world,</a:t>
            </a:r>
            <a:r>
              <a:rPr sz="20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enables</a:t>
            </a:r>
            <a:r>
              <a:rPr sz="2000" spc="-1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25" dirty="0">
                <a:solidFill>
                  <a:srgbClr val="131C36"/>
                </a:solidFill>
                <a:latin typeface="Calibri"/>
                <a:cs typeface="Calibri"/>
              </a:rPr>
              <a:t>us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to</a:t>
            </a:r>
            <a:r>
              <a:rPr sz="20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dynamically</a:t>
            </a:r>
            <a:r>
              <a:rPr sz="20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shift</a:t>
            </a:r>
            <a:r>
              <a:rPr sz="20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around</a:t>
            </a:r>
            <a:r>
              <a:rPr sz="20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and</a:t>
            </a:r>
            <a:r>
              <a:rPr sz="20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expand</a:t>
            </a:r>
            <a:r>
              <a:rPr sz="20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our</a:t>
            </a:r>
            <a:r>
              <a:rPr sz="20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global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infrastructure</a:t>
            </a:r>
            <a:r>
              <a:rPr sz="20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capacity,</a:t>
            </a:r>
            <a:r>
              <a:rPr sz="2000" spc="-6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creating</a:t>
            </a:r>
            <a:r>
              <a:rPr sz="2000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a</a:t>
            </a:r>
            <a:r>
              <a:rPr sz="2000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better</a:t>
            </a:r>
            <a:r>
              <a:rPr sz="2000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and</a:t>
            </a:r>
            <a:r>
              <a:rPr sz="20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131C36"/>
                </a:solidFill>
                <a:latin typeface="Calibri"/>
                <a:cs typeface="Calibri"/>
              </a:rPr>
              <a:t>more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enjoyable</a:t>
            </a:r>
            <a:r>
              <a:rPr sz="2000" spc="-8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streaming</a:t>
            </a:r>
            <a:r>
              <a:rPr sz="20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experience</a:t>
            </a:r>
            <a:r>
              <a:rPr sz="20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for</a:t>
            </a:r>
            <a:r>
              <a:rPr sz="2000" spc="-6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Netflix</a:t>
            </a:r>
            <a:r>
              <a:rPr sz="20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members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wherever</a:t>
            </a:r>
            <a:r>
              <a:rPr sz="2000" spc="-5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they</a:t>
            </a:r>
            <a:r>
              <a:rPr sz="2000" spc="-7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are."</a:t>
            </a:r>
            <a:endParaRPr sz="2000">
              <a:latin typeface="Calibri"/>
              <a:cs typeface="Calibri"/>
            </a:endParaRPr>
          </a:p>
          <a:p>
            <a:pPr marL="756285" marR="5080" lvl="1" indent="-287020">
              <a:lnSpc>
                <a:spcPct val="110000"/>
              </a:lnSpc>
              <a:spcBef>
                <a:spcPts val="560"/>
              </a:spcBef>
              <a:buClr>
                <a:srgbClr val="DA3467"/>
              </a:buClr>
              <a:buSzPct val="112500"/>
              <a:buFont typeface="Arial"/>
              <a:buChar char="•"/>
              <a:tabLst>
                <a:tab pos="756285" algn="l"/>
                <a:tab pos="756920" algn="l"/>
              </a:tabLst>
            </a:pPr>
            <a:r>
              <a:rPr sz="1600" dirty="0">
                <a:solidFill>
                  <a:srgbClr val="131C36"/>
                </a:solidFill>
                <a:latin typeface="Calibri"/>
                <a:cs typeface="Calibri"/>
              </a:rPr>
              <a:t>-</a:t>
            </a:r>
            <a:r>
              <a:rPr sz="16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131C36"/>
                </a:solidFill>
                <a:latin typeface="Calibri"/>
                <a:cs typeface="Calibri"/>
              </a:rPr>
              <a:t>Yury</a:t>
            </a:r>
            <a:r>
              <a:rPr sz="16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600" spc="-20" dirty="0">
                <a:solidFill>
                  <a:srgbClr val="131C36"/>
                </a:solidFill>
                <a:latin typeface="Calibri"/>
                <a:cs typeface="Calibri"/>
              </a:rPr>
              <a:t>Izrailevsky, </a:t>
            </a:r>
            <a:r>
              <a:rPr sz="1600" dirty="0">
                <a:solidFill>
                  <a:srgbClr val="131C36"/>
                </a:solidFill>
                <a:latin typeface="Calibri"/>
                <a:cs typeface="Calibri"/>
              </a:rPr>
              <a:t>VP</a:t>
            </a:r>
            <a:r>
              <a:rPr sz="16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131C36"/>
                </a:solidFill>
                <a:latin typeface="Calibri"/>
                <a:cs typeface="Calibri"/>
              </a:rPr>
              <a:t>Cloud</a:t>
            </a:r>
            <a:r>
              <a:rPr sz="16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131C36"/>
                </a:solidFill>
                <a:latin typeface="Calibri"/>
                <a:cs typeface="Calibri"/>
              </a:rPr>
              <a:t>and</a:t>
            </a:r>
            <a:r>
              <a:rPr sz="16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131C36"/>
                </a:solidFill>
                <a:latin typeface="Calibri"/>
                <a:cs typeface="Calibri"/>
              </a:rPr>
              <a:t>Platform</a:t>
            </a:r>
            <a:r>
              <a:rPr sz="16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131C36"/>
                </a:solidFill>
                <a:latin typeface="Calibri"/>
                <a:cs typeface="Calibri"/>
              </a:rPr>
              <a:t>Engineering,</a:t>
            </a:r>
            <a:r>
              <a:rPr sz="16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131C36"/>
                </a:solidFill>
                <a:latin typeface="Calibri"/>
                <a:cs typeface="Calibri"/>
              </a:rPr>
              <a:t>Netflix</a:t>
            </a:r>
            <a:r>
              <a:rPr sz="16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131C36"/>
                </a:solidFill>
                <a:latin typeface="Calibri"/>
                <a:cs typeface="Calibri"/>
              </a:rPr>
              <a:t>(from </a:t>
            </a:r>
            <a:r>
              <a:rPr sz="1600" dirty="0">
                <a:solidFill>
                  <a:srgbClr val="131C36"/>
                </a:solidFill>
                <a:latin typeface="Calibri"/>
                <a:cs typeface="Calibri"/>
              </a:rPr>
              <a:t>Netflix</a:t>
            </a:r>
            <a:r>
              <a:rPr sz="1600" spc="-6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131C36"/>
                </a:solidFill>
                <a:latin typeface="Calibri"/>
                <a:cs typeface="Calibri"/>
              </a:rPr>
              <a:t>Media</a:t>
            </a:r>
            <a:r>
              <a:rPr sz="1600" spc="-6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131C36"/>
                </a:solidFill>
                <a:latin typeface="Calibri"/>
                <a:cs typeface="Calibri"/>
              </a:rPr>
              <a:t>Center)</a:t>
            </a:r>
            <a:endParaRPr sz="160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597140" y="2618232"/>
            <a:ext cx="4137659" cy="229362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5300" y="429209"/>
            <a:ext cx="2452878" cy="558088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09452" y="1809480"/>
            <a:ext cx="10435543" cy="3888054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3746500" cy="6858000"/>
            <a:chOff x="0" y="0"/>
            <a:chExt cx="3746500" cy="6858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3746500" cy="6858000"/>
            </a:xfrm>
            <a:custGeom>
              <a:avLst/>
              <a:gdLst/>
              <a:ahLst/>
              <a:cxnLst/>
              <a:rect l="l" t="t" r="r" b="b"/>
              <a:pathLst>
                <a:path w="3746500" h="6858000">
                  <a:moveTo>
                    <a:pt x="3745991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3745991" y="6858000"/>
                  </a:lnTo>
                  <a:lnTo>
                    <a:pt x="3745991" y="0"/>
                  </a:lnTo>
                  <a:close/>
                </a:path>
              </a:pathLst>
            </a:custGeom>
            <a:solidFill>
              <a:srgbClr val="EFAD4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3301" y="1232280"/>
              <a:ext cx="2670810" cy="557784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336509" y="2622168"/>
              <a:ext cx="1710055" cy="1836420"/>
            </a:xfrm>
            <a:custGeom>
              <a:avLst/>
              <a:gdLst/>
              <a:ahLst/>
              <a:cxnLst/>
              <a:rect l="l" t="t" r="r" b="b"/>
              <a:pathLst>
                <a:path w="1710055" h="1836420">
                  <a:moveTo>
                    <a:pt x="1709521" y="1368082"/>
                  </a:moveTo>
                  <a:lnTo>
                    <a:pt x="1700720" y="1322019"/>
                  </a:lnTo>
                  <a:lnTo>
                    <a:pt x="1676615" y="1284579"/>
                  </a:lnTo>
                  <a:lnTo>
                    <a:pt x="1640649" y="1259433"/>
                  </a:lnTo>
                  <a:lnTo>
                    <a:pt x="1596275" y="1250238"/>
                  </a:lnTo>
                  <a:lnTo>
                    <a:pt x="113233" y="1250238"/>
                  </a:lnTo>
                  <a:lnTo>
                    <a:pt x="68872" y="1259433"/>
                  </a:lnTo>
                  <a:lnTo>
                    <a:pt x="32905" y="1284579"/>
                  </a:lnTo>
                  <a:lnTo>
                    <a:pt x="8801" y="1322019"/>
                  </a:lnTo>
                  <a:lnTo>
                    <a:pt x="0" y="1368082"/>
                  </a:lnTo>
                  <a:lnTo>
                    <a:pt x="0" y="1718144"/>
                  </a:lnTo>
                  <a:lnTo>
                    <a:pt x="8877" y="1764207"/>
                  </a:lnTo>
                  <a:lnTo>
                    <a:pt x="33121" y="1801634"/>
                  </a:lnTo>
                  <a:lnTo>
                    <a:pt x="69113" y="1826793"/>
                  </a:lnTo>
                  <a:lnTo>
                    <a:pt x="113233" y="1835988"/>
                  </a:lnTo>
                  <a:lnTo>
                    <a:pt x="1596275" y="1835988"/>
                  </a:lnTo>
                  <a:lnTo>
                    <a:pt x="1640649" y="1826793"/>
                  </a:lnTo>
                  <a:lnTo>
                    <a:pt x="1676615" y="1801634"/>
                  </a:lnTo>
                  <a:lnTo>
                    <a:pt x="1700720" y="1764207"/>
                  </a:lnTo>
                  <a:lnTo>
                    <a:pt x="1709521" y="1718144"/>
                  </a:lnTo>
                  <a:lnTo>
                    <a:pt x="1709521" y="1368082"/>
                  </a:lnTo>
                  <a:close/>
                </a:path>
                <a:path w="1710055" h="1836420">
                  <a:moveTo>
                    <a:pt x="1709521" y="738073"/>
                  </a:moveTo>
                  <a:lnTo>
                    <a:pt x="1700720" y="690753"/>
                  </a:lnTo>
                  <a:lnTo>
                    <a:pt x="1676615" y="652272"/>
                  </a:lnTo>
                  <a:lnTo>
                    <a:pt x="1640649" y="626516"/>
                  </a:lnTo>
                  <a:lnTo>
                    <a:pt x="1596275" y="617359"/>
                  </a:lnTo>
                  <a:lnTo>
                    <a:pt x="113233" y="617359"/>
                  </a:lnTo>
                  <a:lnTo>
                    <a:pt x="68872" y="626757"/>
                  </a:lnTo>
                  <a:lnTo>
                    <a:pt x="32905" y="652487"/>
                  </a:lnTo>
                  <a:lnTo>
                    <a:pt x="8801" y="690841"/>
                  </a:lnTo>
                  <a:lnTo>
                    <a:pt x="0" y="738073"/>
                  </a:lnTo>
                  <a:lnTo>
                    <a:pt x="0" y="1097330"/>
                  </a:lnTo>
                  <a:lnTo>
                    <a:pt x="8877" y="1144333"/>
                  </a:lnTo>
                  <a:lnTo>
                    <a:pt x="33121" y="1182700"/>
                  </a:lnTo>
                  <a:lnTo>
                    <a:pt x="69113" y="1208570"/>
                  </a:lnTo>
                  <a:lnTo>
                    <a:pt x="113233" y="1218044"/>
                  </a:lnTo>
                  <a:lnTo>
                    <a:pt x="1596275" y="1218044"/>
                  </a:lnTo>
                  <a:lnTo>
                    <a:pt x="1640649" y="1208646"/>
                  </a:lnTo>
                  <a:lnTo>
                    <a:pt x="1676615" y="1182916"/>
                  </a:lnTo>
                  <a:lnTo>
                    <a:pt x="1700720" y="1144574"/>
                  </a:lnTo>
                  <a:lnTo>
                    <a:pt x="1709521" y="1097330"/>
                  </a:lnTo>
                  <a:lnTo>
                    <a:pt x="1709521" y="738073"/>
                  </a:lnTo>
                  <a:close/>
                </a:path>
                <a:path w="1710055" h="1836420">
                  <a:moveTo>
                    <a:pt x="1709521" y="120713"/>
                  </a:moveTo>
                  <a:lnTo>
                    <a:pt x="1700720" y="73469"/>
                  </a:lnTo>
                  <a:lnTo>
                    <a:pt x="1676615" y="35128"/>
                  </a:lnTo>
                  <a:lnTo>
                    <a:pt x="1640649" y="9398"/>
                  </a:lnTo>
                  <a:lnTo>
                    <a:pt x="1596275" y="0"/>
                  </a:lnTo>
                  <a:lnTo>
                    <a:pt x="113233" y="0"/>
                  </a:lnTo>
                  <a:lnTo>
                    <a:pt x="68872" y="9398"/>
                  </a:lnTo>
                  <a:lnTo>
                    <a:pt x="32905" y="35128"/>
                  </a:lnTo>
                  <a:lnTo>
                    <a:pt x="8801" y="73469"/>
                  </a:lnTo>
                  <a:lnTo>
                    <a:pt x="0" y="120713"/>
                  </a:lnTo>
                  <a:lnTo>
                    <a:pt x="0" y="479971"/>
                  </a:lnTo>
                  <a:lnTo>
                    <a:pt x="8877" y="526961"/>
                  </a:lnTo>
                  <a:lnTo>
                    <a:pt x="33121" y="565340"/>
                  </a:lnTo>
                  <a:lnTo>
                    <a:pt x="69113" y="591197"/>
                  </a:lnTo>
                  <a:lnTo>
                    <a:pt x="113233" y="600684"/>
                  </a:lnTo>
                  <a:lnTo>
                    <a:pt x="1596275" y="600684"/>
                  </a:lnTo>
                  <a:lnTo>
                    <a:pt x="1640649" y="591286"/>
                  </a:lnTo>
                  <a:lnTo>
                    <a:pt x="1676615" y="565556"/>
                  </a:lnTo>
                  <a:lnTo>
                    <a:pt x="1700720" y="527215"/>
                  </a:lnTo>
                  <a:lnTo>
                    <a:pt x="1709521" y="479971"/>
                  </a:lnTo>
                  <a:lnTo>
                    <a:pt x="1709521" y="120713"/>
                  </a:lnTo>
                  <a:close/>
                </a:path>
              </a:pathLst>
            </a:custGeom>
            <a:solidFill>
              <a:srgbClr val="3463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61073" y="3017646"/>
              <a:ext cx="1710055" cy="1835785"/>
            </a:xfrm>
            <a:custGeom>
              <a:avLst/>
              <a:gdLst/>
              <a:ahLst/>
              <a:cxnLst/>
              <a:rect l="l" t="t" r="r" b="b"/>
              <a:pathLst>
                <a:path w="1710055" h="1835785">
                  <a:moveTo>
                    <a:pt x="1709521" y="1355432"/>
                  </a:moveTo>
                  <a:lnTo>
                    <a:pt x="1700720" y="1308201"/>
                  </a:lnTo>
                  <a:lnTo>
                    <a:pt x="1676615" y="1269860"/>
                  </a:lnTo>
                  <a:lnTo>
                    <a:pt x="1640649" y="1244117"/>
                  </a:lnTo>
                  <a:lnTo>
                    <a:pt x="1596275" y="1234719"/>
                  </a:lnTo>
                  <a:lnTo>
                    <a:pt x="113233" y="1234719"/>
                  </a:lnTo>
                  <a:lnTo>
                    <a:pt x="68859" y="1244117"/>
                  </a:lnTo>
                  <a:lnTo>
                    <a:pt x="32905" y="1269860"/>
                  </a:lnTo>
                  <a:lnTo>
                    <a:pt x="8801" y="1308201"/>
                  </a:lnTo>
                  <a:lnTo>
                    <a:pt x="0" y="1355432"/>
                  </a:lnTo>
                  <a:lnTo>
                    <a:pt x="0" y="1714690"/>
                  </a:lnTo>
                  <a:lnTo>
                    <a:pt x="8877" y="1761680"/>
                  </a:lnTo>
                  <a:lnTo>
                    <a:pt x="33121" y="1800047"/>
                  </a:lnTo>
                  <a:lnTo>
                    <a:pt x="69113" y="1825917"/>
                  </a:lnTo>
                  <a:lnTo>
                    <a:pt x="113233" y="1835404"/>
                  </a:lnTo>
                  <a:lnTo>
                    <a:pt x="1596275" y="1835404"/>
                  </a:lnTo>
                  <a:lnTo>
                    <a:pt x="1640649" y="1825993"/>
                  </a:lnTo>
                  <a:lnTo>
                    <a:pt x="1676615" y="1800263"/>
                  </a:lnTo>
                  <a:lnTo>
                    <a:pt x="1700720" y="1761921"/>
                  </a:lnTo>
                  <a:lnTo>
                    <a:pt x="1709521" y="1714690"/>
                  </a:lnTo>
                  <a:lnTo>
                    <a:pt x="1709521" y="1355432"/>
                  </a:lnTo>
                  <a:close/>
                </a:path>
                <a:path w="1710055" h="1835785">
                  <a:moveTo>
                    <a:pt x="1709521" y="738073"/>
                  </a:moveTo>
                  <a:lnTo>
                    <a:pt x="1700720" y="690841"/>
                  </a:lnTo>
                  <a:lnTo>
                    <a:pt x="1676615" y="652500"/>
                  </a:lnTo>
                  <a:lnTo>
                    <a:pt x="1640649" y="626757"/>
                  </a:lnTo>
                  <a:lnTo>
                    <a:pt x="1596275" y="617359"/>
                  </a:lnTo>
                  <a:lnTo>
                    <a:pt x="113233" y="617359"/>
                  </a:lnTo>
                  <a:lnTo>
                    <a:pt x="68859" y="626757"/>
                  </a:lnTo>
                  <a:lnTo>
                    <a:pt x="32905" y="652500"/>
                  </a:lnTo>
                  <a:lnTo>
                    <a:pt x="8801" y="690841"/>
                  </a:lnTo>
                  <a:lnTo>
                    <a:pt x="0" y="738073"/>
                  </a:lnTo>
                  <a:lnTo>
                    <a:pt x="0" y="1097330"/>
                  </a:lnTo>
                  <a:lnTo>
                    <a:pt x="8877" y="1144333"/>
                  </a:lnTo>
                  <a:lnTo>
                    <a:pt x="33121" y="1182700"/>
                  </a:lnTo>
                  <a:lnTo>
                    <a:pt x="69113" y="1208570"/>
                  </a:lnTo>
                  <a:lnTo>
                    <a:pt x="113233" y="1218044"/>
                  </a:lnTo>
                  <a:lnTo>
                    <a:pt x="1596275" y="1218044"/>
                  </a:lnTo>
                  <a:lnTo>
                    <a:pt x="1640649" y="1208646"/>
                  </a:lnTo>
                  <a:lnTo>
                    <a:pt x="1676615" y="1182916"/>
                  </a:lnTo>
                  <a:lnTo>
                    <a:pt x="1700720" y="1144574"/>
                  </a:lnTo>
                  <a:lnTo>
                    <a:pt x="1709521" y="1097330"/>
                  </a:lnTo>
                  <a:lnTo>
                    <a:pt x="1709521" y="738073"/>
                  </a:lnTo>
                  <a:close/>
                </a:path>
                <a:path w="1710055" h="1835785">
                  <a:moveTo>
                    <a:pt x="1709521" y="117830"/>
                  </a:moveTo>
                  <a:lnTo>
                    <a:pt x="1700720" y="71780"/>
                  </a:lnTo>
                  <a:lnTo>
                    <a:pt x="1676615" y="34340"/>
                  </a:lnTo>
                  <a:lnTo>
                    <a:pt x="1640649" y="9194"/>
                  </a:lnTo>
                  <a:lnTo>
                    <a:pt x="1596275" y="0"/>
                  </a:lnTo>
                  <a:lnTo>
                    <a:pt x="113233" y="0"/>
                  </a:lnTo>
                  <a:lnTo>
                    <a:pt x="68859" y="9194"/>
                  </a:lnTo>
                  <a:lnTo>
                    <a:pt x="32905" y="34340"/>
                  </a:lnTo>
                  <a:lnTo>
                    <a:pt x="8801" y="71780"/>
                  </a:lnTo>
                  <a:lnTo>
                    <a:pt x="0" y="117830"/>
                  </a:lnTo>
                  <a:lnTo>
                    <a:pt x="0" y="467906"/>
                  </a:lnTo>
                  <a:lnTo>
                    <a:pt x="8877" y="513956"/>
                  </a:lnTo>
                  <a:lnTo>
                    <a:pt x="33121" y="551395"/>
                  </a:lnTo>
                  <a:lnTo>
                    <a:pt x="69113" y="576541"/>
                  </a:lnTo>
                  <a:lnTo>
                    <a:pt x="113233" y="585749"/>
                  </a:lnTo>
                  <a:lnTo>
                    <a:pt x="1596275" y="585749"/>
                  </a:lnTo>
                  <a:lnTo>
                    <a:pt x="1640649" y="576541"/>
                  </a:lnTo>
                  <a:lnTo>
                    <a:pt x="1676615" y="551395"/>
                  </a:lnTo>
                  <a:lnTo>
                    <a:pt x="1700720" y="513956"/>
                  </a:lnTo>
                  <a:lnTo>
                    <a:pt x="1709521" y="467906"/>
                  </a:lnTo>
                  <a:lnTo>
                    <a:pt x="1709521" y="117830"/>
                  </a:lnTo>
                  <a:close/>
                </a:path>
              </a:pathLst>
            </a:custGeom>
            <a:solidFill>
              <a:srgbClr val="5AAA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956684" y="67258"/>
            <a:ext cx="5823585" cy="10991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0100"/>
              </a:lnSpc>
              <a:spcBef>
                <a:spcPts val="100"/>
              </a:spcBef>
            </a:pPr>
            <a:r>
              <a:rPr dirty="0"/>
              <a:t>Resiliency</a:t>
            </a:r>
            <a:r>
              <a:rPr spc="-65" dirty="0"/>
              <a:t> </a:t>
            </a:r>
            <a:r>
              <a:rPr dirty="0"/>
              <a:t>should</a:t>
            </a:r>
            <a:r>
              <a:rPr spc="-55" dirty="0"/>
              <a:t> </a:t>
            </a:r>
            <a:r>
              <a:rPr dirty="0"/>
              <a:t>be</a:t>
            </a:r>
            <a:r>
              <a:rPr spc="-65" dirty="0"/>
              <a:t> </a:t>
            </a:r>
            <a:r>
              <a:rPr dirty="0"/>
              <a:t>considered</a:t>
            </a:r>
            <a:r>
              <a:rPr spc="-60" dirty="0"/>
              <a:t> </a:t>
            </a:r>
            <a:r>
              <a:rPr spc="-50" dirty="0"/>
              <a:t>a </a:t>
            </a:r>
            <a:r>
              <a:rPr dirty="0"/>
              <a:t>de</a:t>
            </a:r>
            <a:r>
              <a:rPr spc="-45" dirty="0"/>
              <a:t> </a:t>
            </a:r>
            <a:r>
              <a:rPr dirty="0"/>
              <a:t>facto</a:t>
            </a:r>
            <a:r>
              <a:rPr spc="-25" dirty="0"/>
              <a:t> </a:t>
            </a:r>
            <a:r>
              <a:rPr dirty="0"/>
              <a:t>aspect</a:t>
            </a:r>
            <a:r>
              <a:rPr spc="-35" dirty="0"/>
              <a:t> </a:t>
            </a:r>
            <a:r>
              <a:rPr dirty="0"/>
              <a:t>of</a:t>
            </a:r>
            <a:r>
              <a:rPr spc="-35" dirty="0"/>
              <a:t> </a:t>
            </a:r>
            <a:r>
              <a:rPr dirty="0"/>
              <a:t>cloud</a:t>
            </a:r>
            <a:r>
              <a:rPr spc="-30" dirty="0"/>
              <a:t> </a:t>
            </a:r>
            <a:r>
              <a:rPr spc="-10" dirty="0"/>
              <a:t>computing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3956684" y="1469491"/>
            <a:ext cx="7579995" cy="47542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marR="11430" indent="-287020">
              <a:lnSpc>
                <a:spcPct val="110000"/>
              </a:lnSpc>
              <a:spcBef>
                <a:spcPts val="100"/>
              </a:spcBef>
              <a:buClr>
                <a:srgbClr val="DA3467"/>
              </a:buClr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Reliability</a:t>
            </a:r>
            <a:r>
              <a:rPr sz="20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is</a:t>
            </a:r>
            <a:r>
              <a:rPr sz="20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a</a:t>
            </a:r>
            <a:r>
              <a:rPr sz="20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measure</a:t>
            </a:r>
            <a:r>
              <a:rPr sz="2000" spc="-1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of</a:t>
            </a:r>
            <a:r>
              <a:rPr sz="20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percentage</a:t>
            </a:r>
            <a:r>
              <a:rPr sz="20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uptime,</a:t>
            </a:r>
            <a:r>
              <a:rPr sz="20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considering</a:t>
            </a:r>
            <a:r>
              <a:rPr sz="20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25" dirty="0">
                <a:solidFill>
                  <a:srgbClr val="131C36"/>
                </a:solidFill>
                <a:latin typeface="Calibri"/>
                <a:cs typeface="Calibri"/>
              </a:rPr>
              <a:t>the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downtime</a:t>
            </a:r>
            <a:r>
              <a:rPr sz="20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due</a:t>
            </a:r>
            <a:r>
              <a:rPr sz="20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only</a:t>
            </a:r>
            <a:r>
              <a:rPr sz="20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to</a:t>
            </a:r>
            <a:r>
              <a:rPr sz="20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faults,</a:t>
            </a:r>
            <a:r>
              <a:rPr sz="20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whereas</a:t>
            </a:r>
            <a:r>
              <a:rPr sz="20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Availability</a:t>
            </a:r>
            <a:r>
              <a:rPr sz="2000" spc="-1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is</a:t>
            </a:r>
            <a:r>
              <a:rPr sz="20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a</a:t>
            </a:r>
            <a:r>
              <a:rPr sz="20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measure</a:t>
            </a:r>
            <a:r>
              <a:rPr sz="2000" spc="-1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of</a:t>
            </a:r>
            <a:r>
              <a:rPr sz="20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25" dirty="0">
                <a:solidFill>
                  <a:srgbClr val="131C36"/>
                </a:solidFill>
                <a:latin typeface="Calibri"/>
                <a:cs typeface="Calibri"/>
              </a:rPr>
              <a:t>the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percentage</a:t>
            </a:r>
            <a:r>
              <a:rPr sz="2000" spc="-5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uptime,</a:t>
            </a:r>
            <a:r>
              <a:rPr sz="20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considering</a:t>
            </a:r>
            <a:r>
              <a:rPr sz="2000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the</a:t>
            </a:r>
            <a:r>
              <a:rPr sz="20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downtime</a:t>
            </a:r>
            <a:r>
              <a:rPr sz="20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131C36"/>
                </a:solidFill>
                <a:latin typeface="Calibri"/>
                <a:cs typeface="Calibri"/>
              </a:rPr>
              <a:t>due</a:t>
            </a:r>
            <a:r>
              <a:rPr sz="2000" b="1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131C36"/>
                </a:solidFill>
                <a:latin typeface="Calibri"/>
                <a:cs typeface="Calibri"/>
              </a:rPr>
              <a:t>to</a:t>
            </a:r>
            <a:r>
              <a:rPr sz="2000" b="1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131C36"/>
                </a:solidFill>
                <a:latin typeface="Calibri"/>
                <a:cs typeface="Calibri"/>
              </a:rPr>
              <a:t>faults</a:t>
            </a:r>
            <a:r>
              <a:rPr sz="2000" b="1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131C36"/>
                </a:solidFill>
                <a:latin typeface="Calibri"/>
                <a:cs typeface="Calibri"/>
              </a:rPr>
              <a:t>and</a:t>
            </a:r>
            <a:r>
              <a:rPr sz="2000" b="1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131C36"/>
                </a:solidFill>
                <a:latin typeface="Calibri"/>
                <a:cs typeface="Calibri"/>
              </a:rPr>
              <a:t>other </a:t>
            </a:r>
            <a:r>
              <a:rPr sz="2000" b="1" dirty="0">
                <a:solidFill>
                  <a:srgbClr val="131C36"/>
                </a:solidFill>
                <a:latin typeface="Calibri"/>
                <a:cs typeface="Calibri"/>
              </a:rPr>
              <a:t>causes</a:t>
            </a:r>
            <a:r>
              <a:rPr sz="2000" b="1" spc="-1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131C36"/>
                </a:solidFill>
                <a:latin typeface="Calibri"/>
                <a:cs typeface="Calibri"/>
              </a:rPr>
              <a:t>such</a:t>
            </a:r>
            <a:r>
              <a:rPr sz="2000" b="1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131C36"/>
                </a:solidFill>
                <a:latin typeface="Calibri"/>
                <a:cs typeface="Calibri"/>
              </a:rPr>
              <a:t>as</a:t>
            </a:r>
            <a:r>
              <a:rPr sz="2000" b="1" spc="-1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131C36"/>
                </a:solidFill>
                <a:latin typeface="Calibri"/>
                <a:cs typeface="Calibri"/>
              </a:rPr>
              <a:t>planned</a:t>
            </a:r>
            <a:r>
              <a:rPr sz="2000" b="1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131C36"/>
                </a:solidFill>
                <a:latin typeface="Calibri"/>
                <a:cs typeface="Calibri"/>
              </a:rPr>
              <a:t>maintenance</a:t>
            </a:r>
            <a:endParaRPr sz="2000">
              <a:latin typeface="Calibri"/>
              <a:cs typeface="Calibri"/>
            </a:endParaRPr>
          </a:p>
          <a:p>
            <a:pPr marL="756285" marR="5080" lvl="1" indent="-287020">
              <a:lnSpc>
                <a:spcPct val="110000"/>
              </a:lnSpc>
              <a:spcBef>
                <a:spcPts val="540"/>
              </a:spcBef>
              <a:buClr>
                <a:srgbClr val="DA3467"/>
              </a:buClr>
              <a:buSzPct val="114705"/>
              <a:buFont typeface="Arial"/>
              <a:buChar char="•"/>
              <a:tabLst>
                <a:tab pos="756285" algn="l"/>
                <a:tab pos="756920" algn="l"/>
              </a:tabLst>
            </a:pPr>
            <a:r>
              <a:rPr sz="1700" dirty="0">
                <a:solidFill>
                  <a:srgbClr val="131C36"/>
                </a:solidFill>
                <a:latin typeface="Calibri"/>
                <a:cs typeface="Calibri"/>
              </a:rPr>
              <a:t>For</a:t>
            </a:r>
            <a:r>
              <a:rPr sz="17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131C36"/>
                </a:solidFill>
                <a:latin typeface="Calibri"/>
                <a:cs typeface="Calibri"/>
              </a:rPr>
              <a:t>two</a:t>
            </a:r>
            <a:r>
              <a:rPr sz="17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700" spc="-10" dirty="0">
                <a:solidFill>
                  <a:srgbClr val="131C36"/>
                </a:solidFill>
                <a:latin typeface="Calibri"/>
                <a:cs typeface="Calibri"/>
              </a:rPr>
              <a:t>different</a:t>
            </a:r>
            <a:r>
              <a:rPr sz="1700" spc="-6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131C36"/>
                </a:solidFill>
                <a:latin typeface="Calibri"/>
                <a:cs typeface="Calibri"/>
              </a:rPr>
              <a:t>systems,</a:t>
            </a:r>
            <a:r>
              <a:rPr sz="17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131C36"/>
                </a:solidFill>
                <a:latin typeface="Calibri"/>
                <a:cs typeface="Calibri"/>
              </a:rPr>
              <a:t>it</a:t>
            </a:r>
            <a:r>
              <a:rPr sz="17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131C36"/>
                </a:solidFill>
                <a:latin typeface="Calibri"/>
                <a:cs typeface="Calibri"/>
              </a:rPr>
              <a:t>is</a:t>
            </a:r>
            <a:r>
              <a:rPr sz="17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131C36"/>
                </a:solidFill>
                <a:latin typeface="Calibri"/>
                <a:cs typeface="Calibri"/>
              </a:rPr>
              <a:t>possible</a:t>
            </a:r>
            <a:r>
              <a:rPr sz="1700" spc="-6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131C36"/>
                </a:solidFill>
                <a:latin typeface="Calibri"/>
                <a:cs typeface="Calibri"/>
              </a:rPr>
              <a:t>for</a:t>
            </a:r>
            <a:r>
              <a:rPr sz="17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131C36"/>
                </a:solidFill>
                <a:latin typeface="Calibri"/>
                <a:cs typeface="Calibri"/>
              </a:rPr>
              <a:t>one</a:t>
            </a:r>
            <a:r>
              <a:rPr sz="17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131C36"/>
                </a:solidFill>
                <a:latin typeface="Calibri"/>
                <a:cs typeface="Calibri"/>
              </a:rPr>
              <a:t>system</a:t>
            </a:r>
            <a:r>
              <a:rPr sz="17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131C36"/>
                </a:solidFill>
                <a:latin typeface="Calibri"/>
                <a:cs typeface="Calibri"/>
              </a:rPr>
              <a:t>to</a:t>
            </a:r>
            <a:r>
              <a:rPr sz="17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131C36"/>
                </a:solidFill>
                <a:latin typeface="Calibri"/>
                <a:cs typeface="Calibri"/>
              </a:rPr>
              <a:t>be</a:t>
            </a:r>
            <a:r>
              <a:rPr sz="17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131C36"/>
                </a:solidFill>
                <a:latin typeface="Calibri"/>
                <a:cs typeface="Calibri"/>
              </a:rPr>
              <a:t>more</a:t>
            </a:r>
            <a:r>
              <a:rPr sz="17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131C36"/>
                </a:solidFill>
                <a:latin typeface="Calibri"/>
                <a:cs typeface="Calibri"/>
              </a:rPr>
              <a:t>reliable</a:t>
            </a:r>
            <a:r>
              <a:rPr sz="17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700" spc="-25" dirty="0">
                <a:solidFill>
                  <a:srgbClr val="131C36"/>
                </a:solidFill>
                <a:latin typeface="Calibri"/>
                <a:cs typeface="Calibri"/>
              </a:rPr>
              <a:t>but </a:t>
            </a:r>
            <a:r>
              <a:rPr sz="1700" dirty="0">
                <a:solidFill>
                  <a:srgbClr val="131C36"/>
                </a:solidFill>
                <a:latin typeface="Calibri"/>
                <a:cs typeface="Calibri"/>
              </a:rPr>
              <a:t>less</a:t>
            </a:r>
            <a:r>
              <a:rPr sz="17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700" spc="-10" dirty="0">
                <a:solidFill>
                  <a:srgbClr val="131C36"/>
                </a:solidFill>
                <a:latin typeface="Calibri"/>
                <a:cs typeface="Calibri"/>
              </a:rPr>
              <a:t>available</a:t>
            </a:r>
            <a:r>
              <a:rPr sz="17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131C36"/>
                </a:solidFill>
                <a:latin typeface="Calibri"/>
                <a:cs typeface="Calibri"/>
              </a:rPr>
              <a:t>than</a:t>
            </a:r>
            <a:r>
              <a:rPr sz="1700" spc="-1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131C36"/>
                </a:solidFill>
                <a:latin typeface="Calibri"/>
                <a:cs typeface="Calibri"/>
              </a:rPr>
              <a:t>the </a:t>
            </a:r>
            <a:r>
              <a:rPr sz="1700" spc="-10" dirty="0">
                <a:solidFill>
                  <a:srgbClr val="131C36"/>
                </a:solidFill>
                <a:latin typeface="Calibri"/>
                <a:cs typeface="Calibri"/>
              </a:rPr>
              <a:t>other</a:t>
            </a:r>
            <a:endParaRPr sz="170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spcBef>
                <a:spcPts val="1200"/>
              </a:spcBef>
              <a:buClr>
                <a:srgbClr val="DA3467"/>
              </a:buClr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Reliability</a:t>
            </a:r>
            <a:r>
              <a:rPr sz="20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of</a:t>
            </a:r>
            <a:r>
              <a:rPr sz="20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a</a:t>
            </a:r>
            <a:r>
              <a:rPr sz="20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workload</a:t>
            </a:r>
            <a:r>
              <a:rPr sz="20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in</a:t>
            </a:r>
            <a:r>
              <a:rPr sz="20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the</a:t>
            </a:r>
            <a:r>
              <a:rPr sz="20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cloud</a:t>
            </a:r>
            <a:r>
              <a:rPr sz="20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hinges</a:t>
            </a:r>
            <a:r>
              <a:rPr sz="20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on</a:t>
            </a:r>
            <a:r>
              <a:rPr sz="20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a</a:t>
            </a:r>
            <a:r>
              <a:rPr sz="20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few</a:t>
            </a:r>
            <a:r>
              <a:rPr sz="20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factors,</a:t>
            </a:r>
            <a:r>
              <a:rPr sz="2000" spc="-1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25" dirty="0">
                <a:solidFill>
                  <a:srgbClr val="131C36"/>
                </a:solidFill>
                <a:latin typeface="Calibri"/>
                <a:cs typeface="Calibri"/>
              </a:rPr>
              <a:t>the</a:t>
            </a:r>
            <a:endParaRPr sz="2000">
              <a:latin typeface="Calibri"/>
              <a:cs typeface="Calibri"/>
            </a:endParaRPr>
          </a:p>
          <a:p>
            <a:pPr marL="299085">
              <a:lnSpc>
                <a:spcPct val="100000"/>
              </a:lnSpc>
              <a:spcBef>
                <a:spcPts val="240"/>
              </a:spcBef>
            </a:pP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primary</a:t>
            </a:r>
            <a:r>
              <a:rPr sz="20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of</a:t>
            </a:r>
            <a:r>
              <a:rPr sz="20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which</a:t>
            </a:r>
            <a:r>
              <a:rPr sz="20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is</a:t>
            </a:r>
            <a:r>
              <a:rPr sz="2000" spc="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131C36"/>
                </a:solidFill>
                <a:latin typeface="Calibri"/>
                <a:cs typeface="Calibri"/>
              </a:rPr>
              <a:t>resiliency</a:t>
            </a:r>
            <a:endParaRPr sz="2000">
              <a:latin typeface="Calibri"/>
              <a:cs typeface="Calibri"/>
            </a:endParaRPr>
          </a:p>
          <a:p>
            <a:pPr marL="299085" marR="55880" indent="-287020">
              <a:lnSpc>
                <a:spcPct val="110000"/>
              </a:lnSpc>
              <a:spcBef>
                <a:spcPts val="994"/>
              </a:spcBef>
              <a:buClr>
                <a:srgbClr val="DA3467"/>
              </a:buClr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Resiliency</a:t>
            </a:r>
            <a:r>
              <a:rPr sz="20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is</a:t>
            </a:r>
            <a:r>
              <a:rPr sz="20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the</a:t>
            </a:r>
            <a:r>
              <a:rPr sz="20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ability</a:t>
            </a:r>
            <a:r>
              <a:rPr sz="20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of</a:t>
            </a:r>
            <a:r>
              <a:rPr sz="20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a</a:t>
            </a:r>
            <a:r>
              <a:rPr sz="20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workload</a:t>
            </a:r>
            <a:r>
              <a:rPr sz="20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to</a:t>
            </a:r>
            <a:r>
              <a:rPr sz="20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recover</a:t>
            </a:r>
            <a:r>
              <a:rPr sz="20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from</a:t>
            </a:r>
            <a:r>
              <a:rPr sz="20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infrastructure</a:t>
            </a:r>
            <a:r>
              <a:rPr sz="2000" spc="-25" dirty="0">
                <a:solidFill>
                  <a:srgbClr val="131C36"/>
                </a:solidFill>
                <a:latin typeface="Calibri"/>
                <a:cs typeface="Calibri"/>
              </a:rPr>
              <a:t> or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service</a:t>
            </a:r>
            <a:r>
              <a:rPr sz="2000" spc="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disruptions</a:t>
            </a:r>
            <a:endParaRPr sz="200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spcBef>
                <a:spcPts val="1250"/>
              </a:spcBef>
              <a:buClr>
                <a:srgbClr val="DA3467"/>
              </a:buClr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The</a:t>
            </a:r>
            <a:r>
              <a:rPr sz="20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customer</a:t>
            </a:r>
            <a:r>
              <a:rPr sz="20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should</a:t>
            </a:r>
            <a:r>
              <a:rPr sz="20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be</a:t>
            </a:r>
            <a:r>
              <a:rPr sz="20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able</a:t>
            </a:r>
            <a:r>
              <a:rPr sz="20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to</a:t>
            </a:r>
            <a:r>
              <a:rPr sz="20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dynamically</a:t>
            </a:r>
            <a:r>
              <a:rPr sz="20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obtain</a:t>
            </a:r>
            <a:r>
              <a:rPr sz="20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computing</a:t>
            </a:r>
            <a:endParaRPr sz="2000">
              <a:latin typeface="Calibri"/>
              <a:cs typeface="Calibri"/>
            </a:endParaRPr>
          </a:p>
          <a:p>
            <a:pPr marL="299085">
              <a:lnSpc>
                <a:spcPct val="100000"/>
              </a:lnSpc>
              <a:spcBef>
                <a:spcPts val="240"/>
              </a:spcBef>
            </a:pP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resources</a:t>
            </a:r>
            <a:r>
              <a:rPr sz="2000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to</a:t>
            </a:r>
            <a:r>
              <a:rPr sz="2000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meet</a:t>
            </a:r>
            <a:r>
              <a:rPr sz="20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demand</a:t>
            </a:r>
            <a:r>
              <a:rPr sz="20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and</a:t>
            </a:r>
            <a:r>
              <a:rPr sz="2000" spc="-7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mitigate</a:t>
            </a:r>
            <a:r>
              <a:rPr sz="20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disruptions</a:t>
            </a:r>
            <a:endParaRPr sz="2000">
              <a:latin typeface="Calibri"/>
              <a:cs typeface="Calibri"/>
            </a:endParaRPr>
          </a:p>
          <a:p>
            <a:pPr marL="756285" lvl="1" indent="-287020">
              <a:lnSpc>
                <a:spcPct val="100000"/>
              </a:lnSpc>
              <a:spcBef>
                <a:spcPts val="745"/>
              </a:spcBef>
              <a:buClr>
                <a:srgbClr val="DA3467"/>
              </a:buClr>
              <a:buSzPct val="114705"/>
              <a:buFont typeface="Arial"/>
              <a:buChar char="•"/>
              <a:tabLst>
                <a:tab pos="756285" algn="l"/>
                <a:tab pos="756920" algn="l"/>
              </a:tabLst>
            </a:pPr>
            <a:r>
              <a:rPr sz="1700" dirty="0">
                <a:solidFill>
                  <a:srgbClr val="131C36"/>
                </a:solidFill>
                <a:latin typeface="Calibri"/>
                <a:cs typeface="Calibri"/>
              </a:rPr>
              <a:t>Disruptions</a:t>
            </a:r>
            <a:r>
              <a:rPr sz="1700" spc="-5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131C36"/>
                </a:solidFill>
                <a:latin typeface="Calibri"/>
                <a:cs typeface="Calibri"/>
              </a:rPr>
              <a:t>can</a:t>
            </a:r>
            <a:r>
              <a:rPr sz="1700" spc="-1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131C36"/>
                </a:solidFill>
                <a:latin typeface="Calibri"/>
                <a:cs typeface="Calibri"/>
              </a:rPr>
              <a:t>be</a:t>
            </a:r>
            <a:r>
              <a:rPr sz="1700" spc="-1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700" spc="-10" dirty="0">
                <a:solidFill>
                  <a:srgbClr val="131C36"/>
                </a:solidFill>
                <a:latin typeface="Calibri"/>
                <a:cs typeface="Calibri"/>
              </a:rPr>
              <a:t>misconfigurations</a:t>
            </a:r>
            <a:r>
              <a:rPr sz="1700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131C36"/>
                </a:solidFill>
                <a:latin typeface="Calibri"/>
                <a:cs typeface="Calibri"/>
              </a:rPr>
              <a:t>or </a:t>
            </a:r>
            <a:r>
              <a:rPr sz="1700" spc="-10" dirty="0">
                <a:solidFill>
                  <a:srgbClr val="131C36"/>
                </a:solidFill>
                <a:latin typeface="Calibri"/>
                <a:cs typeface="Calibri"/>
              </a:rPr>
              <a:t>transient</a:t>
            </a:r>
            <a:r>
              <a:rPr sz="17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131C36"/>
                </a:solidFill>
                <a:latin typeface="Calibri"/>
                <a:cs typeface="Calibri"/>
              </a:rPr>
              <a:t>network</a:t>
            </a:r>
            <a:r>
              <a:rPr sz="17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700" spc="-10" dirty="0">
                <a:solidFill>
                  <a:srgbClr val="131C36"/>
                </a:solidFill>
                <a:latin typeface="Calibri"/>
                <a:cs typeface="Calibri"/>
              </a:rPr>
              <a:t>issues</a:t>
            </a:r>
            <a:endParaRPr sz="17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3746500" cy="6858000"/>
            <a:chOff x="0" y="0"/>
            <a:chExt cx="3746500" cy="6858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3746500" cy="6858000"/>
            </a:xfrm>
            <a:custGeom>
              <a:avLst/>
              <a:gdLst/>
              <a:ahLst/>
              <a:cxnLst/>
              <a:rect l="l" t="t" r="r" b="b"/>
              <a:pathLst>
                <a:path w="3746500" h="6858000">
                  <a:moveTo>
                    <a:pt x="3745991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3745991" y="6858000"/>
                  </a:lnTo>
                  <a:lnTo>
                    <a:pt x="3745991" y="0"/>
                  </a:lnTo>
                  <a:close/>
                </a:path>
              </a:pathLst>
            </a:custGeom>
            <a:solidFill>
              <a:srgbClr val="EFAD4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94995" y="603758"/>
              <a:ext cx="2935858" cy="55778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34413" y="1333449"/>
              <a:ext cx="839215" cy="55808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12927" y="2065654"/>
              <a:ext cx="2612136" cy="557784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979271" y="3198444"/>
              <a:ext cx="1667510" cy="2452370"/>
            </a:xfrm>
            <a:custGeom>
              <a:avLst/>
              <a:gdLst/>
              <a:ahLst/>
              <a:cxnLst/>
              <a:rect l="l" t="t" r="r" b="b"/>
              <a:pathLst>
                <a:path w="1667510" h="2452370">
                  <a:moveTo>
                    <a:pt x="1560969" y="457136"/>
                  </a:moveTo>
                  <a:lnTo>
                    <a:pt x="1559852" y="439851"/>
                  </a:lnTo>
                  <a:lnTo>
                    <a:pt x="1553718" y="418668"/>
                  </a:lnTo>
                  <a:lnTo>
                    <a:pt x="1543215" y="382143"/>
                  </a:lnTo>
                  <a:lnTo>
                    <a:pt x="1527581" y="343903"/>
                  </a:lnTo>
                  <a:lnTo>
                    <a:pt x="1504353" y="302679"/>
                  </a:lnTo>
                  <a:lnTo>
                    <a:pt x="1472806" y="260019"/>
                  </a:lnTo>
                  <a:lnTo>
                    <a:pt x="1431429" y="217068"/>
                  </a:lnTo>
                  <a:lnTo>
                    <a:pt x="1380883" y="174421"/>
                  </a:lnTo>
                  <a:lnTo>
                    <a:pt x="1321943" y="134416"/>
                  </a:lnTo>
                  <a:lnTo>
                    <a:pt x="1270647" y="106540"/>
                  </a:lnTo>
                  <a:lnTo>
                    <a:pt x="1214208" y="80822"/>
                  </a:lnTo>
                  <a:lnTo>
                    <a:pt x="1173365" y="64592"/>
                  </a:lnTo>
                  <a:lnTo>
                    <a:pt x="1110157" y="45021"/>
                  </a:lnTo>
                  <a:lnTo>
                    <a:pt x="1036370" y="25641"/>
                  </a:lnTo>
                  <a:lnTo>
                    <a:pt x="948283" y="11137"/>
                  </a:lnTo>
                  <a:lnTo>
                    <a:pt x="899782" y="5562"/>
                  </a:lnTo>
                  <a:lnTo>
                    <a:pt x="852398" y="1663"/>
                  </a:lnTo>
                  <a:lnTo>
                    <a:pt x="804646" y="0"/>
                  </a:lnTo>
                  <a:lnTo>
                    <a:pt x="756793" y="63"/>
                  </a:lnTo>
                  <a:lnTo>
                    <a:pt x="708926" y="1905"/>
                  </a:lnTo>
                  <a:lnTo>
                    <a:pt x="661174" y="5562"/>
                  </a:lnTo>
                  <a:lnTo>
                    <a:pt x="616966" y="10579"/>
                  </a:lnTo>
                  <a:lnTo>
                    <a:pt x="572960" y="17208"/>
                  </a:lnTo>
                  <a:lnTo>
                    <a:pt x="529158" y="25400"/>
                  </a:lnTo>
                  <a:lnTo>
                    <a:pt x="485571" y="35115"/>
                  </a:lnTo>
                  <a:lnTo>
                    <a:pt x="408076" y="57416"/>
                  </a:lnTo>
                  <a:lnTo>
                    <a:pt x="338950" y="82499"/>
                  </a:lnTo>
                  <a:lnTo>
                    <a:pt x="279857" y="109258"/>
                  </a:lnTo>
                  <a:lnTo>
                    <a:pt x="228574" y="137134"/>
                  </a:lnTo>
                  <a:lnTo>
                    <a:pt x="161112" y="180619"/>
                  </a:lnTo>
                  <a:lnTo>
                    <a:pt x="123202" y="210718"/>
                  </a:lnTo>
                  <a:lnTo>
                    <a:pt x="0" y="185635"/>
                  </a:lnTo>
                  <a:lnTo>
                    <a:pt x="112610" y="514553"/>
                  </a:lnTo>
                  <a:lnTo>
                    <a:pt x="503415" y="287655"/>
                  </a:lnTo>
                  <a:lnTo>
                    <a:pt x="388010" y="264795"/>
                  </a:lnTo>
                  <a:lnTo>
                    <a:pt x="397484" y="256997"/>
                  </a:lnTo>
                  <a:lnTo>
                    <a:pt x="440410" y="225780"/>
                  </a:lnTo>
                  <a:lnTo>
                    <a:pt x="502221" y="190512"/>
                  </a:lnTo>
                  <a:lnTo>
                    <a:pt x="551141" y="168706"/>
                  </a:lnTo>
                  <a:lnTo>
                    <a:pt x="609727" y="147662"/>
                  </a:lnTo>
                  <a:lnTo>
                    <a:pt x="672909" y="130327"/>
                  </a:lnTo>
                  <a:lnTo>
                    <a:pt x="722884" y="120611"/>
                  </a:lnTo>
                  <a:lnTo>
                    <a:pt x="777138" y="113157"/>
                  </a:lnTo>
                  <a:lnTo>
                    <a:pt x="852398" y="107035"/>
                  </a:lnTo>
                  <a:lnTo>
                    <a:pt x="942708" y="106476"/>
                  </a:lnTo>
                  <a:lnTo>
                    <a:pt x="1003477" y="112052"/>
                  </a:lnTo>
                  <a:lnTo>
                    <a:pt x="1087094" y="125425"/>
                  </a:lnTo>
                  <a:lnTo>
                    <a:pt x="1125359" y="134073"/>
                  </a:lnTo>
                  <a:lnTo>
                    <a:pt x="1180312" y="149936"/>
                  </a:lnTo>
                  <a:lnTo>
                    <a:pt x="1265567" y="182435"/>
                  </a:lnTo>
                  <a:lnTo>
                    <a:pt x="1325372" y="212280"/>
                  </a:lnTo>
                  <a:lnTo>
                    <a:pt x="1379270" y="246341"/>
                  </a:lnTo>
                  <a:lnTo>
                    <a:pt x="1425346" y="282092"/>
                  </a:lnTo>
                  <a:lnTo>
                    <a:pt x="1463586" y="318274"/>
                  </a:lnTo>
                  <a:lnTo>
                    <a:pt x="1505775" y="371348"/>
                  </a:lnTo>
                  <a:lnTo>
                    <a:pt x="1526959" y="406958"/>
                  </a:lnTo>
                  <a:lnTo>
                    <a:pt x="1544243" y="445985"/>
                  </a:lnTo>
                  <a:lnTo>
                    <a:pt x="1556308" y="491883"/>
                  </a:lnTo>
                  <a:lnTo>
                    <a:pt x="1560410" y="515112"/>
                  </a:lnTo>
                  <a:lnTo>
                    <a:pt x="1560969" y="457136"/>
                  </a:lnTo>
                  <a:close/>
                </a:path>
                <a:path w="1667510" h="2452370">
                  <a:moveTo>
                    <a:pt x="1667446" y="2263394"/>
                  </a:moveTo>
                  <a:lnTo>
                    <a:pt x="1554835" y="1930019"/>
                  </a:lnTo>
                  <a:lnTo>
                    <a:pt x="1164031" y="2160257"/>
                  </a:lnTo>
                  <a:lnTo>
                    <a:pt x="1278877" y="2183663"/>
                  </a:lnTo>
                  <a:lnTo>
                    <a:pt x="1269403" y="2191474"/>
                  </a:lnTo>
                  <a:lnTo>
                    <a:pt x="1233716" y="2217674"/>
                  </a:lnTo>
                  <a:lnTo>
                    <a:pt x="1228699" y="2222131"/>
                  </a:lnTo>
                  <a:lnTo>
                    <a:pt x="1226477" y="2222690"/>
                  </a:lnTo>
                  <a:lnTo>
                    <a:pt x="1164247" y="2258644"/>
                  </a:lnTo>
                  <a:lnTo>
                    <a:pt x="1115529" y="2280323"/>
                  </a:lnTo>
                  <a:lnTo>
                    <a:pt x="1057071" y="2301367"/>
                  </a:lnTo>
                  <a:lnTo>
                    <a:pt x="993749" y="2318931"/>
                  </a:lnTo>
                  <a:lnTo>
                    <a:pt x="944003" y="2328976"/>
                  </a:lnTo>
                  <a:lnTo>
                    <a:pt x="889749" y="2336977"/>
                  </a:lnTo>
                  <a:lnTo>
                    <a:pt x="833386" y="2342070"/>
                  </a:lnTo>
                  <a:lnTo>
                    <a:pt x="793305" y="2343670"/>
                  </a:lnTo>
                  <a:lnTo>
                    <a:pt x="717486" y="2342553"/>
                  </a:lnTo>
                  <a:lnTo>
                    <a:pt x="670661" y="2338654"/>
                  </a:lnTo>
                  <a:lnTo>
                    <a:pt x="600151" y="2328202"/>
                  </a:lnTo>
                  <a:lnTo>
                    <a:pt x="562330" y="2320734"/>
                  </a:lnTo>
                  <a:lnTo>
                    <a:pt x="524700" y="2311311"/>
                  </a:lnTo>
                  <a:lnTo>
                    <a:pt x="470242" y="2294394"/>
                  </a:lnTo>
                  <a:lnTo>
                    <a:pt x="386956" y="2260066"/>
                  </a:lnTo>
                  <a:lnTo>
                    <a:pt x="343179" y="2236965"/>
                  </a:lnTo>
                  <a:lnTo>
                    <a:pt x="289280" y="2202459"/>
                  </a:lnTo>
                  <a:lnTo>
                    <a:pt x="242976" y="2166188"/>
                  </a:lnTo>
                  <a:lnTo>
                    <a:pt x="204889" y="2128786"/>
                  </a:lnTo>
                  <a:lnTo>
                    <a:pt x="174447" y="2091791"/>
                  </a:lnTo>
                  <a:lnTo>
                    <a:pt x="151638" y="2056663"/>
                  </a:lnTo>
                  <a:lnTo>
                    <a:pt x="124320" y="1997468"/>
                  </a:lnTo>
                  <a:lnTo>
                    <a:pt x="122085" y="1987994"/>
                  </a:lnTo>
                  <a:lnTo>
                    <a:pt x="118745" y="1980184"/>
                  </a:lnTo>
                  <a:lnTo>
                    <a:pt x="114007" y="1961438"/>
                  </a:lnTo>
                  <a:lnTo>
                    <a:pt x="108712" y="1928342"/>
                  </a:lnTo>
                  <a:lnTo>
                    <a:pt x="108153" y="1981301"/>
                  </a:lnTo>
                  <a:lnTo>
                    <a:pt x="108712" y="1991334"/>
                  </a:lnTo>
                  <a:lnTo>
                    <a:pt x="109829" y="1994687"/>
                  </a:lnTo>
                  <a:lnTo>
                    <a:pt x="110375" y="2004720"/>
                  </a:lnTo>
                  <a:lnTo>
                    <a:pt x="112052" y="2009178"/>
                  </a:lnTo>
                  <a:lnTo>
                    <a:pt x="110934" y="2027580"/>
                  </a:lnTo>
                  <a:lnTo>
                    <a:pt x="121450" y="2064245"/>
                  </a:lnTo>
                  <a:lnTo>
                    <a:pt x="137109" y="2103094"/>
                  </a:lnTo>
                  <a:lnTo>
                    <a:pt x="160299" y="2144776"/>
                  </a:lnTo>
                  <a:lnTo>
                    <a:pt x="191858" y="2188032"/>
                  </a:lnTo>
                  <a:lnTo>
                    <a:pt x="233146" y="2231809"/>
                  </a:lnTo>
                  <a:lnTo>
                    <a:pt x="283540" y="2275065"/>
                  </a:lnTo>
                  <a:lnTo>
                    <a:pt x="342709" y="2315438"/>
                  </a:lnTo>
                  <a:lnTo>
                    <a:pt x="394157" y="2343924"/>
                  </a:lnTo>
                  <a:lnTo>
                    <a:pt x="431406" y="2361704"/>
                  </a:lnTo>
                  <a:lnTo>
                    <a:pt x="470712" y="2378329"/>
                  </a:lnTo>
                  <a:lnTo>
                    <a:pt x="512305" y="2393391"/>
                  </a:lnTo>
                  <a:lnTo>
                    <a:pt x="577278" y="2412581"/>
                  </a:lnTo>
                  <a:lnTo>
                    <a:pt x="629399" y="2425611"/>
                  </a:lnTo>
                  <a:lnTo>
                    <a:pt x="716927" y="2441232"/>
                  </a:lnTo>
                  <a:lnTo>
                    <a:pt x="765429" y="2446807"/>
                  </a:lnTo>
                  <a:lnTo>
                    <a:pt x="812812" y="2450706"/>
                  </a:lnTo>
                  <a:lnTo>
                    <a:pt x="860564" y="2452370"/>
                  </a:lnTo>
                  <a:lnTo>
                    <a:pt x="908431" y="2452306"/>
                  </a:lnTo>
                  <a:lnTo>
                    <a:pt x="956284" y="2450465"/>
                  </a:lnTo>
                  <a:lnTo>
                    <a:pt x="1004036" y="2446807"/>
                  </a:lnTo>
                  <a:lnTo>
                    <a:pt x="1048334" y="2441778"/>
                  </a:lnTo>
                  <a:lnTo>
                    <a:pt x="1092466" y="2435098"/>
                  </a:lnTo>
                  <a:lnTo>
                    <a:pt x="1136294" y="2426728"/>
                  </a:lnTo>
                  <a:lnTo>
                    <a:pt x="1199273" y="2411793"/>
                  </a:lnTo>
                  <a:lnTo>
                    <a:pt x="1238123" y="2400312"/>
                  </a:lnTo>
                  <a:lnTo>
                    <a:pt x="1292948" y="2381440"/>
                  </a:lnTo>
                  <a:lnTo>
                    <a:pt x="1342428" y="2361501"/>
                  </a:lnTo>
                  <a:lnTo>
                    <a:pt x="1427378" y="2318435"/>
                  </a:lnTo>
                  <a:lnTo>
                    <a:pt x="1475105" y="2288476"/>
                  </a:lnTo>
                  <a:lnTo>
                    <a:pt x="1515249" y="2260041"/>
                  </a:lnTo>
                  <a:lnTo>
                    <a:pt x="1543685" y="2237740"/>
                  </a:lnTo>
                  <a:lnTo>
                    <a:pt x="1667446" y="2263394"/>
                  </a:lnTo>
                  <a:close/>
                </a:path>
              </a:pathLst>
            </a:custGeom>
            <a:solidFill>
              <a:srgbClr val="C050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175637" y="3807218"/>
              <a:ext cx="964565" cy="1256030"/>
            </a:xfrm>
            <a:custGeom>
              <a:avLst/>
              <a:gdLst/>
              <a:ahLst/>
              <a:cxnLst/>
              <a:rect l="l" t="t" r="r" b="b"/>
              <a:pathLst>
                <a:path w="964564" h="1256029">
                  <a:moveTo>
                    <a:pt x="964450" y="1148981"/>
                  </a:moveTo>
                  <a:lnTo>
                    <a:pt x="959573" y="1122667"/>
                  </a:lnTo>
                  <a:lnTo>
                    <a:pt x="945502" y="1101166"/>
                  </a:lnTo>
                  <a:lnTo>
                    <a:pt x="924318" y="1086573"/>
                  </a:lnTo>
                  <a:lnTo>
                    <a:pt x="898118" y="1080960"/>
                  </a:lnTo>
                  <a:lnTo>
                    <a:pt x="891984" y="1080960"/>
                  </a:lnTo>
                  <a:lnTo>
                    <a:pt x="891984" y="78600"/>
                  </a:lnTo>
                  <a:lnTo>
                    <a:pt x="885812" y="47967"/>
                  </a:lnTo>
                  <a:lnTo>
                    <a:pt x="868984" y="22987"/>
                  </a:lnTo>
                  <a:lnTo>
                    <a:pt x="844003" y="6159"/>
                  </a:lnTo>
                  <a:lnTo>
                    <a:pt x="813371" y="0"/>
                  </a:lnTo>
                  <a:lnTo>
                    <a:pt x="150520" y="0"/>
                  </a:lnTo>
                  <a:lnTo>
                    <a:pt x="119900" y="6159"/>
                  </a:lnTo>
                  <a:lnTo>
                    <a:pt x="94919" y="22987"/>
                  </a:lnTo>
                  <a:lnTo>
                    <a:pt x="78079" y="47967"/>
                  </a:lnTo>
                  <a:lnTo>
                    <a:pt x="71920" y="78600"/>
                  </a:lnTo>
                  <a:lnTo>
                    <a:pt x="71920" y="1080960"/>
                  </a:lnTo>
                  <a:lnTo>
                    <a:pt x="66344" y="1080960"/>
                  </a:lnTo>
                  <a:lnTo>
                    <a:pt x="40449" y="1086573"/>
                  </a:lnTo>
                  <a:lnTo>
                    <a:pt x="19380" y="1101166"/>
                  </a:lnTo>
                  <a:lnTo>
                    <a:pt x="5194" y="1122667"/>
                  </a:lnTo>
                  <a:lnTo>
                    <a:pt x="0" y="1148981"/>
                  </a:lnTo>
                  <a:lnTo>
                    <a:pt x="0" y="1187437"/>
                  </a:lnTo>
                  <a:lnTo>
                    <a:pt x="4876" y="1213751"/>
                  </a:lnTo>
                  <a:lnTo>
                    <a:pt x="18961" y="1235252"/>
                  </a:lnTo>
                  <a:lnTo>
                    <a:pt x="40144" y="1249845"/>
                  </a:lnTo>
                  <a:lnTo>
                    <a:pt x="66344" y="1255458"/>
                  </a:lnTo>
                  <a:lnTo>
                    <a:pt x="898118" y="1255458"/>
                  </a:lnTo>
                  <a:lnTo>
                    <a:pt x="924077" y="1249845"/>
                  </a:lnTo>
                  <a:lnTo>
                    <a:pt x="945286" y="1235252"/>
                  </a:lnTo>
                  <a:lnTo>
                    <a:pt x="959497" y="1213751"/>
                  </a:lnTo>
                  <a:lnTo>
                    <a:pt x="964450" y="1187437"/>
                  </a:lnTo>
                  <a:lnTo>
                    <a:pt x="964450" y="1148981"/>
                  </a:lnTo>
                  <a:close/>
                </a:path>
              </a:pathLst>
            </a:custGeom>
            <a:solidFill>
              <a:srgbClr val="1F48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306091" y="3909237"/>
              <a:ext cx="703580" cy="260985"/>
            </a:xfrm>
            <a:custGeom>
              <a:avLst/>
              <a:gdLst/>
              <a:ahLst/>
              <a:cxnLst/>
              <a:rect l="l" t="t" r="r" b="b"/>
              <a:pathLst>
                <a:path w="703580" h="260985">
                  <a:moveTo>
                    <a:pt x="703554" y="200139"/>
                  </a:moveTo>
                  <a:lnTo>
                    <a:pt x="699820" y="181356"/>
                  </a:lnTo>
                  <a:lnTo>
                    <a:pt x="689610" y="166128"/>
                  </a:lnTo>
                  <a:lnTo>
                    <a:pt x="674382" y="155917"/>
                  </a:lnTo>
                  <a:lnTo>
                    <a:pt x="655599" y="152184"/>
                  </a:lnTo>
                  <a:lnTo>
                    <a:pt x="47942" y="152184"/>
                  </a:lnTo>
                  <a:lnTo>
                    <a:pt x="29400" y="155917"/>
                  </a:lnTo>
                  <a:lnTo>
                    <a:pt x="14147" y="166128"/>
                  </a:lnTo>
                  <a:lnTo>
                    <a:pt x="3810" y="181356"/>
                  </a:lnTo>
                  <a:lnTo>
                    <a:pt x="0" y="200139"/>
                  </a:lnTo>
                  <a:lnTo>
                    <a:pt x="0" y="212953"/>
                  </a:lnTo>
                  <a:lnTo>
                    <a:pt x="3733" y="231736"/>
                  </a:lnTo>
                  <a:lnTo>
                    <a:pt x="13931" y="246964"/>
                  </a:lnTo>
                  <a:lnTo>
                    <a:pt x="29159" y="257175"/>
                  </a:lnTo>
                  <a:lnTo>
                    <a:pt x="47942" y="260896"/>
                  </a:lnTo>
                  <a:lnTo>
                    <a:pt x="655599" y="260896"/>
                  </a:lnTo>
                  <a:lnTo>
                    <a:pt x="674154" y="257175"/>
                  </a:lnTo>
                  <a:lnTo>
                    <a:pt x="689406" y="246964"/>
                  </a:lnTo>
                  <a:lnTo>
                    <a:pt x="699744" y="231736"/>
                  </a:lnTo>
                  <a:lnTo>
                    <a:pt x="703554" y="212953"/>
                  </a:lnTo>
                  <a:lnTo>
                    <a:pt x="703554" y="200139"/>
                  </a:lnTo>
                  <a:close/>
                </a:path>
                <a:path w="703580" h="260985">
                  <a:moveTo>
                    <a:pt x="703554" y="47942"/>
                  </a:moveTo>
                  <a:lnTo>
                    <a:pt x="699820" y="29159"/>
                  </a:lnTo>
                  <a:lnTo>
                    <a:pt x="689610" y="13931"/>
                  </a:lnTo>
                  <a:lnTo>
                    <a:pt x="674382" y="3721"/>
                  </a:lnTo>
                  <a:lnTo>
                    <a:pt x="655599" y="0"/>
                  </a:lnTo>
                  <a:lnTo>
                    <a:pt x="47942" y="0"/>
                  </a:lnTo>
                  <a:lnTo>
                    <a:pt x="29400" y="3721"/>
                  </a:lnTo>
                  <a:lnTo>
                    <a:pt x="14147" y="13931"/>
                  </a:lnTo>
                  <a:lnTo>
                    <a:pt x="3810" y="29159"/>
                  </a:lnTo>
                  <a:lnTo>
                    <a:pt x="0" y="47942"/>
                  </a:lnTo>
                  <a:lnTo>
                    <a:pt x="0" y="60756"/>
                  </a:lnTo>
                  <a:lnTo>
                    <a:pt x="3733" y="79540"/>
                  </a:lnTo>
                  <a:lnTo>
                    <a:pt x="13931" y="94767"/>
                  </a:lnTo>
                  <a:lnTo>
                    <a:pt x="29159" y="104978"/>
                  </a:lnTo>
                  <a:lnTo>
                    <a:pt x="47942" y="108699"/>
                  </a:lnTo>
                  <a:lnTo>
                    <a:pt x="655599" y="108699"/>
                  </a:lnTo>
                  <a:lnTo>
                    <a:pt x="674154" y="104902"/>
                  </a:lnTo>
                  <a:lnTo>
                    <a:pt x="689406" y="94564"/>
                  </a:lnTo>
                  <a:lnTo>
                    <a:pt x="699744" y="79311"/>
                  </a:lnTo>
                  <a:lnTo>
                    <a:pt x="703554" y="60756"/>
                  </a:lnTo>
                  <a:lnTo>
                    <a:pt x="703554" y="4794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915431" y="4097657"/>
              <a:ext cx="43815" cy="43815"/>
            </a:xfrm>
            <a:custGeom>
              <a:avLst/>
              <a:gdLst/>
              <a:ahLst/>
              <a:cxnLst/>
              <a:rect l="l" t="t" r="r" b="b"/>
              <a:pathLst>
                <a:path w="43814" h="43814">
                  <a:moveTo>
                    <a:pt x="22857" y="0"/>
                  </a:moveTo>
                  <a:lnTo>
                    <a:pt x="20627" y="0"/>
                  </a:lnTo>
                  <a:lnTo>
                    <a:pt x="12700" y="1576"/>
                  </a:lnTo>
                  <a:lnTo>
                    <a:pt x="6132" y="5923"/>
                  </a:lnTo>
                  <a:lnTo>
                    <a:pt x="1655" y="12465"/>
                  </a:lnTo>
                  <a:lnTo>
                    <a:pt x="0" y="20627"/>
                  </a:lnTo>
                  <a:lnTo>
                    <a:pt x="0" y="22857"/>
                  </a:lnTo>
                  <a:lnTo>
                    <a:pt x="1655" y="30783"/>
                  </a:lnTo>
                  <a:lnTo>
                    <a:pt x="6132" y="37351"/>
                  </a:lnTo>
                  <a:lnTo>
                    <a:pt x="12700" y="41829"/>
                  </a:lnTo>
                  <a:lnTo>
                    <a:pt x="20627" y="43484"/>
                  </a:lnTo>
                  <a:lnTo>
                    <a:pt x="22857" y="43484"/>
                  </a:lnTo>
                  <a:lnTo>
                    <a:pt x="30783" y="41829"/>
                  </a:lnTo>
                  <a:lnTo>
                    <a:pt x="37351" y="37351"/>
                  </a:lnTo>
                  <a:lnTo>
                    <a:pt x="41829" y="30783"/>
                  </a:lnTo>
                  <a:lnTo>
                    <a:pt x="43484" y="22857"/>
                  </a:lnTo>
                  <a:lnTo>
                    <a:pt x="43484" y="20627"/>
                  </a:lnTo>
                  <a:lnTo>
                    <a:pt x="41907" y="12700"/>
                  </a:lnTo>
                  <a:lnTo>
                    <a:pt x="37560" y="6132"/>
                  </a:lnTo>
                  <a:lnTo>
                    <a:pt x="31018" y="1655"/>
                  </a:lnTo>
                  <a:lnTo>
                    <a:pt x="22857" y="0"/>
                  </a:lnTo>
                  <a:close/>
                </a:path>
              </a:pathLst>
            </a:custGeom>
            <a:solidFill>
              <a:srgbClr val="9BBA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850205" y="4097657"/>
              <a:ext cx="43815" cy="43815"/>
            </a:xfrm>
            <a:custGeom>
              <a:avLst/>
              <a:gdLst/>
              <a:ahLst/>
              <a:cxnLst/>
              <a:rect l="l" t="t" r="r" b="b"/>
              <a:pathLst>
                <a:path w="43814" h="43814">
                  <a:moveTo>
                    <a:pt x="22857" y="0"/>
                  </a:moveTo>
                  <a:lnTo>
                    <a:pt x="20627" y="0"/>
                  </a:lnTo>
                  <a:lnTo>
                    <a:pt x="12700" y="1576"/>
                  </a:lnTo>
                  <a:lnTo>
                    <a:pt x="6132" y="5923"/>
                  </a:lnTo>
                  <a:lnTo>
                    <a:pt x="1655" y="12465"/>
                  </a:lnTo>
                  <a:lnTo>
                    <a:pt x="0" y="20627"/>
                  </a:lnTo>
                  <a:lnTo>
                    <a:pt x="0" y="22857"/>
                  </a:lnTo>
                  <a:lnTo>
                    <a:pt x="1576" y="30783"/>
                  </a:lnTo>
                  <a:lnTo>
                    <a:pt x="5923" y="37351"/>
                  </a:lnTo>
                  <a:lnTo>
                    <a:pt x="12465" y="41829"/>
                  </a:lnTo>
                  <a:lnTo>
                    <a:pt x="20627" y="43484"/>
                  </a:lnTo>
                  <a:lnTo>
                    <a:pt x="22857" y="43484"/>
                  </a:lnTo>
                  <a:lnTo>
                    <a:pt x="30783" y="41829"/>
                  </a:lnTo>
                  <a:lnTo>
                    <a:pt x="37351" y="37351"/>
                  </a:lnTo>
                  <a:lnTo>
                    <a:pt x="41829" y="30783"/>
                  </a:lnTo>
                  <a:lnTo>
                    <a:pt x="43484" y="22857"/>
                  </a:lnTo>
                  <a:lnTo>
                    <a:pt x="43484" y="20627"/>
                  </a:lnTo>
                  <a:lnTo>
                    <a:pt x="41907" y="12700"/>
                  </a:lnTo>
                  <a:lnTo>
                    <a:pt x="37560" y="6132"/>
                  </a:lnTo>
                  <a:lnTo>
                    <a:pt x="31018" y="1655"/>
                  </a:lnTo>
                  <a:lnTo>
                    <a:pt x="22857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784979" y="4097657"/>
              <a:ext cx="36830" cy="43815"/>
            </a:xfrm>
            <a:custGeom>
              <a:avLst/>
              <a:gdLst/>
              <a:ahLst/>
              <a:cxnLst/>
              <a:rect l="l" t="t" r="r" b="b"/>
              <a:pathLst>
                <a:path w="36830" h="43814">
                  <a:moveTo>
                    <a:pt x="18954" y="0"/>
                  </a:moveTo>
                  <a:lnTo>
                    <a:pt x="17282" y="0"/>
                  </a:lnTo>
                  <a:lnTo>
                    <a:pt x="9956" y="2203"/>
                  </a:lnTo>
                  <a:lnTo>
                    <a:pt x="4250" y="6759"/>
                  </a:lnTo>
                  <a:lnTo>
                    <a:pt x="740" y="13092"/>
                  </a:lnTo>
                  <a:lnTo>
                    <a:pt x="0" y="20627"/>
                  </a:lnTo>
                  <a:lnTo>
                    <a:pt x="0" y="22857"/>
                  </a:lnTo>
                  <a:lnTo>
                    <a:pt x="975" y="30391"/>
                  </a:lnTo>
                  <a:lnTo>
                    <a:pt x="4459" y="36724"/>
                  </a:lnTo>
                  <a:lnTo>
                    <a:pt x="10034" y="41280"/>
                  </a:lnTo>
                  <a:lnTo>
                    <a:pt x="17282" y="43484"/>
                  </a:lnTo>
                  <a:lnTo>
                    <a:pt x="18954" y="43484"/>
                  </a:lnTo>
                  <a:lnTo>
                    <a:pt x="25966" y="41280"/>
                  </a:lnTo>
                  <a:lnTo>
                    <a:pt x="31567" y="36724"/>
                  </a:lnTo>
                  <a:lnTo>
                    <a:pt x="35182" y="30391"/>
                  </a:lnTo>
                  <a:lnTo>
                    <a:pt x="36236" y="22857"/>
                  </a:lnTo>
                  <a:lnTo>
                    <a:pt x="36236" y="20627"/>
                  </a:lnTo>
                  <a:lnTo>
                    <a:pt x="35496" y="13092"/>
                  </a:lnTo>
                  <a:lnTo>
                    <a:pt x="31985" y="6759"/>
                  </a:lnTo>
                  <a:lnTo>
                    <a:pt x="26280" y="2203"/>
                  </a:lnTo>
                  <a:lnTo>
                    <a:pt x="18954" y="0"/>
                  </a:lnTo>
                  <a:close/>
                </a:path>
              </a:pathLst>
            </a:custGeom>
            <a:solidFill>
              <a:srgbClr val="F795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364076" y="4097657"/>
              <a:ext cx="36830" cy="43815"/>
            </a:xfrm>
            <a:custGeom>
              <a:avLst/>
              <a:gdLst/>
              <a:ahLst/>
              <a:cxnLst/>
              <a:rect l="l" t="t" r="r" b="b"/>
              <a:pathLst>
                <a:path w="36830" h="43814">
                  <a:moveTo>
                    <a:pt x="18954" y="0"/>
                  </a:moveTo>
                  <a:lnTo>
                    <a:pt x="17282" y="0"/>
                  </a:lnTo>
                  <a:lnTo>
                    <a:pt x="9956" y="2203"/>
                  </a:lnTo>
                  <a:lnTo>
                    <a:pt x="4250" y="6759"/>
                  </a:lnTo>
                  <a:lnTo>
                    <a:pt x="740" y="13092"/>
                  </a:lnTo>
                  <a:lnTo>
                    <a:pt x="0" y="20627"/>
                  </a:lnTo>
                  <a:lnTo>
                    <a:pt x="0" y="22857"/>
                  </a:lnTo>
                  <a:lnTo>
                    <a:pt x="975" y="30391"/>
                  </a:lnTo>
                  <a:lnTo>
                    <a:pt x="4459" y="36724"/>
                  </a:lnTo>
                  <a:lnTo>
                    <a:pt x="10034" y="41280"/>
                  </a:lnTo>
                  <a:lnTo>
                    <a:pt x="17282" y="43484"/>
                  </a:lnTo>
                  <a:lnTo>
                    <a:pt x="18954" y="43484"/>
                  </a:lnTo>
                  <a:lnTo>
                    <a:pt x="25966" y="41201"/>
                  </a:lnTo>
                  <a:lnTo>
                    <a:pt x="31567" y="36515"/>
                  </a:lnTo>
                  <a:lnTo>
                    <a:pt x="35182" y="30156"/>
                  </a:lnTo>
                  <a:lnTo>
                    <a:pt x="36236" y="22857"/>
                  </a:lnTo>
                  <a:lnTo>
                    <a:pt x="36236" y="20627"/>
                  </a:lnTo>
                  <a:lnTo>
                    <a:pt x="35261" y="13092"/>
                  </a:lnTo>
                  <a:lnTo>
                    <a:pt x="31776" y="6759"/>
                  </a:lnTo>
                  <a:lnTo>
                    <a:pt x="26201" y="2203"/>
                  </a:lnTo>
                  <a:lnTo>
                    <a:pt x="18954" y="0"/>
                  </a:lnTo>
                  <a:close/>
                </a:path>
              </a:pathLst>
            </a:custGeom>
            <a:solidFill>
              <a:srgbClr val="0F243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306097" y="4213615"/>
              <a:ext cx="703580" cy="109220"/>
            </a:xfrm>
            <a:custGeom>
              <a:avLst/>
              <a:gdLst/>
              <a:ahLst/>
              <a:cxnLst/>
              <a:rect l="l" t="t" r="r" b="b"/>
              <a:pathLst>
                <a:path w="703580" h="109220">
                  <a:moveTo>
                    <a:pt x="655605" y="0"/>
                  </a:moveTo>
                  <a:lnTo>
                    <a:pt x="47943" y="0"/>
                  </a:lnTo>
                  <a:lnTo>
                    <a:pt x="29398" y="3728"/>
                  </a:lnTo>
                  <a:lnTo>
                    <a:pt x="14146" y="13937"/>
                  </a:lnTo>
                  <a:lnTo>
                    <a:pt x="3806" y="29163"/>
                  </a:lnTo>
                  <a:lnTo>
                    <a:pt x="0" y="47943"/>
                  </a:lnTo>
                  <a:lnTo>
                    <a:pt x="0" y="60766"/>
                  </a:lnTo>
                  <a:lnTo>
                    <a:pt x="3728" y="79546"/>
                  </a:lnTo>
                  <a:lnTo>
                    <a:pt x="13937" y="94772"/>
                  </a:lnTo>
                  <a:lnTo>
                    <a:pt x="29163" y="104981"/>
                  </a:lnTo>
                  <a:lnTo>
                    <a:pt x="47943" y="108710"/>
                  </a:lnTo>
                  <a:lnTo>
                    <a:pt x="655605" y="108710"/>
                  </a:lnTo>
                  <a:lnTo>
                    <a:pt x="674150" y="104981"/>
                  </a:lnTo>
                  <a:lnTo>
                    <a:pt x="689403" y="94772"/>
                  </a:lnTo>
                  <a:lnTo>
                    <a:pt x="699743" y="79546"/>
                  </a:lnTo>
                  <a:lnTo>
                    <a:pt x="703549" y="60766"/>
                  </a:lnTo>
                  <a:lnTo>
                    <a:pt x="703549" y="47943"/>
                  </a:lnTo>
                  <a:lnTo>
                    <a:pt x="699821" y="29163"/>
                  </a:lnTo>
                  <a:lnTo>
                    <a:pt x="689612" y="13937"/>
                  </a:lnTo>
                  <a:lnTo>
                    <a:pt x="674386" y="3728"/>
                  </a:lnTo>
                  <a:lnTo>
                    <a:pt x="65560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915431" y="4249851"/>
              <a:ext cx="43815" cy="36830"/>
            </a:xfrm>
            <a:custGeom>
              <a:avLst/>
              <a:gdLst/>
              <a:ahLst/>
              <a:cxnLst/>
              <a:rect l="l" t="t" r="r" b="b"/>
              <a:pathLst>
                <a:path w="43814" h="36829">
                  <a:moveTo>
                    <a:pt x="22857" y="0"/>
                  </a:moveTo>
                  <a:lnTo>
                    <a:pt x="20627" y="0"/>
                  </a:lnTo>
                  <a:lnTo>
                    <a:pt x="13092" y="975"/>
                  </a:lnTo>
                  <a:lnTo>
                    <a:pt x="6759" y="4459"/>
                  </a:lnTo>
                  <a:lnTo>
                    <a:pt x="2203" y="10034"/>
                  </a:lnTo>
                  <a:lnTo>
                    <a:pt x="0" y="17282"/>
                  </a:lnTo>
                  <a:lnTo>
                    <a:pt x="0" y="18954"/>
                  </a:lnTo>
                  <a:lnTo>
                    <a:pt x="2203" y="26280"/>
                  </a:lnTo>
                  <a:lnTo>
                    <a:pt x="6759" y="31985"/>
                  </a:lnTo>
                  <a:lnTo>
                    <a:pt x="13092" y="35496"/>
                  </a:lnTo>
                  <a:lnTo>
                    <a:pt x="20627" y="36236"/>
                  </a:lnTo>
                  <a:lnTo>
                    <a:pt x="22857" y="36236"/>
                  </a:lnTo>
                  <a:lnTo>
                    <a:pt x="30391" y="35496"/>
                  </a:lnTo>
                  <a:lnTo>
                    <a:pt x="36724" y="31985"/>
                  </a:lnTo>
                  <a:lnTo>
                    <a:pt x="41280" y="26280"/>
                  </a:lnTo>
                  <a:lnTo>
                    <a:pt x="43484" y="18954"/>
                  </a:lnTo>
                  <a:lnTo>
                    <a:pt x="43484" y="17282"/>
                  </a:lnTo>
                  <a:lnTo>
                    <a:pt x="41280" y="9956"/>
                  </a:lnTo>
                  <a:lnTo>
                    <a:pt x="36724" y="4250"/>
                  </a:lnTo>
                  <a:lnTo>
                    <a:pt x="30391" y="740"/>
                  </a:lnTo>
                  <a:lnTo>
                    <a:pt x="22857" y="0"/>
                  </a:lnTo>
                  <a:close/>
                </a:path>
              </a:pathLst>
            </a:custGeom>
            <a:solidFill>
              <a:srgbClr val="9BBA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850205" y="4249851"/>
              <a:ext cx="43815" cy="36830"/>
            </a:xfrm>
            <a:custGeom>
              <a:avLst/>
              <a:gdLst/>
              <a:ahLst/>
              <a:cxnLst/>
              <a:rect l="l" t="t" r="r" b="b"/>
              <a:pathLst>
                <a:path w="43814" h="36829">
                  <a:moveTo>
                    <a:pt x="22857" y="0"/>
                  </a:moveTo>
                  <a:lnTo>
                    <a:pt x="20627" y="0"/>
                  </a:lnTo>
                  <a:lnTo>
                    <a:pt x="13092" y="975"/>
                  </a:lnTo>
                  <a:lnTo>
                    <a:pt x="6759" y="4459"/>
                  </a:lnTo>
                  <a:lnTo>
                    <a:pt x="2203" y="10034"/>
                  </a:lnTo>
                  <a:lnTo>
                    <a:pt x="0" y="17282"/>
                  </a:lnTo>
                  <a:lnTo>
                    <a:pt x="0" y="18954"/>
                  </a:lnTo>
                  <a:lnTo>
                    <a:pt x="2203" y="26280"/>
                  </a:lnTo>
                  <a:lnTo>
                    <a:pt x="6759" y="31985"/>
                  </a:lnTo>
                  <a:lnTo>
                    <a:pt x="13092" y="35496"/>
                  </a:lnTo>
                  <a:lnTo>
                    <a:pt x="20627" y="36236"/>
                  </a:lnTo>
                  <a:lnTo>
                    <a:pt x="22857" y="36236"/>
                  </a:lnTo>
                  <a:lnTo>
                    <a:pt x="30156" y="35496"/>
                  </a:lnTo>
                  <a:lnTo>
                    <a:pt x="36515" y="31985"/>
                  </a:lnTo>
                  <a:lnTo>
                    <a:pt x="41201" y="26280"/>
                  </a:lnTo>
                  <a:lnTo>
                    <a:pt x="43484" y="18954"/>
                  </a:lnTo>
                  <a:lnTo>
                    <a:pt x="43484" y="17282"/>
                  </a:lnTo>
                  <a:lnTo>
                    <a:pt x="41280" y="10034"/>
                  </a:lnTo>
                  <a:lnTo>
                    <a:pt x="36724" y="4459"/>
                  </a:lnTo>
                  <a:lnTo>
                    <a:pt x="30391" y="975"/>
                  </a:lnTo>
                  <a:lnTo>
                    <a:pt x="22857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784979" y="4249851"/>
              <a:ext cx="36830" cy="36830"/>
            </a:xfrm>
            <a:custGeom>
              <a:avLst/>
              <a:gdLst/>
              <a:ahLst/>
              <a:cxnLst/>
              <a:rect l="l" t="t" r="r" b="b"/>
              <a:pathLst>
                <a:path w="36830" h="36829">
                  <a:moveTo>
                    <a:pt x="28431" y="0"/>
                  </a:moveTo>
                  <a:lnTo>
                    <a:pt x="7804" y="0"/>
                  </a:lnTo>
                  <a:lnTo>
                    <a:pt x="0" y="7804"/>
                  </a:lnTo>
                  <a:lnTo>
                    <a:pt x="0" y="28431"/>
                  </a:lnTo>
                  <a:lnTo>
                    <a:pt x="7804" y="36236"/>
                  </a:lnTo>
                  <a:lnTo>
                    <a:pt x="18954" y="36236"/>
                  </a:lnTo>
                  <a:lnTo>
                    <a:pt x="28431" y="36236"/>
                  </a:lnTo>
                  <a:lnTo>
                    <a:pt x="36236" y="28431"/>
                  </a:lnTo>
                  <a:lnTo>
                    <a:pt x="36236" y="7804"/>
                  </a:lnTo>
                  <a:lnTo>
                    <a:pt x="28431" y="0"/>
                  </a:lnTo>
                  <a:close/>
                </a:path>
              </a:pathLst>
            </a:custGeom>
            <a:solidFill>
              <a:srgbClr val="F795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364076" y="4249851"/>
              <a:ext cx="36830" cy="36830"/>
            </a:xfrm>
            <a:custGeom>
              <a:avLst/>
              <a:gdLst/>
              <a:ahLst/>
              <a:cxnLst/>
              <a:rect l="l" t="t" r="r" b="b"/>
              <a:pathLst>
                <a:path w="36830" h="36829">
                  <a:moveTo>
                    <a:pt x="28431" y="0"/>
                  </a:moveTo>
                  <a:lnTo>
                    <a:pt x="7804" y="0"/>
                  </a:lnTo>
                  <a:lnTo>
                    <a:pt x="0" y="7804"/>
                  </a:lnTo>
                  <a:lnTo>
                    <a:pt x="0" y="28431"/>
                  </a:lnTo>
                  <a:lnTo>
                    <a:pt x="7804" y="36236"/>
                  </a:lnTo>
                  <a:lnTo>
                    <a:pt x="18954" y="36236"/>
                  </a:lnTo>
                  <a:lnTo>
                    <a:pt x="28431" y="36236"/>
                  </a:lnTo>
                  <a:lnTo>
                    <a:pt x="36236" y="28431"/>
                  </a:lnTo>
                  <a:lnTo>
                    <a:pt x="36236" y="7804"/>
                  </a:lnTo>
                  <a:lnTo>
                    <a:pt x="28431" y="0"/>
                  </a:lnTo>
                  <a:close/>
                </a:path>
              </a:pathLst>
            </a:custGeom>
            <a:solidFill>
              <a:srgbClr val="0F243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306097" y="4366366"/>
              <a:ext cx="703580" cy="109220"/>
            </a:xfrm>
            <a:custGeom>
              <a:avLst/>
              <a:gdLst/>
              <a:ahLst/>
              <a:cxnLst/>
              <a:rect l="l" t="t" r="r" b="b"/>
              <a:pathLst>
                <a:path w="703580" h="109220">
                  <a:moveTo>
                    <a:pt x="655605" y="0"/>
                  </a:moveTo>
                  <a:lnTo>
                    <a:pt x="47943" y="0"/>
                  </a:lnTo>
                  <a:lnTo>
                    <a:pt x="29398" y="3728"/>
                  </a:lnTo>
                  <a:lnTo>
                    <a:pt x="14146" y="13937"/>
                  </a:lnTo>
                  <a:lnTo>
                    <a:pt x="3806" y="29163"/>
                  </a:lnTo>
                  <a:lnTo>
                    <a:pt x="0" y="47943"/>
                  </a:lnTo>
                  <a:lnTo>
                    <a:pt x="0" y="60766"/>
                  </a:lnTo>
                  <a:lnTo>
                    <a:pt x="3728" y="79546"/>
                  </a:lnTo>
                  <a:lnTo>
                    <a:pt x="13937" y="94772"/>
                  </a:lnTo>
                  <a:lnTo>
                    <a:pt x="29163" y="104981"/>
                  </a:lnTo>
                  <a:lnTo>
                    <a:pt x="47943" y="108710"/>
                  </a:lnTo>
                  <a:lnTo>
                    <a:pt x="655605" y="108710"/>
                  </a:lnTo>
                  <a:lnTo>
                    <a:pt x="674386" y="104903"/>
                  </a:lnTo>
                  <a:lnTo>
                    <a:pt x="689612" y="94563"/>
                  </a:lnTo>
                  <a:lnTo>
                    <a:pt x="699821" y="79311"/>
                  </a:lnTo>
                  <a:lnTo>
                    <a:pt x="703549" y="60766"/>
                  </a:lnTo>
                  <a:lnTo>
                    <a:pt x="703549" y="47943"/>
                  </a:lnTo>
                  <a:lnTo>
                    <a:pt x="699821" y="29163"/>
                  </a:lnTo>
                  <a:lnTo>
                    <a:pt x="689612" y="13937"/>
                  </a:lnTo>
                  <a:lnTo>
                    <a:pt x="674386" y="3728"/>
                  </a:lnTo>
                  <a:lnTo>
                    <a:pt x="65560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2915431" y="4395356"/>
              <a:ext cx="43815" cy="43815"/>
            </a:xfrm>
            <a:custGeom>
              <a:avLst/>
              <a:gdLst/>
              <a:ahLst/>
              <a:cxnLst/>
              <a:rect l="l" t="t" r="r" b="b"/>
              <a:pathLst>
                <a:path w="43814" h="43814">
                  <a:moveTo>
                    <a:pt x="22857" y="0"/>
                  </a:moveTo>
                  <a:lnTo>
                    <a:pt x="20627" y="0"/>
                  </a:lnTo>
                  <a:lnTo>
                    <a:pt x="12700" y="1655"/>
                  </a:lnTo>
                  <a:lnTo>
                    <a:pt x="6132" y="6132"/>
                  </a:lnTo>
                  <a:lnTo>
                    <a:pt x="1655" y="12700"/>
                  </a:lnTo>
                  <a:lnTo>
                    <a:pt x="0" y="20627"/>
                  </a:lnTo>
                  <a:lnTo>
                    <a:pt x="0" y="22857"/>
                  </a:lnTo>
                  <a:lnTo>
                    <a:pt x="1655" y="30783"/>
                  </a:lnTo>
                  <a:lnTo>
                    <a:pt x="6132" y="37351"/>
                  </a:lnTo>
                  <a:lnTo>
                    <a:pt x="12700" y="41829"/>
                  </a:lnTo>
                  <a:lnTo>
                    <a:pt x="20627" y="43484"/>
                  </a:lnTo>
                  <a:lnTo>
                    <a:pt x="22857" y="43484"/>
                  </a:lnTo>
                  <a:lnTo>
                    <a:pt x="30783" y="41829"/>
                  </a:lnTo>
                  <a:lnTo>
                    <a:pt x="37351" y="37351"/>
                  </a:lnTo>
                  <a:lnTo>
                    <a:pt x="41829" y="30783"/>
                  </a:lnTo>
                  <a:lnTo>
                    <a:pt x="43484" y="22857"/>
                  </a:lnTo>
                  <a:lnTo>
                    <a:pt x="43484" y="20627"/>
                  </a:lnTo>
                  <a:lnTo>
                    <a:pt x="41907" y="12700"/>
                  </a:lnTo>
                  <a:lnTo>
                    <a:pt x="37560" y="6132"/>
                  </a:lnTo>
                  <a:lnTo>
                    <a:pt x="31018" y="1655"/>
                  </a:lnTo>
                  <a:lnTo>
                    <a:pt x="22857" y="0"/>
                  </a:lnTo>
                  <a:close/>
                </a:path>
              </a:pathLst>
            </a:custGeom>
            <a:solidFill>
              <a:srgbClr val="9BBA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2850205" y="4395356"/>
              <a:ext cx="43815" cy="43815"/>
            </a:xfrm>
            <a:custGeom>
              <a:avLst/>
              <a:gdLst/>
              <a:ahLst/>
              <a:cxnLst/>
              <a:rect l="l" t="t" r="r" b="b"/>
              <a:pathLst>
                <a:path w="43814" h="43814">
                  <a:moveTo>
                    <a:pt x="22857" y="0"/>
                  </a:moveTo>
                  <a:lnTo>
                    <a:pt x="20627" y="0"/>
                  </a:lnTo>
                  <a:lnTo>
                    <a:pt x="12700" y="1576"/>
                  </a:lnTo>
                  <a:lnTo>
                    <a:pt x="6132" y="5923"/>
                  </a:lnTo>
                  <a:lnTo>
                    <a:pt x="1655" y="12465"/>
                  </a:lnTo>
                  <a:lnTo>
                    <a:pt x="0" y="20627"/>
                  </a:lnTo>
                  <a:lnTo>
                    <a:pt x="0" y="22857"/>
                  </a:lnTo>
                  <a:lnTo>
                    <a:pt x="1576" y="30783"/>
                  </a:lnTo>
                  <a:lnTo>
                    <a:pt x="5923" y="37351"/>
                  </a:lnTo>
                  <a:lnTo>
                    <a:pt x="12465" y="41829"/>
                  </a:lnTo>
                  <a:lnTo>
                    <a:pt x="20627" y="43484"/>
                  </a:lnTo>
                  <a:lnTo>
                    <a:pt x="22857" y="43484"/>
                  </a:lnTo>
                  <a:lnTo>
                    <a:pt x="30783" y="41829"/>
                  </a:lnTo>
                  <a:lnTo>
                    <a:pt x="37351" y="37351"/>
                  </a:lnTo>
                  <a:lnTo>
                    <a:pt x="41829" y="30783"/>
                  </a:lnTo>
                  <a:lnTo>
                    <a:pt x="43484" y="22857"/>
                  </a:lnTo>
                  <a:lnTo>
                    <a:pt x="43484" y="20627"/>
                  </a:lnTo>
                  <a:lnTo>
                    <a:pt x="41829" y="12700"/>
                  </a:lnTo>
                  <a:lnTo>
                    <a:pt x="37351" y="6132"/>
                  </a:lnTo>
                  <a:lnTo>
                    <a:pt x="30783" y="1655"/>
                  </a:lnTo>
                  <a:lnTo>
                    <a:pt x="22857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2784979" y="4395356"/>
              <a:ext cx="36830" cy="43815"/>
            </a:xfrm>
            <a:custGeom>
              <a:avLst/>
              <a:gdLst/>
              <a:ahLst/>
              <a:cxnLst/>
              <a:rect l="l" t="t" r="r" b="b"/>
              <a:pathLst>
                <a:path w="36830" h="43814">
                  <a:moveTo>
                    <a:pt x="18954" y="0"/>
                  </a:moveTo>
                  <a:lnTo>
                    <a:pt x="17282" y="0"/>
                  </a:lnTo>
                  <a:lnTo>
                    <a:pt x="9956" y="2203"/>
                  </a:lnTo>
                  <a:lnTo>
                    <a:pt x="4250" y="6759"/>
                  </a:lnTo>
                  <a:lnTo>
                    <a:pt x="740" y="13092"/>
                  </a:lnTo>
                  <a:lnTo>
                    <a:pt x="0" y="20627"/>
                  </a:lnTo>
                  <a:lnTo>
                    <a:pt x="0" y="22857"/>
                  </a:lnTo>
                  <a:lnTo>
                    <a:pt x="975" y="30391"/>
                  </a:lnTo>
                  <a:lnTo>
                    <a:pt x="4459" y="36724"/>
                  </a:lnTo>
                  <a:lnTo>
                    <a:pt x="10034" y="41280"/>
                  </a:lnTo>
                  <a:lnTo>
                    <a:pt x="17282" y="43484"/>
                  </a:lnTo>
                  <a:lnTo>
                    <a:pt x="18954" y="43484"/>
                  </a:lnTo>
                  <a:lnTo>
                    <a:pt x="25966" y="41201"/>
                  </a:lnTo>
                  <a:lnTo>
                    <a:pt x="31567" y="36515"/>
                  </a:lnTo>
                  <a:lnTo>
                    <a:pt x="35182" y="30156"/>
                  </a:lnTo>
                  <a:lnTo>
                    <a:pt x="36236" y="22857"/>
                  </a:lnTo>
                  <a:lnTo>
                    <a:pt x="36236" y="20627"/>
                  </a:lnTo>
                  <a:lnTo>
                    <a:pt x="35261" y="13092"/>
                  </a:lnTo>
                  <a:lnTo>
                    <a:pt x="31776" y="6759"/>
                  </a:lnTo>
                  <a:lnTo>
                    <a:pt x="26201" y="2203"/>
                  </a:lnTo>
                  <a:lnTo>
                    <a:pt x="18954" y="0"/>
                  </a:lnTo>
                  <a:close/>
                </a:path>
              </a:pathLst>
            </a:custGeom>
            <a:solidFill>
              <a:srgbClr val="F795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364076" y="4395356"/>
              <a:ext cx="36830" cy="43815"/>
            </a:xfrm>
            <a:custGeom>
              <a:avLst/>
              <a:gdLst/>
              <a:ahLst/>
              <a:cxnLst/>
              <a:rect l="l" t="t" r="r" b="b"/>
              <a:pathLst>
                <a:path w="36830" h="43814">
                  <a:moveTo>
                    <a:pt x="18954" y="0"/>
                  </a:moveTo>
                  <a:lnTo>
                    <a:pt x="17282" y="0"/>
                  </a:lnTo>
                  <a:lnTo>
                    <a:pt x="9956" y="2203"/>
                  </a:lnTo>
                  <a:lnTo>
                    <a:pt x="4250" y="6759"/>
                  </a:lnTo>
                  <a:lnTo>
                    <a:pt x="740" y="13092"/>
                  </a:lnTo>
                  <a:lnTo>
                    <a:pt x="0" y="20627"/>
                  </a:lnTo>
                  <a:lnTo>
                    <a:pt x="0" y="22857"/>
                  </a:lnTo>
                  <a:lnTo>
                    <a:pt x="975" y="30391"/>
                  </a:lnTo>
                  <a:lnTo>
                    <a:pt x="4459" y="36724"/>
                  </a:lnTo>
                  <a:lnTo>
                    <a:pt x="10034" y="41280"/>
                  </a:lnTo>
                  <a:lnTo>
                    <a:pt x="17282" y="43484"/>
                  </a:lnTo>
                  <a:lnTo>
                    <a:pt x="18954" y="43484"/>
                  </a:lnTo>
                  <a:lnTo>
                    <a:pt x="25966" y="41201"/>
                  </a:lnTo>
                  <a:lnTo>
                    <a:pt x="31567" y="36515"/>
                  </a:lnTo>
                  <a:lnTo>
                    <a:pt x="35182" y="30156"/>
                  </a:lnTo>
                  <a:lnTo>
                    <a:pt x="36236" y="22857"/>
                  </a:lnTo>
                  <a:lnTo>
                    <a:pt x="36236" y="20627"/>
                  </a:lnTo>
                  <a:lnTo>
                    <a:pt x="35261" y="13092"/>
                  </a:lnTo>
                  <a:lnTo>
                    <a:pt x="31776" y="6759"/>
                  </a:lnTo>
                  <a:lnTo>
                    <a:pt x="26201" y="2203"/>
                  </a:lnTo>
                  <a:lnTo>
                    <a:pt x="18954" y="0"/>
                  </a:lnTo>
                  <a:close/>
                </a:path>
              </a:pathLst>
            </a:custGeom>
            <a:solidFill>
              <a:srgbClr val="0F243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2306097" y="4518561"/>
              <a:ext cx="703580" cy="109220"/>
            </a:xfrm>
            <a:custGeom>
              <a:avLst/>
              <a:gdLst/>
              <a:ahLst/>
              <a:cxnLst/>
              <a:rect l="l" t="t" r="r" b="b"/>
              <a:pathLst>
                <a:path w="703580" h="109220">
                  <a:moveTo>
                    <a:pt x="655605" y="0"/>
                  </a:moveTo>
                  <a:lnTo>
                    <a:pt x="47943" y="0"/>
                  </a:lnTo>
                  <a:lnTo>
                    <a:pt x="29398" y="3728"/>
                  </a:lnTo>
                  <a:lnTo>
                    <a:pt x="14146" y="13937"/>
                  </a:lnTo>
                  <a:lnTo>
                    <a:pt x="3806" y="29163"/>
                  </a:lnTo>
                  <a:lnTo>
                    <a:pt x="0" y="47943"/>
                  </a:lnTo>
                  <a:lnTo>
                    <a:pt x="0" y="60766"/>
                  </a:lnTo>
                  <a:lnTo>
                    <a:pt x="3728" y="79546"/>
                  </a:lnTo>
                  <a:lnTo>
                    <a:pt x="13937" y="94772"/>
                  </a:lnTo>
                  <a:lnTo>
                    <a:pt x="29163" y="104981"/>
                  </a:lnTo>
                  <a:lnTo>
                    <a:pt x="47943" y="108710"/>
                  </a:lnTo>
                  <a:lnTo>
                    <a:pt x="655605" y="108710"/>
                  </a:lnTo>
                  <a:lnTo>
                    <a:pt x="674150" y="104981"/>
                  </a:lnTo>
                  <a:lnTo>
                    <a:pt x="689403" y="94772"/>
                  </a:lnTo>
                  <a:lnTo>
                    <a:pt x="699743" y="79546"/>
                  </a:lnTo>
                  <a:lnTo>
                    <a:pt x="703549" y="60766"/>
                  </a:lnTo>
                  <a:lnTo>
                    <a:pt x="703549" y="47943"/>
                  </a:lnTo>
                  <a:lnTo>
                    <a:pt x="699821" y="29163"/>
                  </a:lnTo>
                  <a:lnTo>
                    <a:pt x="689612" y="13937"/>
                  </a:lnTo>
                  <a:lnTo>
                    <a:pt x="674386" y="3728"/>
                  </a:lnTo>
                  <a:lnTo>
                    <a:pt x="65560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2915431" y="4547550"/>
              <a:ext cx="43815" cy="43815"/>
            </a:xfrm>
            <a:custGeom>
              <a:avLst/>
              <a:gdLst/>
              <a:ahLst/>
              <a:cxnLst/>
              <a:rect l="l" t="t" r="r" b="b"/>
              <a:pathLst>
                <a:path w="43814" h="43814">
                  <a:moveTo>
                    <a:pt x="22857" y="0"/>
                  </a:moveTo>
                  <a:lnTo>
                    <a:pt x="20627" y="0"/>
                  </a:lnTo>
                  <a:lnTo>
                    <a:pt x="12700" y="1655"/>
                  </a:lnTo>
                  <a:lnTo>
                    <a:pt x="6132" y="6132"/>
                  </a:lnTo>
                  <a:lnTo>
                    <a:pt x="1655" y="12700"/>
                  </a:lnTo>
                  <a:lnTo>
                    <a:pt x="0" y="20627"/>
                  </a:lnTo>
                  <a:lnTo>
                    <a:pt x="0" y="22857"/>
                  </a:lnTo>
                  <a:lnTo>
                    <a:pt x="1655" y="30783"/>
                  </a:lnTo>
                  <a:lnTo>
                    <a:pt x="6132" y="37351"/>
                  </a:lnTo>
                  <a:lnTo>
                    <a:pt x="12700" y="41829"/>
                  </a:lnTo>
                  <a:lnTo>
                    <a:pt x="20627" y="43484"/>
                  </a:lnTo>
                  <a:lnTo>
                    <a:pt x="22857" y="43484"/>
                  </a:lnTo>
                  <a:lnTo>
                    <a:pt x="30783" y="41829"/>
                  </a:lnTo>
                  <a:lnTo>
                    <a:pt x="37351" y="37351"/>
                  </a:lnTo>
                  <a:lnTo>
                    <a:pt x="41829" y="30783"/>
                  </a:lnTo>
                  <a:lnTo>
                    <a:pt x="43484" y="22857"/>
                  </a:lnTo>
                  <a:lnTo>
                    <a:pt x="43484" y="20627"/>
                  </a:lnTo>
                  <a:lnTo>
                    <a:pt x="41907" y="12700"/>
                  </a:lnTo>
                  <a:lnTo>
                    <a:pt x="37560" y="6132"/>
                  </a:lnTo>
                  <a:lnTo>
                    <a:pt x="31018" y="1655"/>
                  </a:lnTo>
                  <a:lnTo>
                    <a:pt x="22857" y="0"/>
                  </a:lnTo>
                  <a:close/>
                </a:path>
              </a:pathLst>
            </a:custGeom>
            <a:solidFill>
              <a:srgbClr val="9BBA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2850205" y="4547550"/>
              <a:ext cx="43815" cy="43815"/>
            </a:xfrm>
            <a:custGeom>
              <a:avLst/>
              <a:gdLst/>
              <a:ahLst/>
              <a:cxnLst/>
              <a:rect l="l" t="t" r="r" b="b"/>
              <a:pathLst>
                <a:path w="43814" h="43814">
                  <a:moveTo>
                    <a:pt x="22857" y="0"/>
                  </a:moveTo>
                  <a:lnTo>
                    <a:pt x="20627" y="0"/>
                  </a:lnTo>
                  <a:lnTo>
                    <a:pt x="12700" y="1576"/>
                  </a:lnTo>
                  <a:lnTo>
                    <a:pt x="6132" y="5923"/>
                  </a:lnTo>
                  <a:lnTo>
                    <a:pt x="1655" y="12465"/>
                  </a:lnTo>
                  <a:lnTo>
                    <a:pt x="0" y="20627"/>
                  </a:lnTo>
                  <a:lnTo>
                    <a:pt x="0" y="22857"/>
                  </a:lnTo>
                  <a:lnTo>
                    <a:pt x="1576" y="30783"/>
                  </a:lnTo>
                  <a:lnTo>
                    <a:pt x="5923" y="37351"/>
                  </a:lnTo>
                  <a:lnTo>
                    <a:pt x="12465" y="41829"/>
                  </a:lnTo>
                  <a:lnTo>
                    <a:pt x="20627" y="43484"/>
                  </a:lnTo>
                  <a:lnTo>
                    <a:pt x="22857" y="43484"/>
                  </a:lnTo>
                  <a:lnTo>
                    <a:pt x="30783" y="41829"/>
                  </a:lnTo>
                  <a:lnTo>
                    <a:pt x="37351" y="37351"/>
                  </a:lnTo>
                  <a:lnTo>
                    <a:pt x="41829" y="30783"/>
                  </a:lnTo>
                  <a:lnTo>
                    <a:pt x="43484" y="22857"/>
                  </a:lnTo>
                  <a:lnTo>
                    <a:pt x="43484" y="20627"/>
                  </a:lnTo>
                  <a:lnTo>
                    <a:pt x="41829" y="12700"/>
                  </a:lnTo>
                  <a:lnTo>
                    <a:pt x="37351" y="6132"/>
                  </a:lnTo>
                  <a:lnTo>
                    <a:pt x="30783" y="1655"/>
                  </a:lnTo>
                  <a:lnTo>
                    <a:pt x="22857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2784979" y="4547550"/>
              <a:ext cx="36830" cy="43815"/>
            </a:xfrm>
            <a:custGeom>
              <a:avLst/>
              <a:gdLst/>
              <a:ahLst/>
              <a:cxnLst/>
              <a:rect l="l" t="t" r="r" b="b"/>
              <a:pathLst>
                <a:path w="36830" h="43814">
                  <a:moveTo>
                    <a:pt x="18954" y="0"/>
                  </a:moveTo>
                  <a:lnTo>
                    <a:pt x="17282" y="0"/>
                  </a:lnTo>
                  <a:lnTo>
                    <a:pt x="9956" y="2203"/>
                  </a:lnTo>
                  <a:lnTo>
                    <a:pt x="4250" y="6759"/>
                  </a:lnTo>
                  <a:lnTo>
                    <a:pt x="740" y="13092"/>
                  </a:lnTo>
                  <a:lnTo>
                    <a:pt x="0" y="20627"/>
                  </a:lnTo>
                  <a:lnTo>
                    <a:pt x="0" y="22857"/>
                  </a:lnTo>
                  <a:lnTo>
                    <a:pt x="975" y="30391"/>
                  </a:lnTo>
                  <a:lnTo>
                    <a:pt x="4459" y="36724"/>
                  </a:lnTo>
                  <a:lnTo>
                    <a:pt x="10034" y="41280"/>
                  </a:lnTo>
                  <a:lnTo>
                    <a:pt x="17282" y="43484"/>
                  </a:lnTo>
                  <a:lnTo>
                    <a:pt x="18954" y="43484"/>
                  </a:lnTo>
                  <a:lnTo>
                    <a:pt x="25966" y="41280"/>
                  </a:lnTo>
                  <a:lnTo>
                    <a:pt x="31567" y="36724"/>
                  </a:lnTo>
                  <a:lnTo>
                    <a:pt x="35182" y="30391"/>
                  </a:lnTo>
                  <a:lnTo>
                    <a:pt x="36236" y="22857"/>
                  </a:lnTo>
                  <a:lnTo>
                    <a:pt x="36236" y="20627"/>
                  </a:lnTo>
                  <a:lnTo>
                    <a:pt x="35261" y="13092"/>
                  </a:lnTo>
                  <a:lnTo>
                    <a:pt x="31776" y="6759"/>
                  </a:lnTo>
                  <a:lnTo>
                    <a:pt x="26201" y="2203"/>
                  </a:lnTo>
                  <a:lnTo>
                    <a:pt x="18954" y="0"/>
                  </a:lnTo>
                  <a:close/>
                </a:path>
              </a:pathLst>
            </a:custGeom>
            <a:solidFill>
              <a:srgbClr val="F795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2364076" y="4547550"/>
              <a:ext cx="36830" cy="43815"/>
            </a:xfrm>
            <a:custGeom>
              <a:avLst/>
              <a:gdLst/>
              <a:ahLst/>
              <a:cxnLst/>
              <a:rect l="l" t="t" r="r" b="b"/>
              <a:pathLst>
                <a:path w="36830" h="43814">
                  <a:moveTo>
                    <a:pt x="18954" y="0"/>
                  </a:moveTo>
                  <a:lnTo>
                    <a:pt x="17282" y="0"/>
                  </a:lnTo>
                  <a:lnTo>
                    <a:pt x="9956" y="2203"/>
                  </a:lnTo>
                  <a:lnTo>
                    <a:pt x="4250" y="6759"/>
                  </a:lnTo>
                  <a:lnTo>
                    <a:pt x="740" y="13092"/>
                  </a:lnTo>
                  <a:lnTo>
                    <a:pt x="0" y="20627"/>
                  </a:lnTo>
                  <a:lnTo>
                    <a:pt x="0" y="22857"/>
                  </a:lnTo>
                  <a:lnTo>
                    <a:pt x="975" y="30391"/>
                  </a:lnTo>
                  <a:lnTo>
                    <a:pt x="4459" y="36724"/>
                  </a:lnTo>
                  <a:lnTo>
                    <a:pt x="10034" y="41280"/>
                  </a:lnTo>
                  <a:lnTo>
                    <a:pt x="17282" y="43484"/>
                  </a:lnTo>
                  <a:lnTo>
                    <a:pt x="18954" y="43484"/>
                  </a:lnTo>
                  <a:lnTo>
                    <a:pt x="25966" y="41280"/>
                  </a:lnTo>
                  <a:lnTo>
                    <a:pt x="31567" y="36724"/>
                  </a:lnTo>
                  <a:lnTo>
                    <a:pt x="35182" y="30391"/>
                  </a:lnTo>
                  <a:lnTo>
                    <a:pt x="36236" y="22857"/>
                  </a:lnTo>
                  <a:lnTo>
                    <a:pt x="36236" y="20627"/>
                  </a:lnTo>
                  <a:lnTo>
                    <a:pt x="35261" y="13092"/>
                  </a:lnTo>
                  <a:lnTo>
                    <a:pt x="31776" y="6759"/>
                  </a:lnTo>
                  <a:lnTo>
                    <a:pt x="26201" y="2203"/>
                  </a:lnTo>
                  <a:lnTo>
                    <a:pt x="18954" y="0"/>
                  </a:lnTo>
                  <a:close/>
                </a:path>
              </a:pathLst>
            </a:custGeom>
            <a:solidFill>
              <a:srgbClr val="0F243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2306097" y="4663507"/>
              <a:ext cx="703580" cy="109220"/>
            </a:xfrm>
            <a:custGeom>
              <a:avLst/>
              <a:gdLst/>
              <a:ahLst/>
              <a:cxnLst/>
              <a:rect l="l" t="t" r="r" b="b"/>
              <a:pathLst>
                <a:path w="703580" h="109220">
                  <a:moveTo>
                    <a:pt x="655605" y="0"/>
                  </a:moveTo>
                  <a:lnTo>
                    <a:pt x="47943" y="0"/>
                  </a:lnTo>
                  <a:lnTo>
                    <a:pt x="29398" y="3728"/>
                  </a:lnTo>
                  <a:lnTo>
                    <a:pt x="14146" y="13937"/>
                  </a:lnTo>
                  <a:lnTo>
                    <a:pt x="3806" y="29163"/>
                  </a:lnTo>
                  <a:lnTo>
                    <a:pt x="0" y="47943"/>
                  </a:lnTo>
                  <a:lnTo>
                    <a:pt x="0" y="60766"/>
                  </a:lnTo>
                  <a:lnTo>
                    <a:pt x="3728" y="79546"/>
                  </a:lnTo>
                  <a:lnTo>
                    <a:pt x="13937" y="94772"/>
                  </a:lnTo>
                  <a:lnTo>
                    <a:pt x="29163" y="104981"/>
                  </a:lnTo>
                  <a:lnTo>
                    <a:pt x="47943" y="108710"/>
                  </a:lnTo>
                  <a:lnTo>
                    <a:pt x="655605" y="108710"/>
                  </a:lnTo>
                  <a:lnTo>
                    <a:pt x="674150" y="105217"/>
                  </a:lnTo>
                  <a:lnTo>
                    <a:pt x="689403" y="94981"/>
                  </a:lnTo>
                  <a:lnTo>
                    <a:pt x="699743" y="79624"/>
                  </a:lnTo>
                  <a:lnTo>
                    <a:pt x="703549" y="60766"/>
                  </a:lnTo>
                  <a:lnTo>
                    <a:pt x="703549" y="47943"/>
                  </a:lnTo>
                  <a:lnTo>
                    <a:pt x="699821" y="29163"/>
                  </a:lnTo>
                  <a:lnTo>
                    <a:pt x="689612" y="13937"/>
                  </a:lnTo>
                  <a:lnTo>
                    <a:pt x="674386" y="3728"/>
                  </a:lnTo>
                  <a:lnTo>
                    <a:pt x="65560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2915431" y="4699744"/>
              <a:ext cx="43815" cy="43815"/>
            </a:xfrm>
            <a:custGeom>
              <a:avLst/>
              <a:gdLst/>
              <a:ahLst/>
              <a:cxnLst/>
              <a:rect l="l" t="t" r="r" b="b"/>
              <a:pathLst>
                <a:path w="43814" h="43814">
                  <a:moveTo>
                    <a:pt x="22857" y="0"/>
                  </a:moveTo>
                  <a:lnTo>
                    <a:pt x="20627" y="0"/>
                  </a:lnTo>
                  <a:lnTo>
                    <a:pt x="12700" y="1655"/>
                  </a:lnTo>
                  <a:lnTo>
                    <a:pt x="6132" y="6132"/>
                  </a:lnTo>
                  <a:lnTo>
                    <a:pt x="1655" y="12700"/>
                  </a:lnTo>
                  <a:lnTo>
                    <a:pt x="0" y="20627"/>
                  </a:lnTo>
                  <a:lnTo>
                    <a:pt x="0" y="22857"/>
                  </a:lnTo>
                  <a:lnTo>
                    <a:pt x="1576" y="30783"/>
                  </a:lnTo>
                  <a:lnTo>
                    <a:pt x="5923" y="37351"/>
                  </a:lnTo>
                  <a:lnTo>
                    <a:pt x="12465" y="41829"/>
                  </a:lnTo>
                  <a:lnTo>
                    <a:pt x="20627" y="43484"/>
                  </a:lnTo>
                  <a:lnTo>
                    <a:pt x="22857" y="43484"/>
                  </a:lnTo>
                  <a:lnTo>
                    <a:pt x="30783" y="41907"/>
                  </a:lnTo>
                  <a:lnTo>
                    <a:pt x="37351" y="37560"/>
                  </a:lnTo>
                  <a:lnTo>
                    <a:pt x="41829" y="31018"/>
                  </a:lnTo>
                  <a:lnTo>
                    <a:pt x="43484" y="22857"/>
                  </a:lnTo>
                  <a:lnTo>
                    <a:pt x="43484" y="20627"/>
                  </a:lnTo>
                  <a:lnTo>
                    <a:pt x="41907" y="12700"/>
                  </a:lnTo>
                  <a:lnTo>
                    <a:pt x="37560" y="6132"/>
                  </a:lnTo>
                  <a:lnTo>
                    <a:pt x="31018" y="1655"/>
                  </a:lnTo>
                  <a:lnTo>
                    <a:pt x="22857" y="0"/>
                  </a:lnTo>
                  <a:close/>
                </a:path>
              </a:pathLst>
            </a:custGeom>
            <a:solidFill>
              <a:srgbClr val="9BBA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2850205" y="4699744"/>
              <a:ext cx="43815" cy="43815"/>
            </a:xfrm>
            <a:custGeom>
              <a:avLst/>
              <a:gdLst/>
              <a:ahLst/>
              <a:cxnLst/>
              <a:rect l="l" t="t" r="r" b="b"/>
              <a:pathLst>
                <a:path w="43814" h="43814">
                  <a:moveTo>
                    <a:pt x="22857" y="0"/>
                  </a:moveTo>
                  <a:lnTo>
                    <a:pt x="20627" y="0"/>
                  </a:lnTo>
                  <a:lnTo>
                    <a:pt x="12700" y="1576"/>
                  </a:lnTo>
                  <a:lnTo>
                    <a:pt x="6132" y="5923"/>
                  </a:lnTo>
                  <a:lnTo>
                    <a:pt x="1655" y="12465"/>
                  </a:lnTo>
                  <a:lnTo>
                    <a:pt x="0" y="20627"/>
                  </a:lnTo>
                  <a:lnTo>
                    <a:pt x="0" y="22857"/>
                  </a:lnTo>
                  <a:lnTo>
                    <a:pt x="1576" y="30783"/>
                  </a:lnTo>
                  <a:lnTo>
                    <a:pt x="5923" y="37351"/>
                  </a:lnTo>
                  <a:lnTo>
                    <a:pt x="12465" y="41829"/>
                  </a:lnTo>
                  <a:lnTo>
                    <a:pt x="20627" y="43484"/>
                  </a:lnTo>
                  <a:lnTo>
                    <a:pt x="22857" y="43484"/>
                  </a:lnTo>
                  <a:lnTo>
                    <a:pt x="30783" y="41907"/>
                  </a:lnTo>
                  <a:lnTo>
                    <a:pt x="37351" y="37560"/>
                  </a:lnTo>
                  <a:lnTo>
                    <a:pt x="41829" y="31018"/>
                  </a:lnTo>
                  <a:lnTo>
                    <a:pt x="43484" y="22857"/>
                  </a:lnTo>
                  <a:lnTo>
                    <a:pt x="43484" y="20627"/>
                  </a:lnTo>
                  <a:lnTo>
                    <a:pt x="41829" y="12700"/>
                  </a:lnTo>
                  <a:lnTo>
                    <a:pt x="37351" y="6132"/>
                  </a:lnTo>
                  <a:lnTo>
                    <a:pt x="30783" y="1655"/>
                  </a:lnTo>
                  <a:lnTo>
                    <a:pt x="22857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2784979" y="4699744"/>
              <a:ext cx="36830" cy="43815"/>
            </a:xfrm>
            <a:custGeom>
              <a:avLst/>
              <a:gdLst/>
              <a:ahLst/>
              <a:cxnLst/>
              <a:rect l="l" t="t" r="r" b="b"/>
              <a:pathLst>
                <a:path w="36830" h="43814">
                  <a:moveTo>
                    <a:pt x="18954" y="0"/>
                  </a:moveTo>
                  <a:lnTo>
                    <a:pt x="17282" y="0"/>
                  </a:lnTo>
                  <a:lnTo>
                    <a:pt x="9956" y="2203"/>
                  </a:lnTo>
                  <a:lnTo>
                    <a:pt x="4250" y="6759"/>
                  </a:lnTo>
                  <a:lnTo>
                    <a:pt x="740" y="13092"/>
                  </a:lnTo>
                  <a:lnTo>
                    <a:pt x="0" y="20627"/>
                  </a:lnTo>
                  <a:lnTo>
                    <a:pt x="0" y="22857"/>
                  </a:lnTo>
                  <a:lnTo>
                    <a:pt x="975" y="30391"/>
                  </a:lnTo>
                  <a:lnTo>
                    <a:pt x="4459" y="36724"/>
                  </a:lnTo>
                  <a:lnTo>
                    <a:pt x="10034" y="41280"/>
                  </a:lnTo>
                  <a:lnTo>
                    <a:pt x="17282" y="43484"/>
                  </a:lnTo>
                  <a:lnTo>
                    <a:pt x="18954" y="43484"/>
                  </a:lnTo>
                  <a:lnTo>
                    <a:pt x="25966" y="41515"/>
                  </a:lnTo>
                  <a:lnTo>
                    <a:pt x="31567" y="36933"/>
                  </a:lnTo>
                  <a:lnTo>
                    <a:pt x="35182" y="30470"/>
                  </a:lnTo>
                  <a:lnTo>
                    <a:pt x="36236" y="22857"/>
                  </a:lnTo>
                  <a:lnTo>
                    <a:pt x="36236" y="20627"/>
                  </a:lnTo>
                  <a:lnTo>
                    <a:pt x="35261" y="13092"/>
                  </a:lnTo>
                  <a:lnTo>
                    <a:pt x="31776" y="6759"/>
                  </a:lnTo>
                  <a:lnTo>
                    <a:pt x="26201" y="2203"/>
                  </a:lnTo>
                  <a:lnTo>
                    <a:pt x="18954" y="0"/>
                  </a:lnTo>
                  <a:close/>
                </a:path>
              </a:pathLst>
            </a:custGeom>
            <a:solidFill>
              <a:srgbClr val="F795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2364076" y="4699744"/>
              <a:ext cx="36830" cy="43815"/>
            </a:xfrm>
            <a:custGeom>
              <a:avLst/>
              <a:gdLst/>
              <a:ahLst/>
              <a:cxnLst/>
              <a:rect l="l" t="t" r="r" b="b"/>
              <a:pathLst>
                <a:path w="36830" h="43814">
                  <a:moveTo>
                    <a:pt x="18954" y="0"/>
                  </a:moveTo>
                  <a:lnTo>
                    <a:pt x="17282" y="0"/>
                  </a:lnTo>
                  <a:lnTo>
                    <a:pt x="9956" y="2203"/>
                  </a:lnTo>
                  <a:lnTo>
                    <a:pt x="4250" y="6759"/>
                  </a:lnTo>
                  <a:lnTo>
                    <a:pt x="740" y="13092"/>
                  </a:lnTo>
                  <a:lnTo>
                    <a:pt x="0" y="20627"/>
                  </a:lnTo>
                  <a:lnTo>
                    <a:pt x="0" y="22857"/>
                  </a:lnTo>
                  <a:lnTo>
                    <a:pt x="975" y="30391"/>
                  </a:lnTo>
                  <a:lnTo>
                    <a:pt x="4459" y="36724"/>
                  </a:lnTo>
                  <a:lnTo>
                    <a:pt x="10034" y="41280"/>
                  </a:lnTo>
                  <a:lnTo>
                    <a:pt x="17282" y="43484"/>
                  </a:lnTo>
                  <a:lnTo>
                    <a:pt x="18954" y="43484"/>
                  </a:lnTo>
                  <a:lnTo>
                    <a:pt x="25966" y="41515"/>
                  </a:lnTo>
                  <a:lnTo>
                    <a:pt x="31567" y="36933"/>
                  </a:lnTo>
                  <a:lnTo>
                    <a:pt x="35182" y="30470"/>
                  </a:lnTo>
                  <a:lnTo>
                    <a:pt x="36236" y="22857"/>
                  </a:lnTo>
                  <a:lnTo>
                    <a:pt x="36236" y="20627"/>
                  </a:lnTo>
                  <a:lnTo>
                    <a:pt x="35261" y="13092"/>
                  </a:lnTo>
                  <a:lnTo>
                    <a:pt x="31776" y="6759"/>
                  </a:lnTo>
                  <a:lnTo>
                    <a:pt x="26201" y="2203"/>
                  </a:lnTo>
                  <a:lnTo>
                    <a:pt x="18954" y="0"/>
                  </a:lnTo>
                  <a:close/>
                </a:path>
              </a:pathLst>
            </a:custGeom>
            <a:solidFill>
              <a:srgbClr val="0F243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2915431" y="3945463"/>
              <a:ext cx="43815" cy="43815"/>
            </a:xfrm>
            <a:custGeom>
              <a:avLst/>
              <a:gdLst/>
              <a:ahLst/>
              <a:cxnLst/>
              <a:rect l="l" t="t" r="r" b="b"/>
              <a:pathLst>
                <a:path w="43814" h="43814">
                  <a:moveTo>
                    <a:pt x="22857" y="0"/>
                  </a:moveTo>
                  <a:lnTo>
                    <a:pt x="20627" y="0"/>
                  </a:lnTo>
                  <a:lnTo>
                    <a:pt x="12700" y="1655"/>
                  </a:lnTo>
                  <a:lnTo>
                    <a:pt x="6132" y="6132"/>
                  </a:lnTo>
                  <a:lnTo>
                    <a:pt x="1655" y="12700"/>
                  </a:lnTo>
                  <a:lnTo>
                    <a:pt x="0" y="20627"/>
                  </a:lnTo>
                  <a:lnTo>
                    <a:pt x="0" y="22857"/>
                  </a:lnTo>
                  <a:lnTo>
                    <a:pt x="1655" y="30783"/>
                  </a:lnTo>
                  <a:lnTo>
                    <a:pt x="6132" y="37351"/>
                  </a:lnTo>
                  <a:lnTo>
                    <a:pt x="12700" y="41829"/>
                  </a:lnTo>
                  <a:lnTo>
                    <a:pt x="20627" y="43484"/>
                  </a:lnTo>
                  <a:lnTo>
                    <a:pt x="22857" y="43484"/>
                  </a:lnTo>
                  <a:lnTo>
                    <a:pt x="30783" y="41829"/>
                  </a:lnTo>
                  <a:lnTo>
                    <a:pt x="37351" y="37351"/>
                  </a:lnTo>
                  <a:lnTo>
                    <a:pt x="41829" y="30783"/>
                  </a:lnTo>
                  <a:lnTo>
                    <a:pt x="43484" y="22857"/>
                  </a:lnTo>
                  <a:lnTo>
                    <a:pt x="43484" y="20627"/>
                  </a:lnTo>
                  <a:lnTo>
                    <a:pt x="41907" y="12700"/>
                  </a:lnTo>
                  <a:lnTo>
                    <a:pt x="37560" y="6132"/>
                  </a:lnTo>
                  <a:lnTo>
                    <a:pt x="31018" y="1655"/>
                  </a:lnTo>
                  <a:lnTo>
                    <a:pt x="22857" y="0"/>
                  </a:lnTo>
                  <a:close/>
                </a:path>
              </a:pathLst>
            </a:custGeom>
            <a:solidFill>
              <a:srgbClr val="9BBA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2850205" y="3945463"/>
              <a:ext cx="43815" cy="43815"/>
            </a:xfrm>
            <a:custGeom>
              <a:avLst/>
              <a:gdLst/>
              <a:ahLst/>
              <a:cxnLst/>
              <a:rect l="l" t="t" r="r" b="b"/>
              <a:pathLst>
                <a:path w="43814" h="43814">
                  <a:moveTo>
                    <a:pt x="22857" y="0"/>
                  </a:moveTo>
                  <a:lnTo>
                    <a:pt x="20627" y="0"/>
                  </a:lnTo>
                  <a:lnTo>
                    <a:pt x="12700" y="1576"/>
                  </a:lnTo>
                  <a:lnTo>
                    <a:pt x="6132" y="5923"/>
                  </a:lnTo>
                  <a:lnTo>
                    <a:pt x="1655" y="12465"/>
                  </a:lnTo>
                  <a:lnTo>
                    <a:pt x="0" y="20627"/>
                  </a:lnTo>
                  <a:lnTo>
                    <a:pt x="0" y="22857"/>
                  </a:lnTo>
                  <a:lnTo>
                    <a:pt x="1576" y="30783"/>
                  </a:lnTo>
                  <a:lnTo>
                    <a:pt x="5923" y="37351"/>
                  </a:lnTo>
                  <a:lnTo>
                    <a:pt x="12465" y="41829"/>
                  </a:lnTo>
                  <a:lnTo>
                    <a:pt x="20627" y="43484"/>
                  </a:lnTo>
                  <a:lnTo>
                    <a:pt x="22857" y="43484"/>
                  </a:lnTo>
                  <a:lnTo>
                    <a:pt x="30783" y="41593"/>
                  </a:lnTo>
                  <a:lnTo>
                    <a:pt x="37351" y="37142"/>
                  </a:lnTo>
                  <a:lnTo>
                    <a:pt x="41829" y="30705"/>
                  </a:lnTo>
                  <a:lnTo>
                    <a:pt x="43484" y="22857"/>
                  </a:lnTo>
                  <a:lnTo>
                    <a:pt x="43484" y="20627"/>
                  </a:lnTo>
                  <a:lnTo>
                    <a:pt x="41829" y="12700"/>
                  </a:lnTo>
                  <a:lnTo>
                    <a:pt x="37351" y="6132"/>
                  </a:lnTo>
                  <a:lnTo>
                    <a:pt x="30783" y="1655"/>
                  </a:lnTo>
                  <a:lnTo>
                    <a:pt x="22857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2784979" y="3945463"/>
              <a:ext cx="36830" cy="43815"/>
            </a:xfrm>
            <a:custGeom>
              <a:avLst/>
              <a:gdLst/>
              <a:ahLst/>
              <a:cxnLst/>
              <a:rect l="l" t="t" r="r" b="b"/>
              <a:pathLst>
                <a:path w="36830" h="43814">
                  <a:moveTo>
                    <a:pt x="18954" y="0"/>
                  </a:moveTo>
                  <a:lnTo>
                    <a:pt x="17282" y="0"/>
                  </a:lnTo>
                  <a:lnTo>
                    <a:pt x="9956" y="2203"/>
                  </a:lnTo>
                  <a:lnTo>
                    <a:pt x="4250" y="6759"/>
                  </a:lnTo>
                  <a:lnTo>
                    <a:pt x="740" y="13092"/>
                  </a:lnTo>
                  <a:lnTo>
                    <a:pt x="0" y="20627"/>
                  </a:lnTo>
                  <a:lnTo>
                    <a:pt x="0" y="22857"/>
                  </a:lnTo>
                  <a:lnTo>
                    <a:pt x="975" y="30391"/>
                  </a:lnTo>
                  <a:lnTo>
                    <a:pt x="4459" y="36724"/>
                  </a:lnTo>
                  <a:lnTo>
                    <a:pt x="10034" y="41280"/>
                  </a:lnTo>
                  <a:lnTo>
                    <a:pt x="17282" y="43484"/>
                  </a:lnTo>
                  <a:lnTo>
                    <a:pt x="18954" y="43484"/>
                  </a:lnTo>
                  <a:lnTo>
                    <a:pt x="25966" y="41201"/>
                  </a:lnTo>
                  <a:lnTo>
                    <a:pt x="31567" y="36515"/>
                  </a:lnTo>
                  <a:lnTo>
                    <a:pt x="35182" y="30156"/>
                  </a:lnTo>
                  <a:lnTo>
                    <a:pt x="36236" y="22857"/>
                  </a:lnTo>
                  <a:lnTo>
                    <a:pt x="36236" y="20627"/>
                  </a:lnTo>
                  <a:lnTo>
                    <a:pt x="35261" y="13092"/>
                  </a:lnTo>
                  <a:lnTo>
                    <a:pt x="31776" y="6759"/>
                  </a:lnTo>
                  <a:lnTo>
                    <a:pt x="26201" y="2203"/>
                  </a:lnTo>
                  <a:lnTo>
                    <a:pt x="18954" y="0"/>
                  </a:lnTo>
                  <a:close/>
                </a:path>
              </a:pathLst>
            </a:custGeom>
            <a:solidFill>
              <a:srgbClr val="F795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2364076" y="3945463"/>
              <a:ext cx="36830" cy="43815"/>
            </a:xfrm>
            <a:custGeom>
              <a:avLst/>
              <a:gdLst/>
              <a:ahLst/>
              <a:cxnLst/>
              <a:rect l="l" t="t" r="r" b="b"/>
              <a:pathLst>
                <a:path w="36830" h="43814">
                  <a:moveTo>
                    <a:pt x="18954" y="0"/>
                  </a:moveTo>
                  <a:lnTo>
                    <a:pt x="17282" y="0"/>
                  </a:lnTo>
                  <a:lnTo>
                    <a:pt x="9956" y="2203"/>
                  </a:lnTo>
                  <a:lnTo>
                    <a:pt x="4250" y="6759"/>
                  </a:lnTo>
                  <a:lnTo>
                    <a:pt x="740" y="13092"/>
                  </a:lnTo>
                  <a:lnTo>
                    <a:pt x="0" y="20627"/>
                  </a:lnTo>
                  <a:lnTo>
                    <a:pt x="0" y="22857"/>
                  </a:lnTo>
                  <a:lnTo>
                    <a:pt x="975" y="30391"/>
                  </a:lnTo>
                  <a:lnTo>
                    <a:pt x="4459" y="36724"/>
                  </a:lnTo>
                  <a:lnTo>
                    <a:pt x="10034" y="41280"/>
                  </a:lnTo>
                  <a:lnTo>
                    <a:pt x="17282" y="43484"/>
                  </a:lnTo>
                  <a:lnTo>
                    <a:pt x="18954" y="43484"/>
                  </a:lnTo>
                  <a:lnTo>
                    <a:pt x="25966" y="41201"/>
                  </a:lnTo>
                  <a:lnTo>
                    <a:pt x="31567" y="36515"/>
                  </a:lnTo>
                  <a:lnTo>
                    <a:pt x="35182" y="30156"/>
                  </a:lnTo>
                  <a:lnTo>
                    <a:pt x="36236" y="22857"/>
                  </a:lnTo>
                  <a:lnTo>
                    <a:pt x="36236" y="20627"/>
                  </a:lnTo>
                  <a:lnTo>
                    <a:pt x="35261" y="13092"/>
                  </a:lnTo>
                  <a:lnTo>
                    <a:pt x="31776" y="6759"/>
                  </a:lnTo>
                  <a:lnTo>
                    <a:pt x="26201" y="2203"/>
                  </a:lnTo>
                  <a:lnTo>
                    <a:pt x="18954" y="0"/>
                  </a:lnTo>
                  <a:close/>
                </a:path>
              </a:pathLst>
            </a:custGeom>
            <a:solidFill>
              <a:srgbClr val="0F243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542201" y="3807218"/>
              <a:ext cx="972819" cy="1256030"/>
            </a:xfrm>
            <a:custGeom>
              <a:avLst/>
              <a:gdLst/>
              <a:ahLst/>
              <a:cxnLst/>
              <a:rect l="l" t="t" r="r" b="b"/>
              <a:pathLst>
                <a:path w="972819" h="1256029">
                  <a:moveTo>
                    <a:pt x="972820" y="1148981"/>
                  </a:moveTo>
                  <a:lnTo>
                    <a:pt x="967524" y="1122591"/>
                  </a:lnTo>
                  <a:lnTo>
                    <a:pt x="953096" y="1100963"/>
                  </a:lnTo>
                  <a:lnTo>
                    <a:pt x="931659" y="1086332"/>
                  </a:lnTo>
                  <a:lnTo>
                    <a:pt x="905357" y="1080960"/>
                  </a:lnTo>
                  <a:lnTo>
                    <a:pt x="899782" y="1080960"/>
                  </a:lnTo>
                  <a:lnTo>
                    <a:pt x="899782" y="78600"/>
                  </a:lnTo>
                  <a:lnTo>
                    <a:pt x="893622" y="47967"/>
                  </a:lnTo>
                  <a:lnTo>
                    <a:pt x="876782" y="22987"/>
                  </a:lnTo>
                  <a:lnTo>
                    <a:pt x="851801" y="6159"/>
                  </a:lnTo>
                  <a:lnTo>
                    <a:pt x="821182" y="0"/>
                  </a:lnTo>
                  <a:lnTo>
                    <a:pt x="158330" y="0"/>
                  </a:lnTo>
                  <a:lnTo>
                    <a:pt x="127698" y="6159"/>
                  </a:lnTo>
                  <a:lnTo>
                    <a:pt x="102717" y="22987"/>
                  </a:lnTo>
                  <a:lnTo>
                    <a:pt x="85890" y="47967"/>
                  </a:lnTo>
                  <a:lnTo>
                    <a:pt x="79717" y="78600"/>
                  </a:lnTo>
                  <a:lnTo>
                    <a:pt x="79717" y="1080960"/>
                  </a:lnTo>
                  <a:lnTo>
                    <a:pt x="67449" y="1080960"/>
                  </a:lnTo>
                  <a:lnTo>
                    <a:pt x="41160" y="1086573"/>
                  </a:lnTo>
                  <a:lnTo>
                    <a:pt x="19723" y="1101166"/>
                  </a:lnTo>
                  <a:lnTo>
                    <a:pt x="5283" y="1122667"/>
                  </a:lnTo>
                  <a:lnTo>
                    <a:pt x="0" y="1148981"/>
                  </a:lnTo>
                  <a:lnTo>
                    <a:pt x="0" y="1187437"/>
                  </a:lnTo>
                  <a:lnTo>
                    <a:pt x="5283" y="1213827"/>
                  </a:lnTo>
                  <a:lnTo>
                    <a:pt x="19723" y="1235456"/>
                  </a:lnTo>
                  <a:lnTo>
                    <a:pt x="41160" y="1250086"/>
                  </a:lnTo>
                  <a:lnTo>
                    <a:pt x="67449" y="1255458"/>
                  </a:lnTo>
                  <a:lnTo>
                    <a:pt x="905357" y="1255458"/>
                  </a:lnTo>
                  <a:lnTo>
                    <a:pt x="931659" y="1250086"/>
                  </a:lnTo>
                  <a:lnTo>
                    <a:pt x="953096" y="1235456"/>
                  </a:lnTo>
                  <a:lnTo>
                    <a:pt x="967524" y="1213827"/>
                  </a:lnTo>
                  <a:lnTo>
                    <a:pt x="972820" y="1187437"/>
                  </a:lnTo>
                  <a:lnTo>
                    <a:pt x="972820" y="1148981"/>
                  </a:lnTo>
                  <a:close/>
                </a:path>
              </a:pathLst>
            </a:custGeom>
            <a:solidFill>
              <a:srgbClr val="1F48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680453" y="3909237"/>
              <a:ext cx="704215" cy="260985"/>
            </a:xfrm>
            <a:custGeom>
              <a:avLst/>
              <a:gdLst/>
              <a:ahLst/>
              <a:cxnLst/>
              <a:rect l="l" t="t" r="r" b="b"/>
              <a:pathLst>
                <a:path w="704215" h="260985">
                  <a:moveTo>
                    <a:pt x="704113" y="200139"/>
                  </a:moveTo>
                  <a:lnTo>
                    <a:pt x="700062" y="181356"/>
                  </a:lnTo>
                  <a:lnTo>
                    <a:pt x="689686" y="166128"/>
                  </a:lnTo>
                  <a:lnTo>
                    <a:pt x="674395" y="155917"/>
                  </a:lnTo>
                  <a:lnTo>
                    <a:pt x="655612" y="152184"/>
                  </a:lnTo>
                  <a:lnTo>
                    <a:pt x="47942" y="152184"/>
                  </a:lnTo>
                  <a:lnTo>
                    <a:pt x="29400" y="155917"/>
                  </a:lnTo>
                  <a:lnTo>
                    <a:pt x="14147" y="166128"/>
                  </a:lnTo>
                  <a:lnTo>
                    <a:pt x="3810" y="181356"/>
                  </a:lnTo>
                  <a:lnTo>
                    <a:pt x="0" y="200139"/>
                  </a:lnTo>
                  <a:lnTo>
                    <a:pt x="0" y="212953"/>
                  </a:lnTo>
                  <a:lnTo>
                    <a:pt x="3733" y="231736"/>
                  </a:lnTo>
                  <a:lnTo>
                    <a:pt x="13944" y="246964"/>
                  </a:lnTo>
                  <a:lnTo>
                    <a:pt x="29171" y="257175"/>
                  </a:lnTo>
                  <a:lnTo>
                    <a:pt x="47942" y="260896"/>
                  </a:lnTo>
                  <a:lnTo>
                    <a:pt x="655612" y="260896"/>
                  </a:lnTo>
                  <a:lnTo>
                    <a:pt x="674471" y="257175"/>
                  </a:lnTo>
                  <a:lnTo>
                    <a:pt x="689889" y="247027"/>
                  </a:lnTo>
                  <a:lnTo>
                    <a:pt x="700290" y="231965"/>
                  </a:lnTo>
                  <a:lnTo>
                    <a:pt x="704113" y="213512"/>
                  </a:lnTo>
                  <a:lnTo>
                    <a:pt x="704113" y="200139"/>
                  </a:lnTo>
                  <a:close/>
                </a:path>
                <a:path w="704215" h="260985">
                  <a:moveTo>
                    <a:pt x="704113" y="47942"/>
                  </a:moveTo>
                  <a:lnTo>
                    <a:pt x="700062" y="29159"/>
                  </a:lnTo>
                  <a:lnTo>
                    <a:pt x="689686" y="13931"/>
                  </a:lnTo>
                  <a:lnTo>
                    <a:pt x="674395" y="3721"/>
                  </a:lnTo>
                  <a:lnTo>
                    <a:pt x="655612" y="0"/>
                  </a:lnTo>
                  <a:lnTo>
                    <a:pt x="47942" y="0"/>
                  </a:lnTo>
                  <a:lnTo>
                    <a:pt x="29400" y="3721"/>
                  </a:lnTo>
                  <a:lnTo>
                    <a:pt x="14147" y="13931"/>
                  </a:lnTo>
                  <a:lnTo>
                    <a:pt x="3810" y="29159"/>
                  </a:lnTo>
                  <a:lnTo>
                    <a:pt x="0" y="47942"/>
                  </a:lnTo>
                  <a:lnTo>
                    <a:pt x="0" y="60756"/>
                  </a:lnTo>
                  <a:lnTo>
                    <a:pt x="3733" y="79540"/>
                  </a:lnTo>
                  <a:lnTo>
                    <a:pt x="13944" y="94767"/>
                  </a:lnTo>
                  <a:lnTo>
                    <a:pt x="29171" y="104978"/>
                  </a:lnTo>
                  <a:lnTo>
                    <a:pt x="47942" y="108699"/>
                  </a:lnTo>
                  <a:lnTo>
                    <a:pt x="655612" y="108699"/>
                  </a:lnTo>
                  <a:lnTo>
                    <a:pt x="674471" y="104902"/>
                  </a:lnTo>
                  <a:lnTo>
                    <a:pt x="689889" y="94627"/>
                  </a:lnTo>
                  <a:lnTo>
                    <a:pt x="700290" y="79540"/>
                  </a:lnTo>
                  <a:lnTo>
                    <a:pt x="704113" y="61315"/>
                  </a:lnTo>
                  <a:lnTo>
                    <a:pt x="704113" y="4794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1289797" y="4097657"/>
              <a:ext cx="43815" cy="43815"/>
            </a:xfrm>
            <a:custGeom>
              <a:avLst/>
              <a:gdLst/>
              <a:ahLst/>
              <a:cxnLst/>
              <a:rect l="l" t="t" r="r" b="b"/>
              <a:pathLst>
                <a:path w="43815" h="43814">
                  <a:moveTo>
                    <a:pt x="22857" y="0"/>
                  </a:moveTo>
                  <a:lnTo>
                    <a:pt x="20627" y="0"/>
                  </a:lnTo>
                  <a:lnTo>
                    <a:pt x="12700" y="1576"/>
                  </a:lnTo>
                  <a:lnTo>
                    <a:pt x="6132" y="5923"/>
                  </a:lnTo>
                  <a:lnTo>
                    <a:pt x="1655" y="12465"/>
                  </a:lnTo>
                  <a:lnTo>
                    <a:pt x="0" y="20627"/>
                  </a:lnTo>
                  <a:lnTo>
                    <a:pt x="0" y="22857"/>
                  </a:lnTo>
                  <a:lnTo>
                    <a:pt x="1655" y="30783"/>
                  </a:lnTo>
                  <a:lnTo>
                    <a:pt x="6132" y="37351"/>
                  </a:lnTo>
                  <a:lnTo>
                    <a:pt x="12700" y="41829"/>
                  </a:lnTo>
                  <a:lnTo>
                    <a:pt x="20627" y="43484"/>
                  </a:lnTo>
                  <a:lnTo>
                    <a:pt x="22857" y="43484"/>
                  </a:lnTo>
                  <a:lnTo>
                    <a:pt x="30783" y="41829"/>
                  </a:lnTo>
                  <a:lnTo>
                    <a:pt x="37351" y="37351"/>
                  </a:lnTo>
                  <a:lnTo>
                    <a:pt x="41829" y="30783"/>
                  </a:lnTo>
                  <a:lnTo>
                    <a:pt x="43484" y="22857"/>
                  </a:lnTo>
                  <a:lnTo>
                    <a:pt x="43484" y="20627"/>
                  </a:lnTo>
                  <a:lnTo>
                    <a:pt x="41907" y="12700"/>
                  </a:lnTo>
                  <a:lnTo>
                    <a:pt x="37560" y="6132"/>
                  </a:lnTo>
                  <a:lnTo>
                    <a:pt x="31018" y="1655"/>
                  </a:lnTo>
                  <a:lnTo>
                    <a:pt x="22857" y="0"/>
                  </a:lnTo>
                  <a:close/>
                </a:path>
              </a:pathLst>
            </a:custGeom>
            <a:solidFill>
              <a:srgbClr val="9BBA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1224570" y="4097657"/>
              <a:ext cx="36830" cy="43815"/>
            </a:xfrm>
            <a:custGeom>
              <a:avLst/>
              <a:gdLst/>
              <a:ahLst/>
              <a:cxnLst/>
              <a:rect l="l" t="t" r="r" b="b"/>
              <a:pathLst>
                <a:path w="36830" h="43814">
                  <a:moveTo>
                    <a:pt x="18954" y="0"/>
                  </a:moveTo>
                  <a:lnTo>
                    <a:pt x="17282" y="0"/>
                  </a:lnTo>
                  <a:lnTo>
                    <a:pt x="9956" y="2203"/>
                  </a:lnTo>
                  <a:lnTo>
                    <a:pt x="4250" y="6759"/>
                  </a:lnTo>
                  <a:lnTo>
                    <a:pt x="740" y="13092"/>
                  </a:lnTo>
                  <a:lnTo>
                    <a:pt x="0" y="20627"/>
                  </a:lnTo>
                  <a:lnTo>
                    <a:pt x="0" y="22857"/>
                  </a:lnTo>
                  <a:lnTo>
                    <a:pt x="975" y="30391"/>
                  </a:lnTo>
                  <a:lnTo>
                    <a:pt x="4459" y="36724"/>
                  </a:lnTo>
                  <a:lnTo>
                    <a:pt x="10034" y="41280"/>
                  </a:lnTo>
                  <a:lnTo>
                    <a:pt x="17282" y="43484"/>
                  </a:lnTo>
                  <a:lnTo>
                    <a:pt x="18954" y="43484"/>
                  </a:lnTo>
                  <a:lnTo>
                    <a:pt x="25966" y="41280"/>
                  </a:lnTo>
                  <a:lnTo>
                    <a:pt x="31567" y="36724"/>
                  </a:lnTo>
                  <a:lnTo>
                    <a:pt x="35182" y="30391"/>
                  </a:lnTo>
                  <a:lnTo>
                    <a:pt x="36236" y="22857"/>
                  </a:lnTo>
                  <a:lnTo>
                    <a:pt x="36236" y="20627"/>
                  </a:lnTo>
                  <a:lnTo>
                    <a:pt x="35261" y="13092"/>
                  </a:lnTo>
                  <a:lnTo>
                    <a:pt x="31776" y="6759"/>
                  </a:lnTo>
                  <a:lnTo>
                    <a:pt x="26201" y="2203"/>
                  </a:lnTo>
                  <a:lnTo>
                    <a:pt x="18954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1152097" y="4097657"/>
              <a:ext cx="43815" cy="43815"/>
            </a:xfrm>
            <a:custGeom>
              <a:avLst/>
              <a:gdLst/>
              <a:ahLst/>
              <a:cxnLst/>
              <a:rect l="l" t="t" r="r" b="b"/>
              <a:pathLst>
                <a:path w="43815" h="43814">
                  <a:moveTo>
                    <a:pt x="22857" y="0"/>
                  </a:moveTo>
                  <a:lnTo>
                    <a:pt x="20627" y="0"/>
                  </a:lnTo>
                  <a:lnTo>
                    <a:pt x="12700" y="1576"/>
                  </a:lnTo>
                  <a:lnTo>
                    <a:pt x="6132" y="5923"/>
                  </a:lnTo>
                  <a:lnTo>
                    <a:pt x="1655" y="12465"/>
                  </a:lnTo>
                  <a:lnTo>
                    <a:pt x="0" y="20627"/>
                  </a:lnTo>
                  <a:lnTo>
                    <a:pt x="0" y="22857"/>
                  </a:lnTo>
                  <a:lnTo>
                    <a:pt x="1655" y="30783"/>
                  </a:lnTo>
                  <a:lnTo>
                    <a:pt x="6132" y="37351"/>
                  </a:lnTo>
                  <a:lnTo>
                    <a:pt x="12700" y="41829"/>
                  </a:lnTo>
                  <a:lnTo>
                    <a:pt x="20627" y="43484"/>
                  </a:lnTo>
                  <a:lnTo>
                    <a:pt x="22857" y="43484"/>
                  </a:lnTo>
                  <a:lnTo>
                    <a:pt x="30783" y="41829"/>
                  </a:lnTo>
                  <a:lnTo>
                    <a:pt x="37351" y="37351"/>
                  </a:lnTo>
                  <a:lnTo>
                    <a:pt x="41829" y="30783"/>
                  </a:lnTo>
                  <a:lnTo>
                    <a:pt x="43484" y="22857"/>
                  </a:lnTo>
                  <a:lnTo>
                    <a:pt x="43484" y="20627"/>
                  </a:lnTo>
                  <a:lnTo>
                    <a:pt x="41907" y="12700"/>
                  </a:lnTo>
                  <a:lnTo>
                    <a:pt x="37560" y="6132"/>
                  </a:lnTo>
                  <a:lnTo>
                    <a:pt x="31018" y="1655"/>
                  </a:lnTo>
                  <a:lnTo>
                    <a:pt x="22857" y="0"/>
                  </a:lnTo>
                  <a:close/>
                </a:path>
              </a:pathLst>
            </a:custGeom>
            <a:solidFill>
              <a:srgbClr val="F795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730636" y="4097657"/>
              <a:ext cx="43815" cy="43815"/>
            </a:xfrm>
            <a:custGeom>
              <a:avLst/>
              <a:gdLst/>
              <a:ahLst/>
              <a:cxnLst/>
              <a:rect l="l" t="t" r="r" b="b"/>
              <a:pathLst>
                <a:path w="43815" h="43814">
                  <a:moveTo>
                    <a:pt x="22857" y="0"/>
                  </a:moveTo>
                  <a:lnTo>
                    <a:pt x="20627" y="0"/>
                  </a:lnTo>
                  <a:lnTo>
                    <a:pt x="12700" y="1576"/>
                  </a:lnTo>
                  <a:lnTo>
                    <a:pt x="6132" y="5923"/>
                  </a:lnTo>
                  <a:lnTo>
                    <a:pt x="1655" y="12465"/>
                  </a:lnTo>
                  <a:lnTo>
                    <a:pt x="0" y="20627"/>
                  </a:lnTo>
                  <a:lnTo>
                    <a:pt x="0" y="22857"/>
                  </a:lnTo>
                  <a:lnTo>
                    <a:pt x="1576" y="30783"/>
                  </a:lnTo>
                  <a:lnTo>
                    <a:pt x="5923" y="37351"/>
                  </a:lnTo>
                  <a:lnTo>
                    <a:pt x="12465" y="41829"/>
                  </a:lnTo>
                  <a:lnTo>
                    <a:pt x="20627" y="43484"/>
                  </a:lnTo>
                  <a:lnTo>
                    <a:pt x="22857" y="43484"/>
                  </a:lnTo>
                  <a:lnTo>
                    <a:pt x="31018" y="41829"/>
                  </a:lnTo>
                  <a:lnTo>
                    <a:pt x="37560" y="37351"/>
                  </a:lnTo>
                  <a:lnTo>
                    <a:pt x="41907" y="30783"/>
                  </a:lnTo>
                  <a:lnTo>
                    <a:pt x="43484" y="22857"/>
                  </a:lnTo>
                  <a:lnTo>
                    <a:pt x="43484" y="20627"/>
                  </a:lnTo>
                  <a:lnTo>
                    <a:pt x="41907" y="12700"/>
                  </a:lnTo>
                  <a:lnTo>
                    <a:pt x="37560" y="6132"/>
                  </a:lnTo>
                  <a:lnTo>
                    <a:pt x="31018" y="1655"/>
                  </a:lnTo>
                  <a:lnTo>
                    <a:pt x="22857" y="0"/>
                  </a:lnTo>
                  <a:close/>
                </a:path>
              </a:pathLst>
            </a:custGeom>
            <a:solidFill>
              <a:srgbClr val="0F243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680462" y="4213615"/>
              <a:ext cx="704215" cy="109220"/>
            </a:xfrm>
            <a:custGeom>
              <a:avLst/>
              <a:gdLst/>
              <a:ahLst/>
              <a:cxnLst/>
              <a:rect l="l" t="t" r="r" b="b"/>
              <a:pathLst>
                <a:path w="704215" h="109220">
                  <a:moveTo>
                    <a:pt x="655605" y="0"/>
                  </a:moveTo>
                  <a:lnTo>
                    <a:pt x="47943" y="0"/>
                  </a:lnTo>
                  <a:lnTo>
                    <a:pt x="29398" y="3728"/>
                  </a:lnTo>
                  <a:lnTo>
                    <a:pt x="14146" y="13937"/>
                  </a:lnTo>
                  <a:lnTo>
                    <a:pt x="3806" y="29163"/>
                  </a:lnTo>
                  <a:lnTo>
                    <a:pt x="0" y="47943"/>
                  </a:lnTo>
                  <a:lnTo>
                    <a:pt x="0" y="60766"/>
                  </a:lnTo>
                  <a:lnTo>
                    <a:pt x="3728" y="79546"/>
                  </a:lnTo>
                  <a:lnTo>
                    <a:pt x="13937" y="94772"/>
                  </a:lnTo>
                  <a:lnTo>
                    <a:pt x="29163" y="104981"/>
                  </a:lnTo>
                  <a:lnTo>
                    <a:pt x="47943" y="108710"/>
                  </a:lnTo>
                  <a:lnTo>
                    <a:pt x="655605" y="108710"/>
                  </a:lnTo>
                  <a:lnTo>
                    <a:pt x="674473" y="104990"/>
                  </a:lnTo>
                  <a:lnTo>
                    <a:pt x="689891" y="94842"/>
                  </a:lnTo>
                  <a:lnTo>
                    <a:pt x="700291" y="79781"/>
                  </a:lnTo>
                  <a:lnTo>
                    <a:pt x="704107" y="61323"/>
                  </a:lnTo>
                  <a:lnTo>
                    <a:pt x="704107" y="47943"/>
                  </a:lnTo>
                  <a:lnTo>
                    <a:pt x="700056" y="29163"/>
                  </a:lnTo>
                  <a:lnTo>
                    <a:pt x="689682" y="13937"/>
                  </a:lnTo>
                  <a:lnTo>
                    <a:pt x="674394" y="3728"/>
                  </a:lnTo>
                  <a:lnTo>
                    <a:pt x="65560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1289797" y="4249851"/>
              <a:ext cx="43815" cy="36830"/>
            </a:xfrm>
            <a:custGeom>
              <a:avLst/>
              <a:gdLst/>
              <a:ahLst/>
              <a:cxnLst/>
              <a:rect l="l" t="t" r="r" b="b"/>
              <a:pathLst>
                <a:path w="43815" h="36829">
                  <a:moveTo>
                    <a:pt x="22857" y="0"/>
                  </a:moveTo>
                  <a:lnTo>
                    <a:pt x="20627" y="0"/>
                  </a:lnTo>
                  <a:lnTo>
                    <a:pt x="13092" y="975"/>
                  </a:lnTo>
                  <a:lnTo>
                    <a:pt x="6759" y="4459"/>
                  </a:lnTo>
                  <a:lnTo>
                    <a:pt x="2203" y="10034"/>
                  </a:lnTo>
                  <a:lnTo>
                    <a:pt x="0" y="17282"/>
                  </a:lnTo>
                  <a:lnTo>
                    <a:pt x="0" y="18954"/>
                  </a:lnTo>
                  <a:lnTo>
                    <a:pt x="2203" y="26280"/>
                  </a:lnTo>
                  <a:lnTo>
                    <a:pt x="6759" y="31985"/>
                  </a:lnTo>
                  <a:lnTo>
                    <a:pt x="13092" y="35496"/>
                  </a:lnTo>
                  <a:lnTo>
                    <a:pt x="20627" y="36236"/>
                  </a:lnTo>
                  <a:lnTo>
                    <a:pt x="22857" y="36236"/>
                  </a:lnTo>
                  <a:lnTo>
                    <a:pt x="30156" y="35496"/>
                  </a:lnTo>
                  <a:lnTo>
                    <a:pt x="36515" y="31985"/>
                  </a:lnTo>
                  <a:lnTo>
                    <a:pt x="41201" y="26280"/>
                  </a:lnTo>
                  <a:lnTo>
                    <a:pt x="43484" y="18954"/>
                  </a:lnTo>
                  <a:lnTo>
                    <a:pt x="43484" y="17282"/>
                  </a:lnTo>
                  <a:lnTo>
                    <a:pt x="41280" y="10034"/>
                  </a:lnTo>
                  <a:lnTo>
                    <a:pt x="36724" y="4459"/>
                  </a:lnTo>
                  <a:lnTo>
                    <a:pt x="30391" y="975"/>
                  </a:lnTo>
                  <a:lnTo>
                    <a:pt x="22857" y="0"/>
                  </a:lnTo>
                  <a:close/>
                </a:path>
              </a:pathLst>
            </a:custGeom>
            <a:solidFill>
              <a:srgbClr val="9BBA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1224570" y="4249851"/>
              <a:ext cx="36830" cy="36830"/>
            </a:xfrm>
            <a:custGeom>
              <a:avLst/>
              <a:gdLst/>
              <a:ahLst/>
              <a:cxnLst/>
              <a:rect l="l" t="t" r="r" b="b"/>
              <a:pathLst>
                <a:path w="36830" h="36829">
                  <a:moveTo>
                    <a:pt x="28431" y="0"/>
                  </a:moveTo>
                  <a:lnTo>
                    <a:pt x="7804" y="0"/>
                  </a:lnTo>
                  <a:lnTo>
                    <a:pt x="0" y="7804"/>
                  </a:lnTo>
                  <a:lnTo>
                    <a:pt x="0" y="28431"/>
                  </a:lnTo>
                  <a:lnTo>
                    <a:pt x="7804" y="36236"/>
                  </a:lnTo>
                  <a:lnTo>
                    <a:pt x="18954" y="36236"/>
                  </a:lnTo>
                  <a:lnTo>
                    <a:pt x="28431" y="36236"/>
                  </a:lnTo>
                  <a:lnTo>
                    <a:pt x="36236" y="28431"/>
                  </a:lnTo>
                  <a:lnTo>
                    <a:pt x="36236" y="7804"/>
                  </a:lnTo>
                  <a:lnTo>
                    <a:pt x="28431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1152097" y="4249851"/>
              <a:ext cx="43815" cy="36830"/>
            </a:xfrm>
            <a:custGeom>
              <a:avLst/>
              <a:gdLst/>
              <a:ahLst/>
              <a:cxnLst/>
              <a:rect l="l" t="t" r="r" b="b"/>
              <a:pathLst>
                <a:path w="43815" h="36829">
                  <a:moveTo>
                    <a:pt x="22857" y="0"/>
                  </a:moveTo>
                  <a:lnTo>
                    <a:pt x="20627" y="0"/>
                  </a:lnTo>
                  <a:lnTo>
                    <a:pt x="13092" y="975"/>
                  </a:lnTo>
                  <a:lnTo>
                    <a:pt x="6759" y="4459"/>
                  </a:lnTo>
                  <a:lnTo>
                    <a:pt x="2203" y="10034"/>
                  </a:lnTo>
                  <a:lnTo>
                    <a:pt x="0" y="17282"/>
                  </a:lnTo>
                  <a:lnTo>
                    <a:pt x="0" y="18954"/>
                  </a:lnTo>
                  <a:lnTo>
                    <a:pt x="2203" y="26280"/>
                  </a:lnTo>
                  <a:lnTo>
                    <a:pt x="6759" y="31985"/>
                  </a:lnTo>
                  <a:lnTo>
                    <a:pt x="13092" y="35496"/>
                  </a:lnTo>
                  <a:lnTo>
                    <a:pt x="20627" y="36236"/>
                  </a:lnTo>
                  <a:lnTo>
                    <a:pt x="22857" y="36236"/>
                  </a:lnTo>
                  <a:lnTo>
                    <a:pt x="30156" y="35496"/>
                  </a:lnTo>
                  <a:lnTo>
                    <a:pt x="36515" y="31985"/>
                  </a:lnTo>
                  <a:lnTo>
                    <a:pt x="41201" y="26280"/>
                  </a:lnTo>
                  <a:lnTo>
                    <a:pt x="43484" y="18954"/>
                  </a:lnTo>
                  <a:lnTo>
                    <a:pt x="43484" y="17282"/>
                  </a:lnTo>
                  <a:lnTo>
                    <a:pt x="41280" y="10034"/>
                  </a:lnTo>
                  <a:lnTo>
                    <a:pt x="36724" y="4459"/>
                  </a:lnTo>
                  <a:lnTo>
                    <a:pt x="30391" y="975"/>
                  </a:lnTo>
                  <a:lnTo>
                    <a:pt x="22857" y="0"/>
                  </a:lnTo>
                  <a:close/>
                </a:path>
              </a:pathLst>
            </a:custGeom>
            <a:solidFill>
              <a:srgbClr val="F795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730636" y="4250409"/>
              <a:ext cx="43815" cy="36195"/>
            </a:xfrm>
            <a:custGeom>
              <a:avLst/>
              <a:gdLst/>
              <a:ahLst/>
              <a:cxnLst/>
              <a:rect l="l" t="t" r="r" b="b"/>
              <a:pathLst>
                <a:path w="43815" h="36195">
                  <a:moveTo>
                    <a:pt x="22857" y="0"/>
                  </a:moveTo>
                  <a:lnTo>
                    <a:pt x="20627" y="0"/>
                  </a:lnTo>
                  <a:lnTo>
                    <a:pt x="13092" y="975"/>
                  </a:lnTo>
                  <a:lnTo>
                    <a:pt x="6759" y="4459"/>
                  </a:lnTo>
                  <a:lnTo>
                    <a:pt x="2203" y="10034"/>
                  </a:lnTo>
                  <a:lnTo>
                    <a:pt x="0" y="17282"/>
                  </a:lnTo>
                  <a:lnTo>
                    <a:pt x="0" y="18954"/>
                  </a:lnTo>
                  <a:lnTo>
                    <a:pt x="2203" y="25958"/>
                  </a:lnTo>
                  <a:lnTo>
                    <a:pt x="6759" y="31498"/>
                  </a:lnTo>
                  <a:lnTo>
                    <a:pt x="13092" y="34947"/>
                  </a:lnTo>
                  <a:lnTo>
                    <a:pt x="20627" y="35679"/>
                  </a:lnTo>
                  <a:lnTo>
                    <a:pt x="22857" y="35679"/>
                  </a:lnTo>
                  <a:lnTo>
                    <a:pt x="30391" y="34947"/>
                  </a:lnTo>
                  <a:lnTo>
                    <a:pt x="36724" y="31498"/>
                  </a:lnTo>
                  <a:lnTo>
                    <a:pt x="41280" y="25958"/>
                  </a:lnTo>
                  <a:lnTo>
                    <a:pt x="43484" y="18954"/>
                  </a:lnTo>
                  <a:lnTo>
                    <a:pt x="43484" y="17282"/>
                  </a:lnTo>
                  <a:lnTo>
                    <a:pt x="41280" y="10034"/>
                  </a:lnTo>
                  <a:lnTo>
                    <a:pt x="36724" y="4459"/>
                  </a:lnTo>
                  <a:lnTo>
                    <a:pt x="30391" y="975"/>
                  </a:lnTo>
                  <a:lnTo>
                    <a:pt x="22857" y="0"/>
                  </a:lnTo>
                  <a:close/>
                </a:path>
              </a:pathLst>
            </a:custGeom>
            <a:solidFill>
              <a:srgbClr val="0F243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680462" y="4366366"/>
              <a:ext cx="704215" cy="109220"/>
            </a:xfrm>
            <a:custGeom>
              <a:avLst/>
              <a:gdLst/>
              <a:ahLst/>
              <a:cxnLst/>
              <a:rect l="l" t="t" r="r" b="b"/>
              <a:pathLst>
                <a:path w="704215" h="109220">
                  <a:moveTo>
                    <a:pt x="655605" y="0"/>
                  </a:moveTo>
                  <a:lnTo>
                    <a:pt x="47943" y="0"/>
                  </a:lnTo>
                  <a:lnTo>
                    <a:pt x="29398" y="3728"/>
                  </a:lnTo>
                  <a:lnTo>
                    <a:pt x="14146" y="13937"/>
                  </a:lnTo>
                  <a:lnTo>
                    <a:pt x="3806" y="29163"/>
                  </a:lnTo>
                  <a:lnTo>
                    <a:pt x="0" y="47943"/>
                  </a:lnTo>
                  <a:lnTo>
                    <a:pt x="0" y="60766"/>
                  </a:lnTo>
                  <a:lnTo>
                    <a:pt x="3728" y="79546"/>
                  </a:lnTo>
                  <a:lnTo>
                    <a:pt x="13937" y="94772"/>
                  </a:lnTo>
                  <a:lnTo>
                    <a:pt x="29163" y="104981"/>
                  </a:lnTo>
                  <a:lnTo>
                    <a:pt x="47943" y="108710"/>
                  </a:lnTo>
                  <a:lnTo>
                    <a:pt x="655605" y="108710"/>
                  </a:lnTo>
                  <a:lnTo>
                    <a:pt x="674473" y="104912"/>
                  </a:lnTo>
                  <a:lnTo>
                    <a:pt x="689891" y="94633"/>
                  </a:lnTo>
                  <a:lnTo>
                    <a:pt x="700291" y="79546"/>
                  </a:lnTo>
                  <a:lnTo>
                    <a:pt x="704107" y="61323"/>
                  </a:lnTo>
                  <a:lnTo>
                    <a:pt x="704107" y="47943"/>
                  </a:lnTo>
                  <a:lnTo>
                    <a:pt x="700056" y="29163"/>
                  </a:lnTo>
                  <a:lnTo>
                    <a:pt x="689682" y="13937"/>
                  </a:lnTo>
                  <a:lnTo>
                    <a:pt x="674394" y="3728"/>
                  </a:lnTo>
                  <a:lnTo>
                    <a:pt x="65560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1289797" y="4395356"/>
              <a:ext cx="43815" cy="43815"/>
            </a:xfrm>
            <a:custGeom>
              <a:avLst/>
              <a:gdLst/>
              <a:ahLst/>
              <a:cxnLst/>
              <a:rect l="l" t="t" r="r" b="b"/>
              <a:pathLst>
                <a:path w="43815" h="43814">
                  <a:moveTo>
                    <a:pt x="22857" y="0"/>
                  </a:moveTo>
                  <a:lnTo>
                    <a:pt x="20627" y="0"/>
                  </a:lnTo>
                  <a:lnTo>
                    <a:pt x="12700" y="1655"/>
                  </a:lnTo>
                  <a:lnTo>
                    <a:pt x="6132" y="6132"/>
                  </a:lnTo>
                  <a:lnTo>
                    <a:pt x="1655" y="12700"/>
                  </a:lnTo>
                  <a:lnTo>
                    <a:pt x="0" y="20627"/>
                  </a:lnTo>
                  <a:lnTo>
                    <a:pt x="0" y="22857"/>
                  </a:lnTo>
                  <a:lnTo>
                    <a:pt x="1655" y="30783"/>
                  </a:lnTo>
                  <a:lnTo>
                    <a:pt x="6132" y="37351"/>
                  </a:lnTo>
                  <a:lnTo>
                    <a:pt x="12700" y="41829"/>
                  </a:lnTo>
                  <a:lnTo>
                    <a:pt x="20627" y="43484"/>
                  </a:lnTo>
                  <a:lnTo>
                    <a:pt x="22857" y="43484"/>
                  </a:lnTo>
                  <a:lnTo>
                    <a:pt x="30783" y="41829"/>
                  </a:lnTo>
                  <a:lnTo>
                    <a:pt x="37351" y="37351"/>
                  </a:lnTo>
                  <a:lnTo>
                    <a:pt x="41829" y="30783"/>
                  </a:lnTo>
                  <a:lnTo>
                    <a:pt x="43484" y="22857"/>
                  </a:lnTo>
                  <a:lnTo>
                    <a:pt x="43484" y="20627"/>
                  </a:lnTo>
                  <a:lnTo>
                    <a:pt x="41829" y="12700"/>
                  </a:lnTo>
                  <a:lnTo>
                    <a:pt x="37351" y="6132"/>
                  </a:lnTo>
                  <a:lnTo>
                    <a:pt x="30783" y="1655"/>
                  </a:lnTo>
                  <a:lnTo>
                    <a:pt x="22857" y="0"/>
                  </a:lnTo>
                  <a:close/>
                </a:path>
              </a:pathLst>
            </a:custGeom>
            <a:solidFill>
              <a:srgbClr val="9BBA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224570" y="4395356"/>
              <a:ext cx="36830" cy="43815"/>
            </a:xfrm>
            <a:custGeom>
              <a:avLst/>
              <a:gdLst/>
              <a:ahLst/>
              <a:cxnLst/>
              <a:rect l="l" t="t" r="r" b="b"/>
              <a:pathLst>
                <a:path w="36830" h="43814">
                  <a:moveTo>
                    <a:pt x="18954" y="0"/>
                  </a:moveTo>
                  <a:lnTo>
                    <a:pt x="17282" y="0"/>
                  </a:lnTo>
                  <a:lnTo>
                    <a:pt x="9956" y="2203"/>
                  </a:lnTo>
                  <a:lnTo>
                    <a:pt x="4250" y="6759"/>
                  </a:lnTo>
                  <a:lnTo>
                    <a:pt x="740" y="13092"/>
                  </a:lnTo>
                  <a:lnTo>
                    <a:pt x="0" y="20627"/>
                  </a:lnTo>
                  <a:lnTo>
                    <a:pt x="0" y="22857"/>
                  </a:lnTo>
                  <a:lnTo>
                    <a:pt x="975" y="30391"/>
                  </a:lnTo>
                  <a:lnTo>
                    <a:pt x="4459" y="36724"/>
                  </a:lnTo>
                  <a:lnTo>
                    <a:pt x="10034" y="41280"/>
                  </a:lnTo>
                  <a:lnTo>
                    <a:pt x="17282" y="43484"/>
                  </a:lnTo>
                  <a:lnTo>
                    <a:pt x="18954" y="43484"/>
                  </a:lnTo>
                  <a:lnTo>
                    <a:pt x="25966" y="41201"/>
                  </a:lnTo>
                  <a:lnTo>
                    <a:pt x="31567" y="36515"/>
                  </a:lnTo>
                  <a:lnTo>
                    <a:pt x="35182" y="30156"/>
                  </a:lnTo>
                  <a:lnTo>
                    <a:pt x="36236" y="22857"/>
                  </a:lnTo>
                  <a:lnTo>
                    <a:pt x="36236" y="20627"/>
                  </a:lnTo>
                  <a:lnTo>
                    <a:pt x="35261" y="13092"/>
                  </a:lnTo>
                  <a:lnTo>
                    <a:pt x="31776" y="6759"/>
                  </a:lnTo>
                  <a:lnTo>
                    <a:pt x="26201" y="2203"/>
                  </a:lnTo>
                  <a:lnTo>
                    <a:pt x="18954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1152097" y="4395356"/>
              <a:ext cx="43815" cy="43815"/>
            </a:xfrm>
            <a:custGeom>
              <a:avLst/>
              <a:gdLst/>
              <a:ahLst/>
              <a:cxnLst/>
              <a:rect l="l" t="t" r="r" b="b"/>
              <a:pathLst>
                <a:path w="43815" h="43814">
                  <a:moveTo>
                    <a:pt x="22857" y="0"/>
                  </a:moveTo>
                  <a:lnTo>
                    <a:pt x="20627" y="0"/>
                  </a:lnTo>
                  <a:lnTo>
                    <a:pt x="12700" y="1655"/>
                  </a:lnTo>
                  <a:lnTo>
                    <a:pt x="6132" y="6132"/>
                  </a:lnTo>
                  <a:lnTo>
                    <a:pt x="1655" y="12700"/>
                  </a:lnTo>
                  <a:lnTo>
                    <a:pt x="0" y="20627"/>
                  </a:lnTo>
                  <a:lnTo>
                    <a:pt x="0" y="22857"/>
                  </a:lnTo>
                  <a:lnTo>
                    <a:pt x="1655" y="30783"/>
                  </a:lnTo>
                  <a:lnTo>
                    <a:pt x="6132" y="37351"/>
                  </a:lnTo>
                  <a:lnTo>
                    <a:pt x="12700" y="41829"/>
                  </a:lnTo>
                  <a:lnTo>
                    <a:pt x="20627" y="43484"/>
                  </a:lnTo>
                  <a:lnTo>
                    <a:pt x="22857" y="43484"/>
                  </a:lnTo>
                  <a:lnTo>
                    <a:pt x="30783" y="41829"/>
                  </a:lnTo>
                  <a:lnTo>
                    <a:pt x="37351" y="37351"/>
                  </a:lnTo>
                  <a:lnTo>
                    <a:pt x="41829" y="30783"/>
                  </a:lnTo>
                  <a:lnTo>
                    <a:pt x="43484" y="22857"/>
                  </a:lnTo>
                  <a:lnTo>
                    <a:pt x="43484" y="20627"/>
                  </a:lnTo>
                  <a:lnTo>
                    <a:pt x="41829" y="12700"/>
                  </a:lnTo>
                  <a:lnTo>
                    <a:pt x="37351" y="6132"/>
                  </a:lnTo>
                  <a:lnTo>
                    <a:pt x="30783" y="1655"/>
                  </a:lnTo>
                  <a:lnTo>
                    <a:pt x="22857" y="0"/>
                  </a:lnTo>
                  <a:close/>
                </a:path>
              </a:pathLst>
            </a:custGeom>
            <a:solidFill>
              <a:srgbClr val="F795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730636" y="4395356"/>
              <a:ext cx="43815" cy="43815"/>
            </a:xfrm>
            <a:custGeom>
              <a:avLst/>
              <a:gdLst/>
              <a:ahLst/>
              <a:cxnLst/>
              <a:rect l="l" t="t" r="r" b="b"/>
              <a:pathLst>
                <a:path w="43815" h="43814">
                  <a:moveTo>
                    <a:pt x="22857" y="0"/>
                  </a:moveTo>
                  <a:lnTo>
                    <a:pt x="20627" y="0"/>
                  </a:lnTo>
                  <a:lnTo>
                    <a:pt x="12700" y="1576"/>
                  </a:lnTo>
                  <a:lnTo>
                    <a:pt x="6132" y="5923"/>
                  </a:lnTo>
                  <a:lnTo>
                    <a:pt x="1655" y="12465"/>
                  </a:lnTo>
                  <a:lnTo>
                    <a:pt x="0" y="20627"/>
                  </a:lnTo>
                  <a:lnTo>
                    <a:pt x="0" y="22857"/>
                  </a:lnTo>
                  <a:lnTo>
                    <a:pt x="1576" y="30783"/>
                  </a:lnTo>
                  <a:lnTo>
                    <a:pt x="5923" y="37351"/>
                  </a:lnTo>
                  <a:lnTo>
                    <a:pt x="12465" y="41829"/>
                  </a:lnTo>
                  <a:lnTo>
                    <a:pt x="20627" y="43484"/>
                  </a:lnTo>
                  <a:lnTo>
                    <a:pt x="22857" y="43484"/>
                  </a:lnTo>
                  <a:lnTo>
                    <a:pt x="31018" y="41829"/>
                  </a:lnTo>
                  <a:lnTo>
                    <a:pt x="37560" y="37351"/>
                  </a:lnTo>
                  <a:lnTo>
                    <a:pt x="41907" y="30783"/>
                  </a:lnTo>
                  <a:lnTo>
                    <a:pt x="43484" y="22857"/>
                  </a:lnTo>
                  <a:lnTo>
                    <a:pt x="43484" y="20627"/>
                  </a:lnTo>
                  <a:lnTo>
                    <a:pt x="41829" y="12700"/>
                  </a:lnTo>
                  <a:lnTo>
                    <a:pt x="37351" y="6132"/>
                  </a:lnTo>
                  <a:lnTo>
                    <a:pt x="30783" y="1655"/>
                  </a:lnTo>
                  <a:lnTo>
                    <a:pt x="22857" y="0"/>
                  </a:lnTo>
                  <a:close/>
                </a:path>
              </a:pathLst>
            </a:custGeom>
            <a:solidFill>
              <a:srgbClr val="0F243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680462" y="4518561"/>
              <a:ext cx="704215" cy="109220"/>
            </a:xfrm>
            <a:custGeom>
              <a:avLst/>
              <a:gdLst/>
              <a:ahLst/>
              <a:cxnLst/>
              <a:rect l="l" t="t" r="r" b="b"/>
              <a:pathLst>
                <a:path w="704215" h="109220">
                  <a:moveTo>
                    <a:pt x="655605" y="0"/>
                  </a:moveTo>
                  <a:lnTo>
                    <a:pt x="47943" y="0"/>
                  </a:lnTo>
                  <a:lnTo>
                    <a:pt x="29398" y="3728"/>
                  </a:lnTo>
                  <a:lnTo>
                    <a:pt x="14146" y="13937"/>
                  </a:lnTo>
                  <a:lnTo>
                    <a:pt x="3806" y="29163"/>
                  </a:lnTo>
                  <a:lnTo>
                    <a:pt x="0" y="47943"/>
                  </a:lnTo>
                  <a:lnTo>
                    <a:pt x="0" y="60766"/>
                  </a:lnTo>
                  <a:lnTo>
                    <a:pt x="3728" y="79546"/>
                  </a:lnTo>
                  <a:lnTo>
                    <a:pt x="13937" y="94772"/>
                  </a:lnTo>
                  <a:lnTo>
                    <a:pt x="29163" y="104981"/>
                  </a:lnTo>
                  <a:lnTo>
                    <a:pt x="47943" y="108710"/>
                  </a:lnTo>
                  <a:lnTo>
                    <a:pt x="655605" y="108710"/>
                  </a:lnTo>
                  <a:lnTo>
                    <a:pt x="674473" y="104990"/>
                  </a:lnTo>
                  <a:lnTo>
                    <a:pt x="689891" y="94842"/>
                  </a:lnTo>
                  <a:lnTo>
                    <a:pt x="700291" y="79781"/>
                  </a:lnTo>
                  <a:lnTo>
                    <a:pt x="704107" y="61323"/>
                  </a:lnTo>
                  <a:lnTo>
                    <a:pt x="704107" y="47943"/>
                  </a:lnTo>
                  <a:lnTo>
                    <a:pt x="700056" y="29163"/>
                  </a:lnTo>
                  <a:lnTo>
                    <a:pt x="689682" y="13937"/>
                  </a:lnTo>
                  <a:lnTo>
                    <a:pt x="674394" y="3728"/>
                  </a:lnTo>
                  <a:lnTo>
                    <a:pt x="65560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1289797" y="4547550"/>
              <a:ext cx="43815" cy="43815"/>
            </a:xfrm>
            <a:custGeom>
              <a:avLst/>
              <a:gdLst/>
              <a:ahLst/>
              <a:cxnLst/>
              <a:rect l="l" t="t" r="r" b="b"/>
              <a:pathLst>
                <a:path w="43815" h="43814">
                  <a:moveTo>
                    <a:pt x="22857" y="0"/>
                  </a:moveTo>
                  <a:lnTo>
                    <a:pt x="20627" y="0"/>
                  </a:lnTo>
                  <a:lnTo>
                    <a:pt x="12700" y="1655"/>
                  </a:lnTo>
                  <a:lnTo>
                    <a:pt x="6132" y="6132"/>
                  </a:lnTo>
                  <a:lnTo>
                    <a:pt x="1655" y="12700"/>
                  </a:lnTo>
                  <a:lnTo>
                    <a:pt x="0" y="20627"/>
                  </a:lnTo>
                  <a:lnTo>
                    <a:pt x="0" y="22857"/>
                  </a:lnTo>
                  <a:lnTo>
                    <a:pt x="1655" y="30783"/>
                  </a:lnTo>
                  <a:lnTo>
                    <a:pt x="6132" y="37351"/>
                  </a:lnTo>
                  <a:lnTo>
                    <a:pt x="12700" y="41829"/>
                  </a:lnTo>
                  <a:lnTo>
                    <a:pt x="20627" y="43484"/>
                  </a:lnTo>
                  <a:lnTo>
                    <a:pt x="22857" y="43484"/>
                  </a:lnTo>
                  <a:lnTo>
                    <a:pt x="30783" y="41829"/>
                  </a:lnTo>
                  <a:lnTo>
                    <a:pt x="37351" y="37351"/>
                  </a:lnTo>
                  <a:lnTo>
                    <a:pt x="41829" y="30783"/>
                  </a:lnTo>
                  <a:lnTo>
                    <a:pt x="43484" y="22857"/>
                  </a:lnTo>
                  <a:lnTo>
                    <a:pt x="43484" y="20627"/>
                  </a:lnTo>
                  <a:lnTo>
                    <a:pt x="41829" y="12700"/>
                  </a:lnTo>
                  <a:lnTo>
                    <a:pt x="37351" y="6132"/>
                  </a:lnTo>
                  <a:lnTo>
                    <a:pt x="30783" y="1655"/>
                  </a:lnTo>
                  <a:lnTo>
                    <a:pt x="22857" y="0"/>
                  </a:lnTo>
                  <a:close/>
                </a:path>
              </a:pathLst>
            </a:custGeom>
            <a:solidFill>
              <a:srgbClr val="9BBA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1224570" y="4547550"/>
              <a:ext cx="36830" cy="43815"/>
            </a:xfrm>
            <a:custGeom>
              <a:avLst/>
              <a:gdLst/>
              <a:ahLst/>
              <a:cxnLst/>
              <a:rect l="l" t="t" r="r" b="b"/>
              <a:pathLst>
                <a:path w="36830" h="43814">
                  <a:moveTo>
                    <a:pt x="18954" y="0"/>
                  </a:moveTo>
                  <a:lnTo>
                    <a:pt x="17282" y="0"/>
                  </a:lnTo>
                  <a:lnTo>
                    <a:pt x="10034" y="2203"/>
                  </a:lnTo>
                  <a:lnTo>
                    <a:pt x="4459" y="6759"/>
                  </a:lnTo>
                  <a:lnTo>
                    <a:pt x="975" y="13092"/>
                  </a:lnTo>
                  <a:lnTo>
                    <a:pt x="0" y="20627"/>
                  </a:lnTo>
                  <a:lnTo>
                    <a:pt x="0" y="22857"/>
                  </a:lnTo>
                  <a:lnTo>
                    <a:pt x="975" y="30391"/>
                  </a:lnTo>
                  <a:lnTo>
                    <a:pt x="4459" y="36724"/>
                  </a:lnTo>
                  <a:lnTo>
                    <a:pt x="10034" y="41280"/>
                  </a:lnTo>
                  <a:lnTo>
                    <a:pt x="17282" y="43484"/>
                  </a:lnTo>
                  <a:lnTo>
                    <a:pt x="18954" y="43484"/>
                  </a:lnTo>
                  <a:lnTo>
                    <a:pt x="25966" y="41280"/>
                  </a:lnTo>
                  <a:lnTo>
                    <a:pt x="31567" y="36724"/>
                  </a:lnTo>
                  <a:lnTo>
                    <a:pt x="35182" y="30391"/>
                  </a:lnTo>
                  <a:lnTo>
                    <a:pt x="36236" y="22857"/>
                  </a:lnTo>
                  <a:lnTo>
                    <a:pt x="36236" y="20627"/>
                  </a:lnTo>
                  <a:lnTo>
                    <a:pt x="35261" y="13092"/>
                  </a:lnTo>
                  <a:lnTo>
                    <a:pt x="31776" y="6759"/>
                  </a:lnTo>
                  <a:lnTo>
                    <a:pt x="26201" y="2203"/>
                  </a:lnTo>
                  <a:lnTo>
                    <a:pt x="18954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1152097" y="4547550"/>
              <a:ext cx="43815" cy="43815"/>
            </a:xfrm>
            <a:custGeom>
              <a:avLst/>
              <a:gdLst/>
              <a:ahLst/>
              <a:cxnLst/>
              <a:rect l="l" t="t" r="r" b="b"/>
              <a:pathLst>
                <a:path w="43815" h="43814">
                  <a:moveTo>
                    <a:pt x="22857" y="0"/>
                  </a:moveTo>
                  <a:lnTo>
                    <a:pt x="20627" y="0"/>
                  </a:lnTo>
                  <a:lnTo>
                    <a:pt x="12700" y="1655"/>
                  </a:lnTo>
                  <a:lnTo>
                    <a:pt x="6132" y="6132"/>
                  </a:lnTo>
                  <a:lnTo>
                    <a:pt x="1655" y="12700"/>
                  </a:lnTo>
                  <a:lnTo>
                    <a:pt x="0" y="20627"/>
                  </a:lnTo>
                  <a:lnTo>
                    <a:pt x="0" y="22857"/>
                  </a:lnTo>
                  <a:lnTo>
                    <a:pt x="1655" y="30783"/>
                  </a:lnTo>
                  <a:lnTo>
                    <a:pt x="6132" y="37351"/>
                  </a:lnTo>
                  <a:lnTo>
                    <a:pt x="12700" y="41829"/>
                  </a:lnTo>
                  <a:lnTo>
                    <a:pt x="20627" y="43484"/>
                  </a:lnTo>
                  <a:lnTo>
                    <a:pt x="22857" y="43484"/>
                  </a:lnTo>
                  <a:lnTo>
                    <a:pt x="30783" y="41829"/>
                  </a:lnTo>
                  <a:lnTo>
                    <a:pt x="37351" y="37351"/>
                  </a:lnTo>
                  <a:lnTo>
                    <a:pt x="41829" y="30783"/>
                  </a:lnTo>
                  <a:lnTo>
                    <a:pt x="43484" y="22857"/>
                  </a:lnTo>
                  <a:lnTo>
                    <a:pt x="43484" y="20627"/>
                  </a:lnTo>
                  <a:lnTo>
                    <a:pt x="41829" y="12700"/>
                  </a:lnTo>
                  <a:lnTo>
                    <a:pt x="37351" y="6132"/>
                  </a:lnTo>
                  <a:lnTo>
                    <a:pt x="30783" y="1655"/>
                  </a:lnTo>
                  <a:lnTo>
                    <a:pt x="22857" y="0"/>
                  </a:lnTo>
                  <a:close/>
                </a:path>
              </a:pathLst>
            </a:custGeom>
            <a:solidFill>
              <a:srgbClr val="F795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730636" y="4547550"/>
              <a:ext cx="43815" cy="43815"/>
            </a:xfrm>
            <a:custGeom>
              <a:avLst/>
              <a:gdLst/>
              <a:ahLst/>
              <a:cxnLst/>
              <a:rect l="l" t="t" r="r" b="b"/>
              <a:pathLst>
                <a:path w="43815" h="43814">
                  <a:moveTo>
                    <a:pt x="22857" y="0"/>
                  </a:moveTo>
                  <a:lnTo>
                    <a:pt x="20627" y="0"/>
                  </a:lnTo>
                  <a:lnTo>
                    <a:pt x="12700" y="1655"/>
                  </a:lnTo>
                  <a:lnTo>
                    <a:pt x="6132" y="6132"/>
                  </a:lnTo>
                  <a:lnTo>
                    <a:pt x="1655" y="12700"/>
                  </a:lnTo>
                  <a:lnTo>
                    <a:pt x="0" y="20627"/>
                  </a:lnTo>
                  <a:lnTo>
                    <a:pt x="0" y="22857"/>
                  </a:lnTo>
                  <a:lnTo>
                    <a:pt x="1576" y="30783"/>
                  </a:lnTo>
                  <a:lnTo>
                    <a:pt x="5923" y="37351"/>
                  </a:lnTo>
                  <a:lnTo>
                    <a:pt x="12465" y="41829"/>
                  </a:lnTo>
                  <a:lnTo>
                    <a:pt x="20627" y="43484"/>
                  </a:lnTo>
                  <a:lnTo>
                    <a:pt x="22857" y="43484"/>
                  </a:lnTo>
                  <a:lnTo>
                    <a:pt x="31018" y="41829"/>
                  </a:lnTo>
                  <a:lnTo>
                    <a:pt x="37560" y="37351"/>
                  </a:lnTo>
                  <a:lnTo>
                    <a:pt x="41907" y="30783"/>
                  </a:lnTo>
                  <a:lnTo>
                    <a:pt x="43484" y="22857"/>
                  </a:lnTo>
                  <a:lnTo>
                    <a:pt x="43484" y="20627"/>
                  </a:lnTo>
                  <a:lnTo>
                    <a:pt x="41829" y="12700"/>
                  </a:lnTo>
                  <a:lnTo>
                    <a:pt x="37351" y="6132"/>
                  </a:lnTo>
                  <a:lnTo>
                    <a:pt x="30783" y="1655"/>
                  </a:lnTo>
                  <a:lnTo>
                    <a:pt x="22857" y="0"/>
                  </a:lnTo>
                  <a:close/>
                </a:path>
              </a:pathLst>
            </a:custGeom>
            <a:solidFill>
              <a:srgbClr val="0F243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680462" y="4663507"/>
              <a:ext cx="704215" cy="109220"/>
            </a:xfrm>
            <a:custGeom>
              <a:avLst/>
              <a:gdLst/>
              <a:ahLst/>
              <a:cxnLst/>
              <a:rect l="l" t="t" r="r" b="b"/>
              <a:pathLst>
                <a:path w="704215" h="109220">
                  <a:moveTo>
                    <a:pt x="655605" y="0"/>
                  </a:moveTo>
                  <a:lnTo>
                    <a:pt x="47943" y="0"/>
                  </a:lnTo>
                  <a:lnTo>
                    <a:pt x="29398" y="3728"/>
                  </a:lnTo>
                  <a:lnTo>
                    <a:pt x="14146" y="13937"/>
                  </a:lnTo>
                  <a:lnTo>
                    <a:pt x="3806" y="29163"/>
                  </a:lnTo>
                  <a:lnTo>
                    <a:pt x="0" y="47943"/>
                  </a:lnTo>
                  <a:lnTo>
                    <a:pt x="0" y="60766"/>
                  </a:lnTo>
                  <a:lnTo>
                    <a:pt x="3728" y="79546"/>
                  </a:lnTo>
                  <a:lnTo>
                    <a:pt x="13937" y="94772"/>
                  </a:lnTo>
                  <a:lnTo>
                    <a:pt x="29163" y="104981"/>
                  </a:lnTo>
                  <a:lnTo>
                    <a:pt x="47943" y="108710"/>
                  </a:lnTo>
                  <a:lnTo>
                    <a:pt x="655605" y="108710"/>
                  </a:lnTo>
                  <a:lnTo>
                    <a:pt x="674473" y="105225"/>
                  </a:lnTo>
                  <a:lnTo>
                    <a:pt x="689891" y="95051"/>
                  </a:lnTo>
                  <a:lnTo>
                    <a:pt x="700291" y="79860"/>
                  </a:lnTo>
                  <a:lnTo>
                    <a:pt x="704107" y="61323"/>
                  </a:lnTo>
                  <a:lnTo>
                    <a:pt x="704107" y="47943"/>
                  </a:lnTo>
                  <a:lnTo>
                    <a:pt x="700056" y="29163"/>
                  </a:lnTo>
                  <a:lnTo>
                    <a:pt x="689682" y="13937"/>
                  </a:lnTo>
                  <a:lnTo>
                    <a:pt x="674394" y="3728"/>
                  </a:lnTo>
                  <a:lnTo>
                    <a:pt x="65560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1289797" y="4699744"/>
              <a:ext cx="43815" cy="43815"/>
            </a:xfrm>
            <a:custGeom>
              <a:avLst/>
              <a:gdLst/>
              <a:ahLst/>
              <a:cxnLst/>
              <a:rect l="l" t="t" r="r" b="b"/>
              <a:pathLst>
                <a:path w="43815" h="43814">
                  <a:moveTo>
                    <a:pt x="22857" y="0"/>
                  </a:moveTo>
                  <a:lnTo>
                    <a:pt x="20627" y="0"/>
                  </a:lnTo>
                  <a:lnTo>
                    <a:pt x="12700" y="1655"/>
                  </a:lnTo>
                  <a:lnTo>
                    <a:pt x="6132" y="6132"/>
                  </a:lnTo>
                  <a:lnTo>
                    <a:pt x="1655" y="12700"/>
                  </a:lnTo>
                  <a:lnTo>
                    <a:pt x="0" y="20627"/>
                  </a:lnTo>
                  <a:lnTo>
                    <a:pt x="0" y="22857"/>
                  </a:lnTo>
                  <a:lnTo>
                    <a:pt x="1576" y="30783"/>
                  </a:lnTo>
                  <a:lnTo>
                    <a:pt x="5923" y="37351"/>
                  </a:lnTo>
                  <a:lnTo>
                    <a:pt x="12465" y="41829"/>
                  </a:lnTo>
                  <a:lnTo>
                    <a:pt x="20627" y="43484"/>
                  </a:lnTo>
                  <a:lnTo>
                    <a:pt x="22857" y="43484"/>
                  </a:lnTo>
                  <a:lnTo>
                    <a:pt x="30705" y="41907"/>
                  </a:lnTo>
                  <a:lnTo>
                    <a:pt x="37142" y="37560"/>
                  </a:lnTo>
                  <a:lnTo>
                    <a:pt x="41593" y="31018"/>
                  </a:lnTo>
                  <a:lnTo>
                    <a:pt x="43484" y="22857"/>
                  </a:lnTo>
                  <a:lnTo>
                    <a:pt x="43484" y="20627"/>
                  </a:lnTo>
                  <a:lnTo>
                    <a:pt x="41829" y="12700"/>
                  </a:lnTo>
                  <a:lnTo>
                    <a:pt x="37351" y="6132"/>
                  </a:lnTo>
                  <a:lnTo>
                    <a:pt x="30783" y="1655"/>
                  </a:lnTo>
                  <a:lnTo>
                    <a:pt x="22857" y="0"/>
                  </a:lnTo>
                  <a:close/>
                </a:path>
              </a:pathLst>
            </a:custGeom>
            <a:solidFill>
              <a:srgbClr val="9BBA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1224570" y="4699744"/>
              <a:ext cx="36830" cy="43815"/>
            </a:xfrm>
            <a:custGeom>
              <a:avLst/>
              <a:gdLst/>
              <a:ahLst/>
              <a:cxnLst/>
              <a:rect l="l" t="t" r="r" b="b"/>
              <a:pathLst>
                <a:path w="36830" h="43814">
                  <a:moveTo>
                    <a:pt x="18954" y="0"/>
                  </a:moveTo>
                  <a:lnTo>
                    <a:pt x="17282" y="0"/>
                  </a:lnTo>
                  <a:lnTo>
                    <a:pt x="9956" y="2203"/>
                  </a:lnTo>
                  <a:lnTo>
                    <a:pt x="4250" y="6759"/>
                  </a:lnTo>
                  <a:lnTo>
                    <a:pt x="740" y="13092"/>
                  </a:lnTo>
                  <a:lnTo>
                    <a:pt x="0" y="20627"/>
                  </a:lnTo>
                  <a:lnTo>
                    <a:pt x="0" y="22857"/>
                  </a:lnTo>
                  <a:lnTo>
                    <a:pt x="975" y="30391"/>
                  </a:lnTo>
                  <a:lnTo>
                    <a:pt x="4459" y="36724"/>
                  </a:lnTo>
                  <a:lnTo>
                    <a:pt x="10034" y="41280"/>
                  </a:lnTo>
                  <a:lnTo>
                    <a:pt x="17282" y="43484"/>
                  </a:lnTo>
                  <a:lnTo>
                    <a:pt x="18954" y="43484"/>
                  </a:lnTo>
                  <a:lnTo>
                    <a:pt x="25966" y="41515"/>
                  </a:lnTo>
                  <a:lnTo>
                    <a:pt x="31567" y="36933"/>
                  </a:lnTo>
                  <a:lnTo>
                    <a:pt x="35182" y="30470"/>
                  </a:lnTo>
                  <a:lnTo>
                    <a:pt x="36236" y="22857"/>
                  </a:lnTo>
                  <a:lnTo>
                    <a:pt x="36236" y="20627"/>
                  </a:lnTo>
                  <a:lnTo>
                    <a:pt x="35261" y="13092"/>
                  </a:lnTo>
                  <a:lnTo>
                    <a:pt x="31776" y="6759"/>
                  </a:lnTo>
                  <a:lnTo>
                    <a:pt x="26201" y="2203"/>
                  </a:lnTo>
                  <a:lnTo>
                    <a:pt x="18954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1152097" y="4699744"/>
              <a:ext cx="43815" cy="43815"/>
            </a:xfrm>
            <a:custGeom>
              <a:avLst/>
              <a:gdLst/>
              <a:ahLst/>
              <a:cxnLst/>
              <a:rect l="l" t="t" r="r" b="b"/>
              <a:pathLst>
                <a:path w="43815" h="43814">
                  <a:moveTo>
                    <a:pt x="22857" y="0"/>
                  </a:moveTo>
                  <a:lnTo>
                    <a:pt x="20627" y="0"/>
                  </a:lnTo>
                  <a:lnTo>
                    <a:pt x="12700" y="1655"/>
                  </a:lnTo>
                  <a:lnTo>
                    <a:pt x="6132" y="6132"/>
                  </a:lnTo>
                  <a:lnTo>
                    <a:pt x="1655" y="12700"/>
                  </a:lnTo>
                  <a:lnTo>
                    <a:pt x="0" y="20627"/>
                  </a:lnTo>
                  <a:lnTo>
                    <a:pt x="0" y="22857"/>
                  </a:lnTo>
                  <a:lnTo>
                    <a:pt x="1576" y="30783"/>
                  </a:lnTo>
                  <a:lnTo>
                    <a:pt x="5923" y="37351"/>
                  </a:lnTo>
                  <a:lnTo>
                    <a:pt x="12465" y="41829"/>
                  </a:lnTo>
                  <a:lnTo>
                    <a:pt x="20627" y="43484"/>
                  </a:lnTo>
                  <a:lnTo>
                    <a:pt x="22857" y="43484"/>
                  </a:lnTo>
                  <a:lnTo>
                    <a:pt x="30705" y="41907"/>
                  </a:lnTo>
                  <a:lnTo>
                    <a:pt x="37142" y="37560"/>
                  </a:lnTo>
                  <a:lnTo>
                    <a:pt x="41593" y="31018"/>
                  </a:lnTo>
                  <a:lnTo>
                    <a:pt x="43484" y="22857"/>
                  </a:lnTo>
                  <a:lnTo>
                    <a:pt x="43484" y="20627"/>
                  </a:lnTo>
                  <a:lnTo>
                    <a:pt x="41829" y="12700"/>
                  </a:lnTo>
                  <a:lnTo>
                    <a:pt x="37351" y="6132"/>
                  </a:lnTo>
                  <a:lnTo>
                    <a:pt x="30783" y="1655"/>
                  </a:lnTo>
                  <a:lnTo>
                    <a:pt x="22857" y="0"/>
                  </a:lnTo>
                  <a:close/>
                </a:path>
              </a:pathLst>
            </a:custGeom>
            <a:solidFill>
              <a:srgbClr val="F795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730636" y="4699744"/>
              <a:ext cx="43815" cy="43815"/>
            </a:xfrm>
            <a:custGeom>
              <a:avLst/>
              <a:gdLst/>
              <a:ahLst/>
              <a:cxnLst/>
              <a:rect l="l" t="t" r="r" b="b"/>
              <a:pathLst>
                <a:path w="43815" h="43814">
                  <a:moveTo>
                    <a:pt x="22857" y="0"/>
                  </a:moveTo>
                  <a:lnTo>
                    <a:pt x="20627" y="0"/>
                  </a:lnTo>
                  <a:lnTo>
                    <a:pt x="12700" y="1576"/>
                  </a:lnTo>
                  <a:lnTo>
                    <a:pt x="6132" y="5923"/>
                  </a:lnTo>
                  <a:lnTo>
                    <a:pt x="1655" y="12465"/>
                  </a:lnTo>
                  <a:lnTo>
                    <a:pt x="0" y="20627"/>
                  </a:lnTo>
                  <a:lnTo>
                    <a:pt x="0" y="22857"/>
                  </a:lnTo>
                  <a:lnTo>
                    <a:pt x="1655" y="31018"/>
                  </a:lnTo>
                  <a:lnTo>
                    <a:pt x="6132" y="37560"/>
                  </a:lnTo>
                  <a:lnTo>
                    <a:pt x="12700" y="41907"/>
                  </a:lnTo>
                  <a:lnTo>
                    <a:pt x="20627" y="43484"/>
                  </a:lnTo>
                  <a:lnTo>
                    <a:pt x="22857" y="43484"/>
                  </a:lnTo>
                  <a:lnTo>
                    <a:pt x="31018" y="41907"/>
                  </a:lnTo>
                  <a:lnTo>
                    <a:pt x="37560" y="37560"/>
                  </a:lnTo>
                  <a:lnTo>
                    <a:pt x="41907" y="31018"/>
                  </a:lnTo>
                  <a:lnTo>
                    <a:pt x="43484" y="22857"/>
                  </a:lnTo>
                  <a:lnTo>
                    <a:pt x="43484" y="20627"/>
                  </a:lnTo>
                  <a:lnTo>
                    <a:pt x="41829" y="12700"/>
                  </a:lnTo>
                  <a:lnTo>
                    <a:pt x="37351" y="6132"/>
                  </a:lnTo>
                  <a:lnTo>
                    <a:pt x="30783" y="1655"/>
                  </a:lnTo>
                  <a:lnTo>
                    <a:pt x="22857" y="0"/>
                  </a:lnTo>
                  <a:close/>
                </a:path>
              </a:pathLst>
            </a:custGeom>
            <a:solidFill>
              <a:srgbClr val="0F243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1289797" y="3945463"/>
              <a:ext cx="43815" cy="43815"/>
            </a:xfrm>
            <a:custGeom>
              <a:avLst/>
              <a:gdLst/>
              <a:ahLst/>
              <a:cxnLst/>
              <a:rect l="l" t="t" r="r" b="b"/>
              <a:pathLst>
                <a:path w="43815" h="43814">
                  <a:moveTo>
                    <a:pt x="22857" y="0"/>
                  </a:moveTo>
                  <a:lnTo>
                    <a:pt x="20627" y="0"/>
                  </a:lnTo>
                  <a:lnTo>
                    <a:pt x="12700" y="1655"/>
                  </a:lnTo>
                  <a:lnTo>
                    <a:pt x="6132" y="6132"/>
                  </a:lnTo>
                  <a:lnTo>
                    <a:pt x="1655" y="12700"/>
                  </a:lnTo>
                  <a:lnTo>
                    <a:pt x="0" y="20627"/>
                  </a:lnTo>
                  <a:lnTo>
                    <a:pt x="0" y="22857"/>
                  </a:lnTo>
                  <a:lnTo>
                    <a:pt x="1655" y="30783"/>
                  </a:lnTo>
                  <a:lnTo>
                    <a:pt x="6132" y="37351"/>
                  </a:lnTo>
                  <a:lnTo>
                    <a:pt x="12700" y="41829"/>
                  </a:lnTo>
                  <a:lnTo>
                    <a:pt x="20627" y="43484"/>
                  </a:lnTo>
                  <a:lnTo>
                    <a:pt x="22857" y="43484"/>
                  </a:lnTo>
                  <a:lnTo>
                    <a:pt x="30783" y="41593"/>
                  </a:lnTo>
                  <a:lnTo>
                    <a:pt x="37351" y="37142"/>
                  </a:lnTo>
                  <a:lnTo>
                    <a:pt x="41829" y="30705"/>
                  </a:lnTo>
                  <a:lnTo>
                    <a:pt x="43484" y="22857"/>
                  </a:lnTo>
                  <a:lnTo>
                    <a:pt x="43484" y="20627"/>
                  </a:lnTo>
                  <a:lnTo>
                    <a:pt x="41829" y="12700"/>
                  </a:lnTo>
                  <a:lnTo>
                    <a:pt x="37351" y="6132"/>
                  </a:lnTo>
                  <a:lnTo>
                    <a:pt x="30783" y="1655"/>
                  </a:lnTo>
                  <a:lnTo>
                    <a:pt x="22857" y="0"/>
                  </a:lnTo>
                  <a:close/>
                </a:path>
              </a:pathLst>
            </a:custGeom>
            <a:solidFill>
              <a:srgbClr val="9BBA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1224570" y="3945463"/>
              <a:ext cx="36830" cy="43815"/>
            </a:xfrm>
            <a:custGeom>
              <a:avLst/>
              <a:gdLst/>
              <a:ahLst/>
              <a:cxnLst/>
              <a:rect l="l" t="t" r="r" b="b"/>
              <a:pathLst>
                <a:path w="36830" h="43814">
                  <a:moveTo>
                    <a:pt x="18954" y="0"/>
                  </a:moveTo>
                  <a:lnTo>
                    <a:pt x="17282" y="0"/>
                  </a:lnTo>
                  <a:lnTo>
                    <a:pt x="9956" y="2203"/>
                  </a:lnTo>
                  <a:lnTo>
                    <a:pt x="4250" y="6759"/>
                  </a:lnTo>
                  <a:lnTo>
                    <a:pt x="740" y="13092"/>
                  </a:lnTo>
                  <a:lnTo>
                    <a:pt x="0" y="20627"/>
                  </a:lnTo>
                  <a:lnTo>
                    <a:pt x="0" y="22857"/>
                  </a:lnTo>
                  <a:lnTo>
                    <a:pt x="975" y="30391"/>
                  </a:lnTo>
                  <a:lnTo>
                    <a:pt x="4459" y="36724"/>
                  </a:lnTo>
                  <a:lnTo>
                    <a:pt x="10034" y="41280"/>
                  </a:lnTo>
                  <a:lnTo>
                    <a:pt x="17282" y="43484"/>
                  </a:lnTo>
                  <a:lnTo>
                    <a:pt x="18954" y="43484"/>
                  </a:lnTo>
                  <a:lnTo>
                    <a:pt x="25966" y="41201"/>
                  </a:lnTo>
                  <a:lnTo>
                    <a:pt x="31567" y="36515"/>
                  </a:lnTo>
                  <a:lnTo>
                    <a:pt x="35182" y="30156"/>
                  </a:lnTo>
                  <a:lnTo>
                    <a:pt x="36236" y="22857"/>
                  </a:lnTo>
                  <a:lnTo>
                    <a:pt x="36236" y="20627"/>
                  </a:lnTo>
                  <a:lnTo>
                    <a:pt x="35261" y="13092"/>
                  </a:lnTo>
                  <a:lnTo>
                    <a:pt x="31776" y="6759"/>
                  </a:lnTo>
                  <a:lnTo>
                    <a:pt x="26201" y="2203"/>
                  </a:lnTo>
                  <a:lnTo>
                    <a:pt x="18954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1152097" y="3945463"/>
              <a:ext cx="43815" cy="43815"/>
            </a:xfrm>
            <a:custGeom>
              <a:avLst/>
              <a:gdLst/>
              <a:ahLst/>
              <a:cxnLst/>
              <a:rect l="l" t="t" r="r" b="b"/>
              <a:pathLst>
                <a:path w="43815" h="43814">
                  <a:moveTo>
                    <a:pt x="22857" y="0"/>
                  </a:moveTo>
                  <a:lnTo>
                    <a:pt x="20627" y="0"/>
                  </a:lnTo>
                  <a:lnTo>
                    <a:pt x="12700" y="1655"/>
                  </a:lnTo>
                  <a:lnTo>
                    <a:pt x="6132" y="6132"/>
                  </a:lnTo>
                  <a:lnTo>
                    <a:pt x="1655" y="12700"/>
                  </a:lnTo>
                  <a:lnTo>
                    <a:pt x="0" y="20627"/>
                  </a:lnTo>
                  <a:lnTo>
                    <a:pt x="0" y="22857"/>
                  </a:lnTo>
                  <a:lnTo>
                    <a:pt x="1655" y="30783"/>
                  </a:lnTo>
                  <a:lnTo>
                    <a:pt x="6132" y="37351"/>
                  </a:lnTo>
                  <a:lnTo>
                    <a:pt x="12700" y="41829"/>
                  </a:lnTo>
                  <a:lnTo>
                    <a:pt x="20627" y="43484"/>
                  </a:lnTo>
                  <a:lnTo>
                    <a:pt x="22857" y="43484"/>
                  </a:lnTo>
                  <a:lnTo>
                    <a:pt x="30783" y="41593"/>
                  </a:lnTo>
                  <a:lnTo>
                    <a:pt x="37351" y="37142"/>
                  </a:lnTo>
                  <a:lnTo>
                    <a:pt x="41829" y="30705"/>
                  </a:lnTo>
                  <a:lnTo>
                    <a:pt x="43484" y="22857"/>
                  </a:lnTo>
                  <a:lnTo>
                    <a:pt x="43484" y="20627"/>
                  </a:lnTo>
                  <a:lnTo>
                    <a:pt x="41829" y="12700"/>
                  </a:lnTo>
                  <a:lnTo>
                    <a:pt x="37351" y="6132"/>
                  </a:lnTo>
                  <a:lnTo>
                    <a:pt x="30783" y="1655"/>
                  </a:lnTo>
                  <a:lnTo>
                    <a:pt x="22857" y="0"/>
                  </a:lnTo>
                  <a:close/>
                </a:path>
              </a:pathLst>
            </a:custGeom>
            <a:solidFill>
              <a:srgbClr val="F795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730636" y="3945463"/>
              <a:ext cx="43815" cy="43815"/>
            </a:xfrm>
            <a:custGeom>
              <a:avLst/>
              <a:gdLst/>
              <a:ahLst/>
              <a:cxnLst/>
              <a:rect l="l" t="t" r="r" b="b"/>
              <a:pathLst>
                <a:path w="43815" h="43814">
                  <a:moveTo>
                    <a:pt x="22857" y="0"/>
                  </a:moveTo>
                  <a:lnTo>
                    <a:pt x="20627" y="0"/>
                  </a:lnTo>
                  <a:lnTo>
                    <a:pt x="12700" y="1576"/>
                  </a:lnTo>
                  <a:lnTo>
                    <a:pt x="6132" y="5923"/>
                  </a:lnTo>
                  <a:lnTo>
                    <a:pt x="1655" y="12465"/>
                  </a:lnTo>
                  <a:lnTo>
                    <a:pt x="0" y="20627"/>
                  </a:lnTo>
                  <a:lnTo>
                    <a:pt x="0" y="22857"/>
                  </a:lnTo>
                  <a:lnTo>
                    <a:pt x="1576" y="30783"/>
                  </a:lnTo>
                  <a:lnTo>
                    <a:pt x="5923" y="37351"/>
                  </a:lnTo>
                  <a:lnTo>
                    <a:pt x="12465" y="41829"/>
                  </a:lnTo>
                  <a:lnTo>
                    <a:pt x="20627" y="43484"/>
                  </a:lnTo>
                  <a:lnTo>
                    <a:pt x="22857" y="43484"/>
                  </a:lnTo>
                  <a:lnTo>
                    <a:pt x="31018" y="41593"/>
                  </a:lnTo>
                  <a:lnTo>
                    <a:pt x="37560" y="37142"/>
                  </a:lnTo>
                  <a:lnTo>
                    <a:pt x="41907" y="30705"/>
                  </a:lnTo>
                  <a:lnTo>
                    <a:pt x="43484" y="22857"/>
                  </a:lnTo>
                  <a:lnTo>
                    <a:pt x="43484" y="20627"/>
                  </a:lnTo>
                  <a:lnTo>
                    <a:pt x="41829" y="12700"/>
                  </a:lnTo>
                  <a:lnTo>
                    <a:pt x="37351" y="6132"/>
                  </a:lnTo>
                  <a:lnTo>
                    <a:pt x="30783" y="1655"/>
                  </a:lnTo>
                  <a:lnTo>
                    <a:pt x="22857" y="0"/>
                  </a:lnTo>
                  <a:close/>
                </a:path>
              </a:pathLst>
            </a:custGeom>
            <a:solidFill>
              <a:srgbClr val="0F243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8" name="object 68"/>
          <p:cNvSpPr txBox="1">
            <a:spLocks noGrp="1"/>
          </p:cNvSpPr>
          <p:nvPr>
            <p:ph type="title"/>
          </p:nvPr>
        </p:nvSpPr>
        <p:spPr>
          <a:xfrm>
            <a:off x="3956684" y="80364"/>
            <a:ext cx="5904865" cy="831215"/>
          </a:xfrm>
          <a:prstGeom prst="rect">
            <a:avLst/>
          </a:prstGeom>
        </p:spPr>
        <p:txBody>
          <a:bodyPr vert="horz" wrap="square" lIns="0" tIns="495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90"/>
              </a:spcBef>
            </a:pPr>
            <a:r>
              <a:rPr sz="2400" dirty="0"/>
              <a:t>Availability</a:t>
            </a:r>
            <a:r>
              <a:rPr sz="2400" spc="-65" dirty="0"/>
              <a:t> </a:t>
            </a:r>
            <a:r>
              <a:rPr sz="2400" dirty="0"/>
              <a:t>and</a:t>
            </a:r>
            <a:r>
              <a:rPr sz="2400" spc="-40" dirty="0"/>
              <a:t> </a:t>
            </a:r>
            <a:r>
              <a:rPr sz="2400" dirty="0"/>
              <a:t>durability</a:t>
            </a:r>
            <a:r>
              <a:rPr sz="2400" spc="-55" dirty="0"/>
              <a:t> </a:t>
            </a:r>
            <a:r>
              <a:rPr sz="2400" dirty="0"/>
              <a:t>are</a:t>
            </a:r>
            <a:r>
              <a:rPr sz="2400" spc="-50" dirty="0"/>
              <a:t> </a:t>
            </a:r>
            <a:r>
              <a:rPr sz="2400" dirty="0"/>
              <a:t>two</a:t>
            </a:r>
            <a:r>
              <a:rPr sz="2400" spc="-55" dirty="0"/>
              <a:t> </a:t>
            </a:r>
            <a:r>
              <a:rPr sz="2400" dirty="0"/>
              <a:t>very</a:t>
            </a:r>
            <a:r>
              <a:rPr sz="2400" spc="-35" dirty="0"/>
              <a:t> </a:t>
            </a:r>
            <a:r>
              <a:rPr sz="2400" spc="-10" dirty="0"/>
              <a:t>different</a:t>
            </a:r>
            <a:endParaRPr sz="2400"/>
          </a:p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sz="2400" dirty="0"/>
              <a:t>aspects</a:t>
            </a:r>
            <a:r>
              <a:rPr sz="2400" spc="-40" dirty="0"/>
              <a:t> </a:t>
            </a:r>
            <a:r>
              <a:rPr sz="2400" dirty="0"/>
              <a:t>of</a:t>
            </a:r>
            <a:r>
              <a:rPr sz="2400" spc="-20" dirty="0"/>
              <a:t> </a:t>
            </a:r>
            <a:r>
              <a:rPr sz="2400" dirty="0"/>
              <a:t>data</a:t>
            </a:r>
            <a:r>
              <a:rPr sz="2400" spc="-30" dirty="0"/>
              <a:t> </a:t>
            </a:r>
            <a:r>
              <a:rPr sz="2400" spc="-10" dirty="0"/>
              <a:t>accessibility</a:t>
            </a:r>
            <a:endParaRPr sz="2400"/>
          </a:p>
        </p:txBody>
      </p:sp>
      <p:sp>
        <p:nvSpPr>
          <p:cNvPr id="69" name="object 69"/>
          <p:cNvSpPr txBox="1"/>
          <p:nvPr/>
        </p:nvSpPr>
        <p:spPr>
          <a:xfrm>
            <a:off x="3956684" y="1127886"/>
            <a:ext cx="7578090" cy="45319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marR="5080" indent="-287020" algn="just">
              <a:lnSpc>
                <a:spcPct val="110000"/>
              </a:lnSpc>
              <a:spcBef>
                <a:spcPts val="100"/>
              </a:spcBef>
              <a:buClr>
                <a:srgbClr val="DA3467"/>
              </a:buClr>
              <a:buFont typeface="Arial"/>
              <a:buChar char="•"/>
              <a:tabLst>
                <a:tab pos="299720" algn="l"/>
              </a:tabLst>
            </a:pPr>
            <a:r>
              <a:rPr sz="1800" b="1" spc="-10" dirty="0">
                <a:solidFill>
                  <a:srgbClr val="131C36"/>
                </a:solidFill>
                <a:latin typeface="Calibri"/>
                <a:cs typeface="Calibri"/>
              </a:rPr>
              <a:t>Availability</a:t>
            </a:r>
            <a:r>
              <a:rPr sz="1800" b="1" spc="-9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131C36"/>
                </a:solidFill>
                <a:latin typeface="Calibri"/>
                <a:cs typeface="Calibri"/>
              </a:rPr>
              <a:t>refers</a:t>
            </a:r>
            <a:r>
              <a:rPr sz="18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to</a:t>
            </a:r>
            <a:r>
              <a:rPr sz="1800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system</a:t>
            </a:r>
            <a:r>
              <a:rPr sz="18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uptime</a:t>
            </a:r>
            <a:r>
              <a:rPr sz="18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(i.e.,</a:t>
            </a:r>
            <a:r>
              <a:rPr sz="18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the</a:t>
            </a:r>
            <a:r>
              <a:rPr sz="18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storage</a:t>
            </a:r>
            <a:r>
              <a:rPr sz="18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system</a:t>
            </a:r>
            <a:r>
              <a:rPr sz="1800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is</a:t>
            </a:r>
            <a:r>
              <a:rPr sz="18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operational</a:t>
            </a:r>
            <a:r>
              <a:rPr sz="18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131C36"/>
                </a:solidFill>
                <a:latin typeface="Calibri"/>
                <a:cs typeface="Calibri"/>
              </a:rPr>
              <a:t>and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can</a:t>
            </a:r>
            <a:r>
              <a:rPr sz="1800" spc="-1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deliver</a:t>
            </a:r>
            <a:r>
              <a:rPr sz="18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data</a:t>
            </a:r>
            <a:r>
              <a:rPr sz="18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upon</a:t>
            </a:r>
            <a:r>
              <a:rPr sz="1800" spc="-1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131C36"/>
                </a:solidFill>
                <a:latin typeface="Calibri"/>
                <a:cs typeface="Calibri"/>
              </a:rPr>
              <a:t>request)</a:t>
            </a:r>
            <a:endParaRPr sz="1800">
              <a:latin typeface="Calibri"/>
              <a:cs typeface="Calibri"/>
            </a:endParaRPr>
          </a:p>
          <a:p>
            <a:pPr marL="756285" marR="286385" lvl="1" indent="-287020" algn="just">
              <a:lnSpc>
                <a:spcPct val="110000"/>
              </a:lnSpc>
              <a:spcBef>
                <a:spcPts val="520"/>
              </a:spcBef>
              <a:buClr>
                <a:srgbClr val="DA3467"/>
              </a:buClr>
              <a:buSzPct val="112500"/>
              <a:buFont typeface="Arial"/>
              <a:buChar char="•"/>
              <a:tabLst>
                <a:tab pos="756920" algn="l"/>
              </a:tabLst>
            </a:pPr>
            <a:r>
              <a:rPr sz="1600" spc="-20" dirty="0">
                <a:solidFill>
                  <a:srgbClr val="131C36"/>
                </a:solidFill>
                <a:latin typeface="Calibri"/>
                <a:cs typeface="Calibri"/>
              </a:rPr>
              <a:t>Historically,</a:t>
            </a:r>
            <a:r>
              <a:rPr sz="1600" spc="-6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131C36"/>
                </a:solidFill>
                <a:latin typeface="Calibri"/>
                <a:cs typeface="Calibri"/>
              </a:rPr>
              <a:t>this</a:t>
            </a:r>
            <a:r>
              <a:rPr sz="16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131C36"/>
                </a:solidFill>
                <a:latin typeface="Calibri"/>
                <a:cs typeface="Calibri"/>
              </a:rPr>
              <a:t>has</a:t>
            </a:r>
            <a:r>
              <a:rPr sz="16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131C36"/>
                </a:solidFill>
                <a:latin typeface="Calibri"/>
                <a:cs typeface="Calibri"/>
              </a:rPr>
              <a:t>been</a:t>
            </a:r>
            <a:r>
              <a:rPr sz="16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131C36"/>
                </a:solidFill>
                <a:latin typeface="Calibri"/>
                <a:cs typeface="Calibri"/>
              </a:rPr>
              <a:t>achieved</a:t>
            </a:r>
            <a:r>
              <a:rPr sz="16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131C36"/>
                </a:solidFill>
                <a:latin typeface="Calibri"/>
                <a:cs typeface="Calibri"/>
              </a:rPr>
              <a:t>through</a:t>
            </a:r>
            <a:r>
              <a:rPr sz="16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131C36"/>
                </a:solidFill>
                <a:latin typeface="Calibri"/>
                <a:cs typeface="Calibri"/>
              </a:rPr>
              <a:t>hardware</a:t>
            </a:r>
            <a:r>
              <a:rPr sz="16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131C36"/>
                </a:solidFill>
                <a:latin typeface="Calibri"/>
                <a:cs typeface="Calibri"/>
              </a:rPr>
              <a:t>redundancy</a:t>
            </a:r>
            <a:r>
              <a:rPr sz="16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131C36"/>
                </a:solidFill>
                <a:latin typeface="Calibri"/>
                <a:cs typeface="Calibri"/>
              </a:rPr>
              <a:t>so</a:t>
            </a:r>
            <a:r>
              <a:rPr sz="16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131C36"/>
                </a:solidFill>
                <a:latin typeface="Calibri"/>
                <a:cs typeface="Calibri"/>
              </a:rPr>
              <a:t>that</a:t>
            </a:r>
            <a:r>
              <a:rPr sz="16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131C36"/>
                </a:solidFill>
                <a:latin typeface="Calibri"/>
                <a:cs typeface="Calibri"/>
              </a:rPr>
              <a:t>if</a:t>
            </a:r>
            <a:r>
              <a:rPr sz="16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600" spc="-25" dirty="0">
                <a:solidFill>
                  <a:srgbClr val="131C36"/>
                </a:solidFill>
                <a:latin typeface="Calibri"/>
                <a:cs typeface="Calibri"/>
              </a:rPr>
              <a:t>any </a:t>
            </a:r>
            <a:r>
              <a:rPr sz="1600" spc="-10" dirty="0">
                <a:solidFill>
                  <a:srgbClr val="131C36"/>
                </a:solidFill>
                <a:latin typeface="Calibri"/>
                <a:cs typeface="Calibri"/>
              </a:rPr>
              <a:t>component</a:t>
            </a:r>
            <a:r>
              <a:rPr sz="16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131C36"/>
                </a:solidFill>
                <a:latin typeface="Calibri"/>
                <a:cs typeface="Calibri"/>
              </a:rPr>
              <a:t>fails,</a:t>
            </a:r>
            <a:r>
              <a:rPr sz="1600" spc="-6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131C36"/>
                </a:solidFill>
                <a:latin typeface="Calibri"/>
                <a:cs typeface="Calibri"/>
              </a:rPr>
              <a:t>access</a:t>
            </a:r>
            <a:r>
              <a:rPr sz="16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131C36"/>
                </a:solidFill>
                <a:latin typeface="Calibri"/>
                <a:cs typeface="Calibri"/>
              </a:rPr>
              <a:t>to</a:t>
            </a:r>
            <a:r>
              <a:rPr sz="16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131C36"/>
                </a:solidFill>
                <a:latin typeface="Calibri"/>
                <a:cs typeface="Calibri"/>
              </a:rPr>
              <a:t>data</a:t>
            </a:r>
            <a:r>
              <a:rPr sz="1600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131C36"/>
                </a:solidFill>
                <a:latin typeface="Calibri"/>
                <a:cs typeface="Calibri"/>
              </a:rPr>
              <a:t>will</a:t>
            </a:r>
            <a:r>
              <a:rPr sz="16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131C36"/>
                </a:solidFill>
                <a:latin typeface="Calibri"/>
                <a:cs typeface="Calibri"/>
              </a:rPr>
              <a:t>remain</a:t>
            </a:r>
            <a:endParaRPr sz="1600">
              <a:latin typeface="Calibri"/>
              <a:cs typeface="Calibri"/>
            </a:endParaRPr>
          </a:p>
          <a:p>
            <a:pPr marL="299085" marR="365760" indent="-287020" algn="just">
              <a:lnSpc>
                <a:spcPct val="110000"/>
              </a:lnSpc>
              <a:spcBef>
                <a:spcPts val="980"/>
              </a:spcBef>
              <a:buClr>
                <a:srgbClr val="DA3467"/>
              </a:buClr>
              <a:buFont typeface="Arial"/>
              <a:buChar char="•"/>
              <a:tabLst>
                <a:tab pos="299720" algn="l"/>
              </a:tabLst>
            </a:pPr>
            <a:r>
              <a:rPr sz="1800" b="1" dirty="0">
                <a:solidFill>
                  <a:srgbClr val="131C36"/>
                </a:solidFill>
                <a:latin typeface="Calibri"/>
                <a:cs typeface="Calibri"/>
              </a:rPr>
              <a:t>Durability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,</a:t>
            </a:r>
            <a:r>
              <a:rPr sz="1800" spc="-7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on</a:t>
            </a:r>
            <a:r>
              <a:rPr sz="18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the</a:t>
            </a:r>
            <a:r>
              <a:rPr sz="18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other</a:t>
            </a:r>
            <a:r>
              <a:rPr sz="18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hand,</a:t>
            </a:r>
            <a:r>
              <a:rPr sz="18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131C36"/>
                </a:solidFill>
                <a:latin typeface="Calibri"/>
                <a:cs typeface="Calibri"/>
              </a:rPr>
              <a:t>refers</a:t>
            </a:r>
            <a:r>
              <a:rPr sz="18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to</a:t>
            </a:r>
            <a:r>
              <a:rPr sz="18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long-term</a:t>
            </a:r>
            <a:r>
              <a:rPr sz="18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data</a:t>
            </a:r>
            <a:r>
              <a:rPr sz="18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protection</a:t>
            </a:r>
            <a:r>
              <a:rPr sz="1800" spc="-1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(i.e.,</a:t>
            </a:r>
            <a:r>
              <a:rPr sz="1800" spc="-25" dirty="0">
                <a:solidFill>
                  <a:srgbClr val="131C36"/>
                </a:solidFill>
                <a:latin typeface="Calibri"/>
                <a:cs typeface="Calibri"/>
              </a:rPr>
              <a:t> the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stored</a:t>
            </a:r>
            <a:r>
              <a:rPr sz="18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data</a:t>
            </a:r>
            <a:r>
              <a:rPr sz="18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does</a:t>
            </a:r>
            <a:r>
              <a:rPr sz="18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not</a:t>
            </a:r>
            <a:r>
              <a:rPr sz="18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suffer</a:t>
            </a:r>
            <a:r>
              <a:rPr sz="18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from</a:t>
            </a:r>
            <a:r>
              <a:rPr sz="18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bit</a:t>
            </a:r>
            <a:r>
              <a:rPr sz="18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rot,</a:t>
            </a:r>
            <a:r>
              <a:rPr sz="18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degradation</a:t>
            </a:r>
            <a:r>
              <a:rPr sz="18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or</a:t>
            </a:r>
            <a:r>
              <a:rPr sz="18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other</a:t>
            </a:r>
            <a:r>
              <a:rPr sz="18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131C36"/>
                </a:solidFill>
                <a:latin typeface="Calibri"/>
                <a:cs typeface="Calibri"/>
              </a:rPr>
              <a:t>corruption)</a:t>
            </a:r>
            <a:endParaRPr sz="1800">
              <a:latin typeface="Calibri"/>
              <a:cs typeface="Calibri"/>
            </a:endParaRPr>
          </a:p>
          <a:p>
            <a:pPr marL="756285" marR="880110" lvl="1" indent="-287020" algn="just">
              <a:lnSpc>
                <a:spcPct val="110000"/>
              </a:lnSpc>
              <a:spcBef>
                <a:spcPts val="525"/>
              </a:spcBef>
              <a:buClr>
                <a:srgbClr val="DA3467"/>
              </a:buClr>
              <a:buSzPct val="112500"/>
              <a:buFont typeface="Arial"/>
              <a:buChar char="•"/>
              <a:tabLst>
                <a:tab pos="756920" algn="l"/>
              </a:tabLst>
            </a:pPr>
            <a:r>
              <a:rPr sz="1600" dirty="0">
                <a:solidFill>
                  <a:srgbClr val="131C36"/>
                </a:solidFill>
                <a:latin typeface="Calibri"/>
                <a:cs typeface="Calibri"/>
              </a:rPr>
              <a:t>Rather</a:t>
            </a:r>
            <a:r>
              <a:rPr sz="16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131C36"/>
                </a:solidFill>
                <a:latin typeface="Calibri"/>
                <a:cs typeface="Calibri"/>
              </a:rPr>
              <a:t>than</a:t>
            </a:r>
            <a:r>
              <a:rPr sz="16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131C36"/>
                </a:solidFill>
                <a:latin typeface="Calibri"/>
                <a:cs typeface="Calibri"/>
              </a:rPr>
              <a:t>focusing</a:t>
            </a:r>
            <a:r>
              <a:rPr sz="16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131C36"/>
                </a:solidFill>
                <a:latin typeface="Calibri"/>
                <a:cs typeface="Calibri"/>
              </a:rPr>
              <a:t>on</a:t>
            </a:r>
            <a:r>
              <a:rPr sz="16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131C36"/>
                </a:solidFill>
                <a:latin typeface="Calibri"/>
                <a:cs typeface="Calibri"/>
              </a:rPr>
              <a:t>hardware</a:t>
            </a:r>
            <a:r>
              <a:rPr sz="1600" spc="-1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600" spc="-20" dirty="0">
                <a:solidFill>
                  <a:srgbClr val="131C36"/>
                </a:solidFill>
                <a:latin typeface="Calibri"/>
                <a:cs typeface="Calibri"/>
              </a:rPr>
              <a:t>redundancy,</a:t>
            </a:r>
            <a:r>
              <a:rPr sz="16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131C36"/>
                </a:solidFill>
                <a:latin typeface="Calibri"/>
                <a:cs typeface="Calibri"/>
              </a:rPr>
              <a:t>it</a:t>
            </a:r>
            <a:r>
              <a:rPr sz="16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131C36"/>
                </a:solidFill>
                <a:latin typeface="Calibri"/>
                <a:cs typeface="Calibri"/>
              </a:rPr>
              <a:t>is</a:t>
            </a:r>
            <a:r>
              <a:rPr sz="16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131C36"/>
                </a:solidFill>
                <a:latin typeface="Calibri"/>
                <a:cs typeface="Calibri"/>
              </a:rPr>
              <a:t>concerned</a:t>
            </a:r>
            <a:r>
              <a:rPr sz="1600" dirty="0">
                <a:solidFill>
                  <a:srgbClr val="131C36"/>
                </a:solidFill>
                <a:latin typeface="Calibri"/>
                <a:cs typeface="Calibri"/>
              </a:rPr>
              <a:t> with</a:t>
            </a:r>
            <a:r>
              <a:rPr sz="16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600" spc="-20" dirty="0">
                <a:solidFill>
                  <a:srgbClr val="131C36"/>
                </a:solidFill>
                <a:latin typeface="Calibri"/>
                <a:cs typeface="Calibri"/>
              </a:rPr>
              <a:t>data </a:t>
            </a:r>
            <a:r>
              <a:rPr sz="1600" spc="-10" dirty="0">
                <a:solidFill>
                  <a:srgbClr val="131C36"/>
                </a:solidFill>
                <a:latin typeface="Calibri"/>
                <a:cs typeface="Calibri"/>
              </a:rPr>
              <a:t>redundancy</a:t>
            </a:r>
            <a:r>
              <a:rPr sz="16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131C36"/>
                </a:solidFill>
                <a:latin typeface="Calibri"/>
                <a:cs typeface="Calibri"/>
              </a:rPr>
              <a:t>so</a:t>
            </a:r>
            <a:r>
              <a:rPr sz="16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131C36"/>
                </a:solidFill>
                <a:latin typeface="Calibri"/>
                <a:cs typeface="Calibri"/>
              </a:rPr>
              <a:t>that</a:t>
            </a:r>
            <a:r>
              <a:rPr sz="1600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131C36"/>
                </a:solidFill>
                <a:latin typeface="Calibri"/>
                <a:cs typeface="Calibri"/>
              </a:rPr>
              <a:t>data</a:t>
            </a:r>
            <a:r>
              <a:rPr sz="16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131C36"/>
                </a:solidFill>
                <a:latin typeface="Calibri"/>
                <a:cs typeface="Calibri"/>
              </a:rPr>
              <a:t>is</a:t>
            </a:r>
            <a:r>
              <a:rPr sz="16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131C36"/>
                </a:solidFill>
                <a:latin typeface="Calibri"/>
                <a:cs typeface="Calibri"/>
              </a:rPr>
              <a:t>never</a:t>
            </a:r>
            <a:r>
              <a:rPr sz="16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131C36"/>
                </a:solidFill>
                <a:latin typeface="Calibri"/>
                <a:cs typeface="Calibri"/>
              </a:rPr>
              <a:t>lost</a:t>
            </a:r>
            <a:r>
              <a:rPr sz="16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131C36"/>
                </a:solidFill>
                <a:latin typeface="Calibri"/>
                <a:cs typeface="Calibri"/>
              </a:rPr>
              <a:t>or</a:t>
            </a:r>
            <a:r>
              <a:rPr sz="16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131C36"/>
                </a:solidFill>
                <a:latin typeface="Calibri"/>
                <a:cs typeface="Calibri"/>
              </a:rPr>
              <a:t>compromised</a:t>
            </a:r>
            <a:endParaRPr sz="1600">
              <a:latin typeface="Calibri"/>
              <a:cs typeface="Calibri"/>
            </a:endParaRPr>
          </a:p>
          <a:p>
            <a:pPr marL="299085" marR="214629" indent="-287020" algn="just">
              <a:lnSpc>
                <a:spcPct val="110100"/>
              </a:lnSpc>
              <a:spcBef>
                <a:spcPts val="975"/>
              </a:spcBef>
              <a:buClr>
                <a:srgbClr val="DA3467"/>
              </a:buClr>
              <a:buFont typeface="Arial"/>
              <a:buChar char="•"/>
              <a:tabLst>
                <a:tab pos="299720" algn="l"/>
              </a:tabLst>
            </a:pP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Example:</a:t>
            </a:r>
            <a:r>
              <a:rPr sz="18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CSP</a:t>
            </a:r>
            <a:r>
              <a:rPr sz="18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standard</a:t>
            </a:r>
            <a:r>
              <a:rPr sz="18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object</a:t>
            </a:r>
            <a:r>
              <a:rPr sz="18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131C36"/>
                </a:solidFill>
                <a:latin typeface="Calibri"/>
                <a:cs typeface="Calibri"/>
              </a:rPr>
              <a:t>storage</a:t>
            </a:r>
            <a:r>
              <a:rPr sz="18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provides</a:t>
            </a:r>
            <a:r>
              <a:rPr sz="18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high</a:t>
            </a:r>
            <a:r>
              <a:rPr sz="18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levels</a:t>
            </a:r>
            <a:r>
              <a:rPr sz="18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of</a:t>
            </a:r>
            <a:r>
              <a:rPr sz="18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data</a:t>
            </a:r>
            <a:r>
              <a:rPr sz="18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131C36"/>
                </a:solidFill>
                <a:latin typeface="Calibri"/>
                <a:cs typeface="Calibri"/>
              </a:rPr>
              <a:t>durability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and</a:t>
            </a:r>
            <a:r>
              <a:rPr sz="18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availability</a:t>
            </a:r>
            <a:r>
              <a:rPr sz="18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by</a:t>
            </a:r>
            <a:r>
              <a:rPr sz="18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automatically</a:t>
            </a:r>
            <a:r>
              <a:rPr sz="18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and</a:t>
            </a:r>
            <a:r>
              <a:rPr sz="18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synchronously</a:t>
            </a:r>
            <a:r>
              <a:rPr sz="18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storing</a:t>
            </a:r>
            <a:r>
              <a:rPr sz="18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data</a:t>
            </a:r>
            <a:r>
              <a:rPr sz="1800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across</a:t>
            </a:r>
            <a:r>
              <a:rPr sz="18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131C36"/>
                </a:solidFill>
                <a:latin typeface="Calibri"/>
                <a:cs typeface="Calibri"/>
              </a:rPr>
              <a:t>both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multiple</a:t>
            </a:r>
            <a:r>
              <a:rPr sz="1800" spc="-1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devices</a:t>
            </a:r>
            <a:r>
              <a:rPr sz="18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and</a:t>
            </a:r>
            <a:r>
              <a:rPr sz="1800" spc="-1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multiple</a:t>
            </a:r>
            <a:r>
              <a:rPr sz="1800" spc="-1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facilities</a:t>
            </a:r>
            <a:r>
              <a:rPr sz="1800" spc="-1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within</a:t>
            </a:r>
            <a:r>
              <a:rPr sz="1800" spc="-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a</a:t>
            </a:r>
            <a:r>
              <a:rPr sz="18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selected</a:t>
            </a:r>
            <a:r>
              <a:rPr sz="1800" spc="-1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geographical</a:t>
            </a:r>
            <a:r>
              <a:rPr sz="18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131C36"/>
                </a:solidFill>
                <a:latin typeface="Calibri"/>
                <a:cs typeface="Calibri"/>
              </a:rPr>
              <a:t>region</a:t>
            </a:r>
            <a:endParaRPr sz="1800">
              <a:latin typeface="Calibri"/>
              <a:cs typeface="Calibri"/>
            </a:endParaRPr>
          </a:p>
          <a:p>
            <a:pPr marL="756285" marR="662940" lvl="1" indent="-287020">
              <a:lnSpc>
                <a:spcPct val="110000"/>
              </a:lnSpc>
              <a:spcBef>
                <a:spcPts val="520"/>
              </a:spcBef>
              <a:buClr>
                <a:srgbClr val="DA3467"/>
              </a:buClr>
              <a:buSzPct val="112500"/>
              <a:buFont typeface="Arial"/>
              <a:buChar char="•"/>
              <a:tabLst>
                <a:tab pos="756285" algn="l"/>
                <a:tab pos="756920" algn="l"/>
              </a:tabLst>
            </a:pPr>
            <a:r>
              <a:rPr sz="1600" spc="-10" dirty="0">
                <a:solidFill>
                  <a:srgbClr val="131C36"/>
                </a:solidFill>
                <a:latin typeface="Calibri"/>
                <a:cs typeface="Calibri"/>
              </a:rPr>
              <a:t>AWS</a:t>
            </a:r>
            <a:r>
              <a:rPr sz="16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131C36"/>
                </a:solidFill>
                <a:latin typeface="Calibri"/>
                <a:cs typeface="Calibri"/>
              </a:rPr>
              <a:t>S3</a:t>
            </a:r>
            <a:r>
              <a:rPr sz="1600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131C36"/>
                </a:solidFill>
                <a:latin typeface="Calibri"/>
                <a:cs typeface="Calibri"/>
              </a:rPr>
              <a:t>and</a:t>
            </a:r>
            <a:r>
              <a:rPr sz="1600" spc="-6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131C36"/>
                </a:solidFill>
                <a:latin typeface="Calibri"/>
                <a:cs typeface="Calibri"/>
              </a:rPr>
              <a:t>Google</a:t>
            </a:r>
            <a:r>
              <a:rPr sz="16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131C36"/>
                </a:solidFill>
                <a:latin typeface="Calibri"/>
                <a:cs typeface="Calibri"/>
              </a:rPr>
              <a:t>Cloud</a:t>
            </a:r>
            <a:r>
              <a:rPr sz="1600" spc="-5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131C36"/>
                </a:solidFill>
                <a:latin typeface="Calibri"/>
                <a:cs typeface="Calibri"/>
              </a:rPr>
              <a:t>is</a:t>
            </a:r>
            <a:r>
              <a:rPr sz="1600" spc="-6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131C36"/>
                </a:solidFill>
                <a:latin typeface="Calibri"/>
                <a:cs typeface="Calibri"/>
              </a:rPr>
              <a:t>designed</a:t>
            </a:r>
            <a:r>
              <a:rPr sz="1600" spc="-5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131C36"/>
                </a:solidFill>
                <a:latin typeface="Calibri"/>
                <a:cs typeface="Calibri"/>
              </a:rPr>
              <a:t>for</a:t>
            </a:r>
            <a:r>
              <a:rPr sz="16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131C36"/>
                </a:solidFill>
                <a:latin typeface="Calibri"/>
                <a:cs typeface="Calibri"/>
              </a:rPr>
              <a:t>99.999999999</a:t>
            </a:r>
            <a:r>
              <a:rPr sz="1600" spc="-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131C36"/>
                </a:solidFill>
                <a:latin typeface="Calibri"/>
                <a:cs typeface="Calibri"/>
              </a:rPr>
              <a:t>percent</a:t>
            </a:r>
            <a:r>
              <a:rPr sz="16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131C36"/>
                </a:solidFill>
                <a:latin typeface="Calibri"/>
                <a:cs typeface="Calibri"/>
              </a:rPr>
              <a:t>(11</a:t>
            </a:r>
            <a:r>
              <a:rPr sz="16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131C36"/>
                </a:solidFill>
                <a:latin typeface="Calibri"/>
                <a:cs typeface="Calibri"/>
              </a:rPr>
              <a:t>nines) durability</a:t>
            </a:r>
            <a:r>
              <a:rPr sz="1600" spc="-6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131C36"/>
                </a:solidFill>
                <a:latin typeface="Calibri"/>
                <a:cs typeface="Calibri"/>
              </a:rPr>
              <a:t>per</a:t>
            </a:r>
            <a:r>
              <a:rPr sz="16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131C36"/>
                </a:solidFill>
                <a:latin typeface="Calibri"/>
                <a:cs typeface="Calibri"/>
              </a:rPr>
              <a:t>object</a:t>
            </a:r>
            <a:r>
              <a:rPr sz="16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131C36"/>
                </a:solidFill>
                <a:latin typeface="Calibri"/>
                <a:cs typeface="Calibri"/>
              </a:rPr>
              <a:t>and</a:t>
            </a:r>
            <a:r>
              <a:rPr sz="16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131C36"/>
                </a:solidFill>
                <a:latin typeface="Calibri"/>
                <a:cs typeface="Calibri"/>
              </a:rPr>
              <a:t>99.99</a:t>
            </a:r>
            <a:r>
              <a:rPr sz="16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131C36"/>
                </a:solidFill>
                <a:latin typeface="Calibri"/>
                <a:cs typeface="Calibri"/>
              </a:rPr>
              <a:t>percent</a:t>
            </a:r>
            <a:r>
              <a:rPr sz="16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131C36"/>
                </a:solidFill>
                <a:latin typeface="Calibri"/>
                <a:cs typeface="Calibri"/>
              </a:rPr>
              <a:t>availability</a:t>
            </a:r>
            <a:r>
              <a:rPr sz="1600" spc="-7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131C36"/>
                </a:solidFill>
                <a:latin typeface="Calibri"/>
                <a:cs typeface="Calibri"/>
              </a:rPr>
              <a:t>over</a:t>
            </a:r>
            <a:r>
              <a:rPr sz="1600" spc="-1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131C36"/>
                </a:solidFill>
                <a:latin typeface="Calibri"/>
                <a:cs typeface="Calibri"/>
              </a:rPr>
              <a:t>a</a:t>
            </a:r>
            <a:r>
              <a:rPr sz="16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131C36"/>
                </a:solidFill>
                <a:latin typeface="Calibri"/>
                <a:cs typeface="Calibri"/>
              </a:rPr>
              <a:t>one-year</a:t>
            </a:r>
            <a:r>
              <a:rPr sz="1600" spc="-1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131C36"/>
                </a:solidFill>
                <a:latin typeface="Calibri"/>
                <a:cs typeface="Calibri"/>
              </a:rPr>
              <a:t>period</a:t>
            </a:r>
            <a:endParaRPr sz="1600">
              <a:latin typeface="Calibri"/>
              <a:cs typeface="Calibri"/>
            </a:endParaRPr>
          </a:p>
          <a:p>
            <a:pPr marL="756285" lvl="1" indent="-287020">
              <a:lnSpc>
                <a:spcPct val="100000"/>
              </a:lnSpc>
              <a:spcBef>
                <a:spcPts val="685"/>
              </a:spcBef>
              <a:buClr>
                <a:srgbClr val="DA3467"/>
              </a:buClr>
              <a:buSzPct val="112500"/>
              <a:buFont typeface="Arial"/>
              <a:buChar char="•"/>
              <a:tabLst>
                <a:tab pos="756285" algn="l"/>
                <a:tab pos="756920" algn="l"/>
              </a:tabLst>
            </a:pPr>
            <a:r>
              <a:rPr sz="1600" spc="-10" dirty="0">
                <a:solidFill>
                  <a:srgbClr val="131C36"/>
                </a:solidFill>
                <a:latin typeface="Calibri"/>
                <a:cs typeface="Calibri"/>
              </a:rPr>
              <a:t>Microsoft</a:t>
            </a:r>
            <a:r>
              <a:rPr sz="16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131C36"/>
                </a:solidFill>
                <a:latin typeface="Calibri"/>
                <a:cs typeface="Calibri"/>
              </a:rPr>
              <a:t>Azure</a:t>
            </a:r>
            <a:r>
              <a:rPr sz="16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131C36"/>
                </a:solidFill>
                <a:latin typeface="Calibri"/>
                <a:cs typeface="Calibri"/>
              </a:rPr>
              <a:t>claims</a:t>
            </a:r>
            <a:r>
              <a:rPr sz="1600" spc="-6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131C36"/>
                </a:solidFill>
                <a:latin typeface="Calibri"/>
                <a:cs typeface="Calibri"/>
              </a:rPr>
              <a:t>12</a:t>
            </a:r>
            <a:r>
              <a:rPr sz="16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131C36"/>
                </a:solidFill>
                <a:latin typeface="Calibri"/>
                <a:cs typeface="Calibri"/>
              </a:rPr>
              <a:t>nines</a:t>
            </a:r>
            <a:r>
              <a:rPr sz="1600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131C36"/>
                </a:solidFill>
                <a:latin typeface="Calibri"/>
                <a:cs typeface="Calibri"/>
              </a:rPr>
              <a:t>and</a:t>
            </a:r>
            <a:r>
              <a:rPr sz="1600" spc="-5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131C36"/>
                </a:solidFill>
                <a:latin typeface="Calibri"/>
                <a:cs typeface="Calibri"/>
              </a:rPr>
              <a:t>even</a:t>
            </a:r>
            <a:r>
              <a:rPr sz="16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131C36"/>
                </a:solidFill>
                <a:latin typeface="Calibri"/>
                <a:cs typeface="Calibri"/>
              </a:rPr>
              <a:t>16</a:t>
            </a:r>
            <a:r>
              <a:rPr sz="16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131C36"/>
                </a:solidFill>
                <a:latin typeface="Calibri"/>
                <a:cs typeface="Calibri"/>
              </a:rPr>
              <a:t>nines</a:t>
            </a:r>
            <a:r>
              <a:rPr sz="1600" spc="-5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131C36"/>
                </a:solidFill>
                <a:latin typeface="Calibri"/>
                <a:cs typeface="Calibri"/>
              </a:rPr>
              <a:t>durability</a:t>
            </a:r>
            <a:r>
              <a:rPr sz="1600" spc="-7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131C36"/>
                </a:solidFill>
                <a:latin typeface="Calibri"/>
                <a:cs typeface="Calibri"/>
              </a:rPr>
              <a:t>for</a:t>
            </a:r>
            <a:r>
              <a:rPr sz="16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131C36"/>
                </a:solidFill>
                <a:latin typeface="Calibri"/>
                <a:cs typeface="Calibri"/>
              </a:rPr>
              <a:t>some</a:t>
            </a:r>
            <a:r>
              <a:rPr sz="16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131C36"/>
                </a:solidFill>
                <a:latin typeface="Calibri"/>
                <a:cs typeface="Calibri"/>
              </a:rPr>
              <a:t>services</a:t>
            </a:r>
            <a:endParaRPr sz="1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5300" y="429209"/>
            <a:ext cx="7665466" cy="558088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31043" y="1935047"/>
            <a:ext cx="10572050" cy="3840185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6350" y="0"/>
            <a:ext cx="5243195" cy="6870700"/>
            <a:chOff x="-6350" y="0"/>
            <a:chExt cx="5243195" cy="68707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5230495" cy="6858000"/>
            </a:xfrm>
            <a:custGeom>
              <a:avLst/>
              <a:gdLst/>
              <a:ahLst/>
              <a:cxnLst/>
              <a:rect l="l" t="t" r="r" b="b"/>
              <a:pathLst>
                <a:path w="5230495" h="6858000">
                  <a:moveTo>
                    <a:pt x="5230368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5230368" y="6858000"/>
                  </a:lnTo>
                  <a:lnTo>
                    <a:pt x="5230368" y="0"/>
                  </a:lnTo>
                  <a:close/>
                </a:path>
              </a:pathLst>
            </a:custGeom>
            <a:solidFill>
              <a:srgbClr val="131C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0"/>
              <a:ext cx="5230495" cy="6858000"/>
            </a:xfrm>
            <a:custGeom>
              <a:avLst/>
              <a:gdLst/>
              <a:ahLst/>
              <a:cxnLst/>
              <a:rect l="l" t="t" r="r" b="b"/>
              <a:pathLst>
                <a:path w="5230495" h="6858000">
                  <a:moveTo>
                    <a:pt x="0" y="6858000"/>
                  </a:moveTo>
                  <a:lnTo>
                    <a:pt x="5230368" y="6858000"/>
                  </a:lnTo>
                  <a:lnTo>
                    <a:pt x="5230368" y="0"/>
                  </a:lnTo>
                  <a:lnTo>
                    <a:pt x="0" y="0"/>
                  </a:lnTo>
                  <a:lnTo>
                    <a:pt x="0" y="6858000"/>
                  </a:lnTo>
                  <a:close/>
                </a:path>
              </a:pathLst>
            </a:custGeom>
            <a:ln w="12700">
              <a:solidFill>
                <a:srgbClr val="9F3D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0863" y="260350"/>
              <a:ext cx="4442206" cy="557784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88163" y="956818"/>
            <a:ext cx="4836160" cy="12325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0000"/>
              </a:lnSpc>
              <a:spcBef>
                <a:spcPts val="100"/>
              </a:spcBef>
            </a:pPr>
            <a:r>
              <a:rPr sz="2400" b="1" dirty="0">
                <a:solidFill>
                  <a:srgbClr val="FFFFFF"/>
                </a:solidFill>
                <a:latin typeface="Calibri"/>
                <a:cs typeface="Calibri"/>
              </a:rPr>
              <a:t>Refers</a:t>
            </a:r>
            <a:r>
              <a:rPr sz="2400" b="1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400" b="1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FFFFFF"/>
                </a:solidFill>
                <a:latin typeface="Calibri"/>
                <a:cs typeface="Calibri"/>
              </a:rPr>
              <a:t>programs</a:t>
            </a:r>
            <a:r>
              <a:rPr sz="2400" b="1" spc="-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2400" b="1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rgbClr val="FFFFFF"/>
                </a:solidFill>
                <a:latin typeface="Calibri"/>
                <a:cs typeface="Calibri"/>
              </a:rPr>
              <a:t>machines </a:t>
            </a:r>
            <a:r>
              <a:rPr sz="2400" b="1" dirty="0">
                <a:solidFill>
                  <a:srgbClr val="FFFFFF"/>
                </a:solidFill>
                <a:latin typeface="Calibri"/>
                <a:cs typeface="Calibri"/>
              </a:rPr>
              <a:t>acquiring,</a:t>
            </a:r>
            <a:r>
              <a:rPr sz="2400" b="1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FFFFFF"/>
                </a:solidFill>
                <a:latin typeface="Calibri"/>
                <a:cs typeface="Calibri"/>
              </a:rPr>
              <a:t>processing,</a:t>
            </a:r>
            <a:r>
              <a:rPr sz="2400" b="1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FFFFFF"/>
                </a:solidFill>
                <a:latin typeface="Calibri"/>
                <a:cs typeface="Calibri"/>
              </a:rPr>
              <a:t>correlating,</a:t>
            </a:r>
            <a:r>
              <a:rPr sz="2400" b="1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b="1" spc="-25" dirty="0">
                <a:solidFill>
                  <a:srgbClr val="FFFFFF"/>
                </a:solidFill>
                <a:latin typeface="Calibri"/>
                <a:cs typeface="Calibri"/>
              </a:rPr>
              <a:t>and </a:t>
            </a:r>
            <a:r>
              <a:rPr sz="2400" b="1" dirty="0">
                <a:solidFill>
                  <a:srgbClr val="FFFFFF"/>
                </a:solidFill>
                <a:latin typeface="Calibri"/>
                <a:cs typeface="Calibri"/>
              </a:rPr>
              <a:t>interpreting</a:t>
            </a:r>
            <a:r>
              <a:rPr sz="2400" b="1" spc="-1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rgbClr val="FFFFFF"/>
                </a:solidFill>
                <a:latin typeface="Calibri"/>
                <a:cs typeface="Calibri"/>
              </a:rPr>
              <a:t>information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88163" y="2456433"/>
            <a:ext cx="4736465" cy="376110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marR="5080" indent="-287020">
              <a:lnSpc>
                <a:spcPct val="110000"/>
              </a:lnSpc>
              <a:spcBef>
                <a:spcPts val="100"/>
              </a:spcBef>
              <a:buClr>
                <a:srgbClr val="DA3467"/>
              </a:buClr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results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of ML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AI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are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applied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in a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myriad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number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18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ways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without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direct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input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 from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programmers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or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users</a:t>
            </a:r>
            <a:endParaRPr sz="1800">
              <a:latin typeface="Calibri"/>
              <a:cs typeface="Calibri"/>
            </a:endParaRPr>
          </a:p>
          <a:p>
            <a:pPr marL="299085" marR="150495" indent="-287020">
              <a:lnSpc>
                <a:spcPct val="110000"/>
              </a:lnSpc>
              <a:spcBef>
                <a:spcPts val="1000"/>
              </a:spcBef>
              <a:buClr>
                <a:srgbClr val="DA3467"/>
              </a:buClr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There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are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wide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variety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cloud services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that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use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machine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learning algorithms and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services:</a:t>
            </a:r>
            <a:endParaRPr sz="1800">
              <a:latin typeface="Calibri"/>
              <a:cs typeface="Calibri"/>
            </a:endParaRPr>
          </a:p>
          <a:p>
            <a:pPr marL="756285" lvl="1" indent="-287020">
              <a:lnSpc>
                <a:spcPct val="100000"/>
              </a:lnSpc>
              <a:spcBef>
                <a:spcPts val="720"/>
              </a:spcBef>
              <a:buClr>
                <a:srgbClr val="DA3467"/>
              </a:buClr>
              <a:buSzPct val="114285"/>
              <a:buFont typeface="Arial"/>
              <a:buChar char="•"/>
              <a:tabLst>
                <a:tab pos="756285" algn="l"/>
                <a:tab pos="756920" algn="l"/>
              </a:tabLst>
            </a:pP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Security</a:t>
            </a:r>
            <a:r>
              <a:rPr sz="14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automation</a:t>
            </a:r>
            <a:endParaRPr sz="1400">
              <a:latin typeface="Calibri"/>
              <a:cs typeface="Calibri"/>
            </a:endParaRPr>
          </a:p>
          <a:p>
            <a:pPr marL="756285" lvl="1" indent="-287020">
              <a:lnSpc>
                <a:spcPct val="100000"/>
              </a:lnSpc>
              <a:spcBef>
                <a:spcPts val="660"/>
              </a:spcBef>
              <a:buClr>
                <a:srgbClr val="DA3467"/>
              </a:buClr>
              <a:buSzPct val="114285"/>
              <a:buFont typeface="Arial"/>
              <a:buChar char="•"/>
              <a:tabLst>
                <a:tab pos="756285" algn="l"/>
                <a:tab pos="756920" algn="l"/>
              </a:tabLst>
            </a:pP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Language</a:t>
            </a:r>
            <a:r>
              <a:rPr sz="14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services</a:t>
            </a:r>
            <a:endParaRPr sz="1400">
              <a:latin typeface="Calibri"/>
              <a:cs typeface="Calibri"/>
            </a:endParaRPr>
          </a:p>
          <a:p>
            <a:pPr marL="756285" lvl="1" indent="-287020">
              <a:lnSpc>
                <a:spcPct val="100000"/>
              </a:lnSpc>
              <a:spcBef>
                <a:spcPts val="675"/>
              </a:spcBef>
              <a:buClr>
                <a:srgbClr val="DA3467"/>
              </a:buClr>
              <a:buSzPct val="114285"/>
              <a:buFont typeface="Arial"/>
              <a:buChar char="•"/>
              <a:tabLst>
                <a:tab pos="756285" algn="l"/>
                <a:tab pos="756920" algn="l"/>
              </a:tabLst>
            </a:pP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Intelligent</a:t>
            </a:r>
            <a:r>
              <a:rPr sz="14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contact</a:t>
            </a:r>
            <a:r>
              <a:rPr sz="14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centers</a:t>
            </a:r>
            <a:r>
              <a:rPr sz="14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14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personalization</a:t>
            </a:r>
            <a:endParaRPr sz="1400">
              <a:latin typeface="Calibri"/>
              <a:cs typeface="Calibri"/>
            </a:endParaRPr>
          </a:p>
          <a:p>
            <a:pPr marL="756285" lvl="1" indent="-287020">
              <a:lnSpc>
                <a:spcPct val="100000"/>
              </a:lnSpc>
              <a:spcBef>
                <a:spcPts val="675"/>
              </a:spcBef>
              <a:buClr>
                <a:srgbClr val="DA3467"/>
              </a:buClr>
              <a:buSzPct val="114285"/>
              <a:buFont typeface="Arial"/>
              <a:buChar char="•"/>
              <a:tabLst>
                <a:tab pos="756285" algn="l"/>
                <a:tab pos="756920" algn="l"/>
              </a:tabLst>
            </a:pP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Intelligent</a:t>
            </a:r>
            <a:r>
              <a:rPr sz="14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search</a:t>
            </a:r>
            <a:r>
              <a:rPr sz="14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14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document</a:t>
            </a:r>
            <a:r>
              <a:rPr sz="14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processing</a:t>
            </a:r>
            <a:endParaRPr sz="1400">
              <a:latin typeface="Calibri"/>
              <a:cs typeface="Calibri"/>
            </a:endParaRPr>
          </a:p>
          <a:p>
            <a:pPr marL="756285" lvl="1" indent="-287020">
              <a:lnSpc>
                <a:spcPct val="100000"/>
              </a:lnSpc>
              <a:spcBef>
                <a:spcPts val="660"/>
              </a:spcBef>
              <a:buClr>
                <a:srgbClr val="DA3467"/>
              </a:buClr>
              <a:buSzPct val="114285"/>
              <a:buFont typeface="Arial"/>
              <a:buChar char="•"/>
              <a:tabLst>
                <a:tab pos="756285" algn="l"/>
                <a:tab pos="756920" algn="l"/>
              </a:tabLst>
            </a:pP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Fraud</a:t>
            </a:r>
            <a:r>
              <a:rPr sz="14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detection</a:t>
            </a:r>
            <a:endParaRPr sz="1400">
              <a:latin typeface="Calibri"/>
              <a:cs typeface="Calibri"/>
            </a:endParaRPr>
          </a:p>
          <a:p>
            <a:pPr marL="756285" lvl="1" indent="-287020">
              <a:lnSpc>
                <a:spcPct val="100000"/>
              </a:lnSpc>
              <a:spcBef>
                <a:spcPts val="670"/>
              </a:spcBef>
              <a:buClr>
                <a:srgbClr val="DA3467"/>
              </a:buClr>
              <a:buSzPct val="114285"/>
              <a:buFont typeface="Arial"/>
              <a:buChar char="•"/>
              <a:tabLst>
                <a:tab pos="756285" algn="l"/>
                <a:tab pos="756920" algn="l"/>
              </a:tabLst>
            </a:pP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Media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intelligence</a:t>
            </a:r>
            <a:endParaRPr sz="1400">
              <a:latin typeface="Calibri"/>
              <a:cs typeface="Calibri"/>
            </a:endParaRPr>
          </a:p>
          <a:p>
            <a:pPr marL="756285" lvl="1" indent="-287020">
              <a:lnSpc>
                <a:spcPct val="100000"/>
              </a:lnSpc>
              <a:spcBef>
                <a:spcPts val="670"/>
              </a:spcBef>
              <a:buClr>
                <a:srgbClr val="DA3467"/>
              </a:buClr>
              <a:buSzPct val="114285"/>
              <a:buFont typeface="Arial"/>
              <a:buChar char="•"/>
              <a:tabLst>
                <a:tab pos="756285" algn="l"/>
                <a:tab pos="756920" algn="l"/>
              </a:tabLst>
            </a:pP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Business</a:t>
            </a:r>
            <a:r>
              <a:rPr sz="14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forecasting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194284" y="1949318"/>
            <a:ext cx="3055610" cy="3057196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E9E8D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1603247"/>
            <a:ext cx="5080000" cy="3750945"/>
          </a:xfrm>
          <a:custGeom>
            <a:avLst/>
            <a:gdLst/>
            <a:ahLst/>
            <a:cxnLst/>
            <a:rect l="l" t="t" r="r" b="b"/>
            <a:pathLst>
              <a:path w="5080000" h="3750945">
                <a:moveTo>
                  <a:pt x="4327525" y="0"/>
                </a:moveTo>
                <a:lnTo>
                  <a:pt x="0" y="11140"/>
                </a:lnTo>
                <a:lnTo>
                  <a:pt x="0" y="3750564"/>
                </a:lnTo>
                <a:lnTo>
                  <a:pt x="5079492" y="3750564"/>
                </a:lnTo>
                <a:lnTo>
                  <a:pt x="4327525" y="0"/>
                </a:lnTo>
                <a:close/>
              </a:path>
            </a:pathLst>
          </a:custGeom>
          <a:solidFill>
            <a:srgbClr val="DA346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11986006" y="1596897"/>
            <a:ext cx="212725" cy="3763645"/>
            <a:chOff x="11986006" y="1596897"/>
            <a:chExt cx="212725" cy="3763645"/>
          </a:xfrm>
        </p:grpSpPr>
        <p:sp>
          <p:nvSpPr>
            <p:cNvPr id="5" name="object 5"/>
            <p:cNvSpPr/>
            <p:nvPr/>
          </p:nvSpPr>
          <p:spPr>
            <a:xfrm>
              <a:off x="11992356" y="1603247"/>
              <a:ext cx="200025" cy="3750945"/>
            </a:xfrm>
            <a:custGeom>
              <a:avLst/>
              <a:gdLst/>
              <a:ahLst/>
              <a:cxnLst/>
              <a:rect l="l" t="t" r="r" b="b"/>
              <a:pathLst>
                <a:path w="200025" h="3750945">
                  <a:moveTo>
                    <a:pt x="199644" y="0"/>
                  </a:moveTo>
                  <a:lnTo>
                    <a:pt x="0" y="0"/>
                  </a:lnTo>
                  <a:lnTo>
                    <a:pt x="0" y="3750564"/>
                  </a:lnTo>
                  <a:lnTo>
                    <a:pt x="199644" y="3750564"/>
                  </a:lnTo>
                  <a:lnTo>
                    <a:pt x="199644" y="0"/>
                  </a:lnTo>
                  <a:close/>
                </a:path>
              </a:pathLst>
            </a:custGeom>
            <a:solidFill>
              <a:srgbClr val="DA34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1992356" y="1603247"/>
              <a:ext cx="200025" cy="3750945"/>
            </a:xfrm>
            <a:custGeom>
              <a:avLst/>
              <a:gdLst/>
              <a:ahLst/>
              <a:cxnLst/>
              <a:rect l="l" t="t" r="r" b="b"/>
              <a:pathLst>
                <a:path w="200025" h="3750945">
                  <a:moveTo>
                    <a:pt x="0" y="3750564"/>
                  </a:moveTo>
                  <a:lnTo>
                    <a:pt x="199644" y="3750564"/>
                  </a:lnTo>
                  <a:lnTo>
                    <a:pt x="199644" y="0"/>
                  </a:lnTo>
                  <a:lnTo>
                    <a:pt x="0" y="0"/>
                  </a:lnTo>
                  <a:lnTo>
                    <a:pt x="0" y="3750564"/>
                  </a:lnTo>
                  <a:close/>
                </a:path>
              </a:pathLst>
            </a:custGeom>
            <a:ln w="12700">
              <a:solidFill>
                <a:srgbClr val="9F3D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5128386" y="1069161"/>
            <a:ext cx="6445250" cy="5455920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340"/>
              </a:spcBef>
              <a:buClr>
                <a:srgbClr val="DA3467"/>
              </a:buClr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A</a:t>
            </a:r>
            <a:r>
              <a:rPr sz="20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public</a:t>
            </a:r>
            <a:r>
              <a:rPr sz="20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ledger</a:t>
            </a:r>
            <a:r>
              <a:rPr sz="20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consisting</a:t>
            </a:r>
            <a:r>
              <a:rPr sz="20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of</a:t>
            </a:r>
            <a:r>
              <a:rPr sz="20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a</a:t>
            </a:r>
            <a:r>
              <a:rPr sz="20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digital</a:t>
            </a:r>
            <a:r>
              <a:rPr sz="20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"chain</a:t>
            </a:r>
            <a:r>
              <a:rPr sz="20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of</a:t>
            </a:r>
            <a:r>
              <a:rPr sz="20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blocks"</a:t>
            </a:r>
            <a:endParaRPr sz="2000">
              <a:latin typeface="Calibri"/>
              <a:cs typeface="Calibri"/>
            </a:endParaRPr>
          </a:p>
          <a:p>
            <a:pPr marL="355600">
              <a:lnSpc>
                <a:spcPct val="100000"/>
              </a:lnSpc>
              <a:spcBef>
                <a:spcPts val="245"/>
              </a:spcBef>
            </a:pP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storing</a:t>
            </a:r>
            <a:r>
              <a:rPr sz="2000" spc="-7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information</a:t>
            </a:r>
            <a:endParaRPr sz="2000">
              <a:latin typeface="Calibri"/>
              <a:cs typeface="Calibri"/>
            </a:endParaRPr>
          </a:p>
          <a:p>
            <a:pPr marL="355600" marR="5080" indent="-342900">
              <a:lnSpc>
                <a:spcPct val="110000"/>
              </a:lnSpc>
              <a:spcBef>
                <a:spcPts val="994"/>
              </a:spcBef>
              <a:buClr>
                <a:srgbClr val="DA3467"/>
              </a:buClr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Data</a:t>
            </a:r>
            <a:r>
              <a:rPr sz="20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can</a:t>
            </a:r>
            <a:r>
              <a:rPr sz="20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be</a:t>
            </a:r>
            <a:r>
              <a:rPr sz="20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read</a:t>
            </a:r>
            <a:r>
              <a:rPr sz="20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or</a:t>
            </a:r>
            <a:r>
              <a:rPr sz="20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write</a:t>
            </a:r>
            <a:r>
              <a:rPr sz="2000" spc="-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but</a:t>
            </a:r>
            <a:r>
              <a:rPr sz="20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not</a:t>
            </a:r>
            <a:r>
              <a:rPr sz="20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modified</a:t>
            </a:r>
            <a:r>
              <a:rPr sz="2000" spc="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–</a:t>
            </a:r>
            <a:r>
              <a:rPr sz="2000" spc="-1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changes</a:t>
            </a:r>
            <a:r>
              <a:rPr sz="20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131C36"/>
                </a:solidFill>
                <a:latin typeface="Calibri"/>
                <a:cs typeface="Calibri"/>
              </a:rPr>
              <a:t>must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be</a:t>
            </a:r>
            <a:r>
              <a:rPr sz="20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made</a:t>
            </a:r>
            <a:r>
              <a:rPr sz="2000" spc="-1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to</a:t>
            </a:r>
            <a:r>
              <a:rPr sz="20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a</a:t>
            </a:r>
            <a:r>
              <a:rPr sz="20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subsequent</a:t>
            </a:r>
            <a:r>
              <a:rPr sz="20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block</a:t>
            </a:r>
            <a:r>
              <a:rPr sz="20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in</a:t>
            </a:r>
            <a:r>
              <a:rPr sz="2000" spc="-1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the</a:t>
            </a:r>
            <a:r>
              <a:rPr sz="20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chain</a:t>
            </a:r>
            <a:endParaRPr sz="20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1250"/>
              </a:spcBef>
              <a:buClr>
                <a:srgbClr val="DA3467"/>
              </a:buClr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Transaction</a:t>
            </a:r>
            <a:r>
              <a:rPr sz="2000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data</a:t>
            </a:r>
            <a:r>
              <a:rPr sz="20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such</a:t>
            </a:r>
            <a:r>
              <a:rPr sz="20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as</a:t>
            </a:r>
            <a:r>
              <a:rPr sz="20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date,</a:t>
            </a:r>
            <a:r>
              <a:rPr sz="20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time,</a:t>
            </a:r>
            <a:r>
              <a:rPr sz="2000" spc="-1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and</a:t>
            </a:r>
            <a:r>
              <a:rPr sz="2000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amount</a:t>
            </a:r>
            <a:r>
              <a:rPr sz="20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is</a:t>
            </a:r>
            <a:r>
              <a:rPr sz="20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verified</a:t>
            </a:r>
            <a:endParaRPr sz="2000">
              <a:latin typeface="Calibri"/>
              <a:cs typeface="Calibri"/>
            </a:endParaRPr>
          </a:p>
          <a:p>
            <a:pPr marL="355600">
              <a:lnSpc>
                <a:spcPct val="100000"/>
              </a:lnSpc>
              <a:spcBef>
                <a:spcPts val="240"/>
              </a:spcBef>
            </a:pP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with</a:t>
            </a:r>
            <a:r>
              <a:rPr sz="20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a</a:t>
            </a:r>
            <a:r>
              <a:rPr sz="20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consensus</a:t>
            </a:r>
            <a:r>
              <a:rPr sz="20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mechanism</a:t>
            </a:r>
            <a:r>
              <a:rPr sz="20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50" dirty="0">
                <a:solidFill>
                  <a:srgbClr val="131C36"/>
                </a:solidFill>
                <a:latin typeface="Calibri"/>
                <a:cs typeface="Calibri"/>
              </a:rPr>
              <a:t>(PoW,</a:t>
            </a:r>
            <a:r>
              <a:rPr sz="20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PoS,</a:t>
            </a:r>
            <a:r>
              <a:rPr sz="20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etc.)</a:t>
            </a:r>
            <a:endParaRPr sz="2000">
              <a:latin typeface="Calibri"/>
              <a:cs typeface="Calibri"/>
            </a:endParaRPr>
          </a:p>
          <a:p>
            <a:pPr marL="355600" marR="90170" indent="-342900">
              <a:lnSpc>
                <a:spcPct val="110000"/>
              </a:lnSpc>
              <a:spcBef>
                <a:spcPts val="994"/>
              </a:spcBef>
              <a:buClr>
                <a:srgbClr val="DA3467"/>
              </a:buClr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The</a:t>
            </a:r>
            <a:r>
              <a:rPr sz="20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transaction</a:t>
            </a:r>
            <a:r>
              <a:rPr sz="20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participants</a:t>
            </a: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identities</a:t>
            </a: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are</a:t>
            </a:r>
            <a:r>
              <a:rPr sz="20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based</a:t>
            </a:r>
            <a:r>
              <a:rPr sz="20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on</a:t>
            </a:r>
            <a:r>
              <a:rPr sz="20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digital signatures</a:t>
            </a:r>
            <a:endParaRPr sz="20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1235"/>
              </a:spcBef>
              <a:buClr>
                <a:srgbClr val="DA3467"/>
              </a:buClr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Unique</a:t>
            </a:r>
            <a:r>
              <a:rPr sz="2000" spc="-5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cryptographic</a:t>
            </a:r>
            <a:r>
              <a:rPr sz="2000" spc="-7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hashes</a:t>
            </a:r>
            <a:r>
              <a:rPr sz="20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are</a:t>
            </a:r>
            <a:r>
              <a:rPr sz="20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used</a:t>
            </a:r>
            <a:r>
              <a:rPr sz="2000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to</a:t>
            </a:r>
            <a:r>
              <a:rPr sz="20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distinguish</a:t>
            </a:r>
            <a:r>
              <a:rPr sz="20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25" dirty="0">
                <a:solidFill>
                  <a:srgbClr val="131C36"/>
                </a:solidFill>
                <a:latin typeface="Calibri"/>
                <a:cs typeface="Calibri"/>
              </a:rPr>
              <a:t>the</a:t>
            </a:r>
            <a:endParaRPr sz="2000">
              <a:latin typeface="Calibri"/>
              <a:cs typeface="Calibri"/>
            </a:endParaRPr>
          </a:p>
          <a:p>
            <a:pPr marL="355600">
              <a:lnSpc>
                <a:spcPct val="100000"/>
              </a:lnSpc>
              <a:spcBef>
                <a:spcPts val="245"/>
              </a:spcBef>
            </a:pP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blocks</a:t>
            </a:r>
            <a:r>
              <a:rPr sz="20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from</a:t>
            </a:r>
            <a:r>
              <a:rPr sz="20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each</a:t>
            </a:r>
            <a:r>
              <a:rPr sz="20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other</a:t>
            </a:r>
            <a:endParaRPr sz="20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1250"/>
              </a:spcBef>
              <a:buClr>
                <a:srgbClr val="DA3467"/>
              </a:buClr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These</a:t>
            </a:r>
            <a:r>
              <a:rPr sz="20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things</a:t>
            </a:r>
            <a:r>
              <a:rPr sz="20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must</a:t>
            </a:r>
            <a:r>
              <a:rPr sz="2000" spc="-1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occur</a:t>
            </a:r>
            <a:r>
              <a:rPr sz="20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for</a:t>
            </a:r>
            <a:r>
              <a:rPr sz="20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a</a:t>
            </a: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block</a:t>
            </a:r>
            <a:r>
              <a:rPr sz="20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to</a:t>
            </a:r>
            <a:r>
              <a:rPr sz="2000" spc="-1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be</a:t>
            </a:r>
            <a:r>
              <a:rPr sz="20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added</a:t>
            </a:r>
            <a:endParaRPr sz="2000">
              <a:latin typeface="Calibri"/>
              <a:cs typeface="Calibri"/>
            </a:endParaRPr>
          </a:p>
          <a:p>
            <a:pPr marL="812800" lvl="1" indent="-342900">
              <a:lnSpc>
                <a:spcPct val="100000"/>
              </a:lnSpc>
              <a:spcBef>
                <a:spcPts val="740"/>
              </a:spcBef>
              <a:buClr>
                <a:srgbClr val="DA3467"/>
              </a:buClr>
              <a:buSzPct val="113888"/>
              <a:buFont typeface="Arial"/>
              <a:buChar char="•"/>
              <a:tabLst>
                <a:tab pos="812165" algn="l"/>
                <a:tab pos="812800" algn="l"/>
              </a:tabLst>
            </a:pP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A</a:t>
            </a:r>
            <a:r>
              <a:rPr sz="18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transaction</a:t>
            </a:r>
            <a:r>
              <a:rPr sz="18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must</a:t>
            </a:r>
            <a:r>
              <a:rPr sz="18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take</a:t>
            </a:r>
            <a:r>
              <a:rPr sz="18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131C36"/>
                </a:solidFill>
                <a:latin typeface="Calibri"/>
                <a:cs typeface="Calibri"/>
              </a:rPr>
              <a:t>place</a:t>
            </a:r>
            <a:endParaRPr sz="1800">
              <a:latin typeface="Calibri"/>
              <a:cs typeface="Calibri"/>
            </a:endParaRPr>
          </a:p>
          <a:p>
            <a:pPr marL="812800" lvl="1" indent="-342900">
              <a:lnSpc>
                <a:spcPct val="100000"/>
              </a:lnSpc>
              <a:spcBef>
                <a:spcPts val="720"/>
              </a:spcBef>
              <a:buClr>
                <a:srgbClr val="DA3467"/>
              </a:buClr>
              <a:buSzPct val="113888"/>
              <a:buFont typeface="Arial"/>
              <a:buChar char="•"/>
              <a:tabLst>
                <a:tab pos="812165" algn="l"/>
                <a:tab pos="812800" algn="l"/>
              </a:tabLst>
            </a:pP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The</a:t>
            </a:r>
            <a:r>
              <a:rPr sz="18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transaction</a:t>
            </a:r>
            <a:r>
              <a:rPr sz="18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must</a:t>
            </a:r>
            <a:r>
              <a:rPr sz="18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be</a:t>
            </a:r>
            <a:r>
              <a:rPr sz="18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verified</a:t>
            </a:r>
            <a:r>
              <a:rPr sz="18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131C36"/>
                </a:solidFill>
                <a:latin typeface="Calibri"/>
                <a:cs typeface="Calibri"/>
              </a:rPr>
              <a:t>(consensus)</a:t>
            </a:r>
            <a:endParaRPr sz="1800">
              <a:latin typeface="Calibri"/>
              <a:cs typeface="Calibri"/>
            </a:endParaRPr>
          </a:p>
          <a:p>
            <a:pPr marL="812800" lvl="1" indent="-342900">
              <a:lnSpc>
                <a:spcPct val="100000"/>
              </a:lnSpc>
              <a:spcBef>
                <a:spcPts val="710"/>
              </a:spcBef>
              <a:buClr>
                <a:srgbClr val="DA3467"/>
              </a:buClr>
              <a:buSzPct val="113888"/>
              <a:buFont typeface="Arial"/>
              <a:buChar char="•"/>
              <a:tabLst>
                <a:tab pos="812165" algn="l"/>
                <a:tab pos="812800" algn="l"/>
              </a:tabLst>
            </a:pP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That</a:t>
            </a:r>
            <a:r>
              <a:rPr sz="18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transaction</a:t>
            </a:r>
            <a:r>
              <a:rPr sz="1800" spc="-1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must</a:t>
            </a:r>
            <a:r>
              <a:rPr sz="18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be</a:t>
            </a:r>
            <a:r>
              <a:rPr sz="18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stored</a:t>
            </a:r>
            <a:r>
              <a:rPr sz="1800" spc="-1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in</a:t>
            </a:r>
            <a:r>
              <a:rPr sz="1800" spc="-1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a</a:t>
            </a:r>
            <a:r>
              <a:rPr sz="1800" spc="-1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block</a:t>
            </a:r>
            <a:r>
              <a:rPr sz="1800" spc="-1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and</a:t>
            </a:r>
            <a:r>
              <a:rPr sz="1800" spc="-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given</a:t>
            </a:r>
            <a:r>
              <a:rPr sz="1800" spc="-1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a</a:t>
            </a:r>
            <a:r>
              <a:rPr sz="1800" spc="-20" dirty="0">
                <a:solidFill>
                  <a:srgbClr val="131C36"/>
                </a:solidFill>
                <a:latin typeface="Calibri"/>
                <a:cs typeface="Calibri"/>
              </a:rPr>
              <a:t> hash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59323" y="438276"/>
            <a:ext cx="2883789" cy="557784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80872" y="2147316"/>
            <a:ext cx="2564891" cy="2563368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E9E8DE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288559"/>
            <a:ext cx="5787390" cy="803910"/>
            <a:chOff x="0" y="288559"/>
            <a:chExt cx="5787390" cy="803910"/>
          </a:xfrm>
        </p:grpSpPr>
        <p:sp>
          <p:nvSpPr>
            <p:cNvPr id="4" name="object 4"/>
            <p:cNvSpPr/>
            <p:nvPr/>
          </p:nvSpPr>
          <p:spPr>
            <a:xfrm>
              <a:off x="0" y="288559"/>
              <a:ext cx="1101725" cy="803910"/>
            </a:xfrm>
            <a:custGeom>
              <a:avLst/>
              <a:gdLst/>
              <a:ahLst/>
              <a:cxnLst/>
              <a:rect l="l" t="t" r="r" b="b"/>
              <a:pathLst>
                <a:path w="1101725" h="803910">
                  <a:moveTo>
                    <a:pt x="1101152" y="0"/>
                  </a:moveTo>
                  <a:lnTo>
                    <a:pt x="0" y="0"/>
                  </a:lnTo>
                  <a:lnTo>
                    <a:pt x="0" y="803836"/>
                  </a:lnTo>
                  <a:lnTo>
                    <a:pt x="1017864" y="803836"/>
                  </a:lnTo>
                  <a:lnTo>
                    <a:pt x="1101152" y="0"/>
                  </a:lnTo>
                  <a:close/>
                </a:path>
              </a:pathLst>
            </a:custGeom>
            <a:solidFill>
              <a:srgbClr val="DA34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95299" y="429209"/>
              <a:ext cx="5291836" cy="558088"/>
            </a:xfrm>
            <a:prstGeom prst="rect">
              <a:avLst/>
            </a:prstGeom>
          </p:spPr>
        </p:pic>
      </p:grp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8392" y="1620011"/>
            <a:ext cx="11608308" cy="4578096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3746500" cy="6858000"/>
            <a:chOff x="0" y="0"/>
            <a:chExt cx="3746500" cy="6858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3746500" cy="6858000"/>
            </a:xfrm>
            <a:custGeom>
              <a:avLst/>
              <a:gdLst/>
              <a:ahLst/>
              <a:cxnLst/>
              <a:rect l="l" t="t" r="r" b="b"/>
              <a:pathLst>
                <a:path w="3746500" h="6858000">
                  <a:moveTo>
                    <a:pt x="3745991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3745991" y="6858000"/>
                  </a:lnTo>
                  <a:lnTo>
                    <a:pt x="3745991" y="0"/>
                  </a:lnTo>
                  <a:close/>
                </a:path>
              </a:pathLst>
            </a:custGeom>
            <a:solidFill>
              <a:srgbClr val="EFAD4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7200" y="2444495"/>
              <a:ext cx="2807207" cy="1648967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956684" y="254634"/>
            <a:ext cx="268478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10" dirty="0">
                <a:latin typeface="Montserrat ExtraBold"/>
                <a:cs typeface="Montserrat ExtraBold"/>
              </a:rPr>
              <a:t>Containers</a:t>
            </a:r>
            <a:endParaRPr sz="3600">
              <a:latin typeface="Montserrat ExtraBold"/>
              <a:cs typeface="Montserrat ExtraBold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956684" y="1121181"/>
            <a:ext cx="7647940" cy="49599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2284" indent="-342900">
              <a:lnSpc>
                <a:spcPct val="110000"/>
              </a:lnSpc>
              <a:spcBef>
                <a:spcPts val="100"/>
              </a:spcBef>
              <a:buClr>
                <a:srgbClr val="DA3467"/>
              </a:buClr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A</a:t>
            </a:r>
            <a:r>
              <a:rPr sz="2200" spc="-6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method</a:t>
            </a:r>
            <a:r>
              <a:rPr sz="2200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for</a:t>
            </a:r>
            <a:r>
              <a:rPr sz="2200" spc="-6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packaging</a:t>
            </a:r>
            <a:r>
              <a:rPr sz="2200" spc="-7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and</a:t>
            </a:r>
            <a:r>
              <a:rPr sz="2200" spc="-7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securely</a:t>
            </a:r>
            <a:r>
              <a:rPr sz="2200" spc="-6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running</a:t>
            </a:r>
            <a:r>
              <a:rPr sz="2200" spc="-8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an</a:t>
            </a:r>
            <a:r>
              <a:rPr sz="2200" spc="-6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application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within</a:t>
            </a:r>
            <a:r>
              <a:rPr sz="2200" spc="-6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an</a:t>
            </a:r>
            <a:r>
              <a:rPr sz="22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application</a:t>
            </a:r>
            <a:r>
              <a:rPr sz="22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virtualization</a:t>
            </a:r>
            <a:r>
              <a:rPr sz="2200" spc="-6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environment</a:t>
            </a:r>
            <a:endParaRPr sz="2200">
              <a:latin typeface="Calibri"/>
              <a:cs typeface="Calibri"/>
            </a:endParaRPr>
          </a:p>
          <a:p>
            <a:pPr marL="355600" marR="5080" indent="-342900">
              <a:lnSpc>
                <a:spcPct val="110000"/>
              </a:lnSpc>
              <a:spcBef>
                <a:spcPts val="994"/>
              </a:spcBef>
              <a:buClr>
                <a:srgbClr val="DA3467"/>
              </a:buClr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A</a:t>
            </a:r>
            <a:r>
              <a:rPr sz="22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container</a:t>
            </a:r>
            <a:r>
              <a:rPr sz="22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is</a:t>
            </a:r>
            <a:r>
              <a:rPr sz="22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a</a:t>
            </a:r>
            <a:r>
              <a:rPr sz="2200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discrete</a:t>
            </a:r>
            <a:r>
              <a:rPr sz="22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modular</a:t>
            </a:r>
            <a:r>
              <a:rPr sz="22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and</a:t>
            </a:r>
            <a:r>
              <a:rPr sz="2200" spc="-5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portable</a:t>
            </a:r>
            <a:r>
              <a:rPr sz="2200" spc="-6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131C36"/>
                </a:solidFill>
                <a:latin typeface="Calibri"/>
                <a:cs typeface="Calibri"/>
              </a:rPr>
              <a:t>environment</a:t>
            </a:r>
            <a:r>
              <a:rPr sz="22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131C36"/>
                </a:solidFill>
                <a:latin typeface="Calibri"/>
                <a:cs typeface="Calibri"/>
              </a:rPr>
              <a:t>that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includes</a:t>
            </a:r>
            <a:r>
              <a:rPr sz="2200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the</a:t>
            </a:r>
            <a:r>
              <a:rPr sz="22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application</a:t>
            </a:r>
            <a:r>
              <a:rPr sz="2200" spc="-6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binaries,</a:t>
            </a:r>
            <a:r>
              <a:rPr sz="2200" spc="-6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software</a:t>
            </a:r>
            <a:r>
              <a:rPr sz="2200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dependencies,</a:t>
            </a:r>
            <a:r>
              <a:rPr sz="2200" spc="-25" dirty="0">
                <a:solidFill>
                  <a:srgbClr val="131C36"/>
                </a:solidFill>
                <a:latin typeface="Calibri"/>
                <a:cs typeface="Calibri"/>
              </a:rPr>
              <a:t> and </a:t>
            </a:r>
            <a:r>
              <a:rPr sz="2200" spc="-20" dirty="0">
                <a:solidFill>
                  <a:srgbClr val="131C36"/>
                </a:solidFill>
                <a:latin typeface="Calibri"/>
                <a:cs typeface="Calibri"/>
              </a:rPr>
              <a:t>hardware</a:t>
            </a:r>
            <a:r>
              <a:rPr sz="2200" spc="-8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requirements</a:t>
            </a:r>
            <a:r>
              <a:rPr sz="22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wrapped</a:t>
            </a:r>
            <a:r>
              <a:rPr sz="2200" spc="-5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up</a:t>
            </a:r>
            <a:r>
              <a:rPr sz="2200" spc="-5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into</a:t>
            </a:r>
            <a:r>
              <a:rPr sz="22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an</a:t>
            </a:r>
            <a:r>
              <a:rPr sz="2200" spc="-5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independent,</a:t>
            </a:r>
            <a:r>
              <a:rPr sz="22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self- contained</a:t>
            </a:r>
            <a:r>
              <a:rPr sz="2200" spc="-8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131C36"/>
                </a:solidFill>
                <a:latin typeface="Calibri"/>
                <a:cs typeface="Calibri"/>
              </a:rPr>
              <a:t>unit</a:t>
            </a:r>
            <a:endParaRPr sz="2200">
              <a:latin typeface="Calibri"/>
              <a:cs typeface="Calibri"/>
            </a:endParaRPr>
          </a:p>
          <a:p>
            <a:pPr marL="355600" marR="147320" indent="-342900">
              <a:lnSpc>
                <a:spcPct val="110100"/>
              </a:lnSpc>
              <a:spcBef>
                <a:spcPts val="994"/>
              </a:spcBef>
              <a:buClr>
                <a:srgbClr val="DA3467"/>
              </a:buClr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200" spc="-45" dirty="0">
                <a:solidFill>
                  <a:srgbClr val="131C36"/>
                </a:solidFill>
                <a:latin typeface="Calibri"/>
                <a:cs typeface="Calibri"/>
              </a:rPr>
              <a:t>You</a:t>
            </a:r>
            <a:r>
              <a:rPr sz="2200" spc="-5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can</a:t>
            </a:r>
            <a:r>
              <a:rPr sz="2200" spc="-5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also</a:t>
            </a:r>
            <a:r>
              <a:rPr sz="2200" spc="-7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use</a:t>
            </a:r>
            <a:r>
              <a:rPr sz="2200" spc="-6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131C36"/>
                </a:solidFill>
                <a:latin typeface="Calibri"/>
                <a:cs typeface="Calibri"/>
              </a:rPr>
              <a:t>containers</a:t>
            </a:r>
            <a:r>
              <a:rPr sz="2200" spc="-5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for</a:t>
            </a:r>
            <a:r>
              <a:rPr sz="2200" spc="-6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processes</a:t>
            </a:r>
            <a:r>
              <a:rPr sz="2200" spc="-5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and</a:t>
            </a:r>
            <a:r>
              <a:rPr sz="2200" spc="-6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workflows</a:t>
            </a:r>
            <a:r>
              <a:rPr sz="22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25" dirty="0">
                <a:solidFill>
                  <a:srgbClr val="131C36"/>
                </a:solidFill>
                <a:latin typeface="Calibri"/>
                <a:cs typeface="Calibri"/>
              </a:rPr>
              <a:t>in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which</a:t>
            </a:r>
            <a:r>
              <a:rPr sz="2200" spc="-8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there</a:t>
            </a:r>
            <a:r>
              <a:rPr sz="2200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are</a:t>
            </a:r>
            <a:r>
              <a:rPr sz="2200" spc="-6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important</a:t>
            </a:r>
            <a:r>
              <a:rPr sz="2200" spc="-7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requirements</a:t>
            </a:r>
            <a:r>
              <a:rPr sz="2200" spc="-5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for</a:t>
            </a:r>
            <a:r>
              <a:rPr sz="2200" spc="-6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25" dirty="0">
                <a:solidFill>
                  <a:srgbClr val="131C36"/>
                </a:solidFill>
                <a:latin typeface="Calibri"/>
                <a:cs typeface="Calibri"/>
              </a:rPr>
              <a:t>security,</a:t>
            </a:r>
            <a:r>
              <a:rPr sz="2200" spc="-6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reliability,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and</a:t>
            </a:r>
            <a:r>
              <a:rPr sz="22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scalability</a:t>
            </a:r>
            <a:endParaRPr sz="22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1270"/>
              </a:spcBef>
              <a:buClr>
                <a:srgbClr val="DA3467"/>
              </a:buClr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All</a:t>
            </a:r>
            <a:r>
              <a:rPr sz="2200" spc="-7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cloud</a:t>
            </a:r>
            <a:r>
              <a:rPr sz="2200" spc="-7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131C36"/>
                </a:solidFill>
                <a:latin typeface="Calibri"/>
                <a:cs typeface="Calibri"/>
              </a:rPr>
              <a:t>providers</a:t>
            </a:r>
            <a:r>
              <a:rPr sz="2200" spc="-8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offer</a:t>
            </a:r>
            <a:r>
              <a:rPr sz="2200" spc="-6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managed</a:t>
            </a:r>
            <a:r>
              <a:rPr sz="2200" spc="-5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container</a:t>
            </a:r>
            <a:r>
              <a:rPr sz="2200" spc="-7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development,</a:t>
            </a:r>
            <a:endParaRPr sz="2200">
              <a:latin typeface="Calibri"/>
              <a:cs typeface="Calibri"/>
            </a:endParaRPr>
          </a:p>
          <a:p>
            <a:pPr marL="355600">
              <a:lnSpc>
                <a:spcPct val="100000"/>
              </a:lnSpc>
              <a:spcBef>
                <a:spcPts val="265"/>
              </a:spcBef>
            </a:pP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automation</a:t>
            </a:r>
            <a:r>
              <a:rPr sz="2200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and</a:t>
            </a:r>
            <a:r>
              <a:rPr sz="2200" spc="-5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131C36"/>
                </a:solidFill>
                <a:latin typeface="Calibri"/>
                <a:cs typeface="Calibri"/>
              </a:rPr>
              <a:t>orchestration</a:t>
            </a:r>
            <a:r>
              <a:rPr sz="22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services</a:t>
            </a:r>
            <a:endParaRPr sz="22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1260"/>
              </a:spcBef>
              <a:buClr>
                <a:srgbClr val="DA3467"/>
              </a:buClr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Containers</a:t>
            </a:r>
            <a:r>
              <a:rPr sz="2200" spc="-7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can</a:t>
            </a:r>
            <a:r>
              <a:rPr sz="2200" spc="-7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be</a:t>
            </a:r>
            <a:r>
              <a:rPr sz="2200" spc="-6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server-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based</a:t>
            </a:r>
            <a:r>
              <a:rPr sz="2200" spc="-6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or</a:t>
            </a:r>
            <a:r>
              <a:rPr sz="2200" spc="-6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serverless</a:t>
            </a:r>
            <a:r>
              <a:rPr sz="2200" spc="-6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(AWS</a:t>
            </a:r>
            <a:r>
              <a:rPr sz="2200" spc="-5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Fargate)</a:t>
            </a:r>
            <a:endParaRPr sz="2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863840" y="0"/>
            <a:ext cx="4328160" cy="6858000"/>
            <a:chOff x="7863840" y="0"/>
            <a:chExt cx="4328160" cy="6858000"/>
          </a:xfrm>
        </p:grpSpPr>
        <p:sp>
          <p:nvSpPr>
            <p:cNvPr id="3" name="object 3"/>
            <p:cNvSpPr/>
            <p:nvPr/>
          </p:nvSpPr>
          <p:spPr>
            <a:xfrm>
              <a:off x="7863840" y="0"/>
              <a:ext cx="4328160" cy="6858000"/>
            </a:xfrm>
            <a:custGeom>
              <a:avLst/>
              <a:gdLst/>
              <a:ahLst/>
              <a:cxnLst/>
              <a:rect l="l" t="t" r="r" b="b"/>
              <a:pathLst>
                <a:path w="4328159" h="6858000">
                  <a:moveTo>
                    <a:pt x="4328159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4328159" y="6858000"/>
                  </a:lnTo>
                  <a:lnTo>
                    <a:pt x="4328159" y="0"/>
                  </a:lnTo>
                  <a:close/>
                </a:path>
              </a:pathLst>
            </a:custGeom>
            <a:solidFill>
              <a:srgbClr val="DA57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9188401" y="2470688"/>
              <a:ext cx="1745614" cy="1974214"/>
            </a:xfrm>
            <a:custGeom>
              <a:avLst/>
              <a:gdLst/>
              <a:ahLst/>
              <a:cxnLst/>
              <a:rect l="l" t="t" r="r" b="b"/>
              <a:pathLst>
                <a:path w="1745615" h="1974214">
                  <a:moveTo>
                    <a:pt x="916786" y="316"/>
                  </a:moveTo>
                  <a:lnTo>
                    <a:pt x="834726" y="0"/>
                  </a:lnTo>
                  <a:lnTo>
                    <a:pt x="778560" y="3584"/>
                  </a:lnTo>
                  <a:lnTo>
                    <a:pt x="700249" y="14585"/>
                  </a:lnTo>
                  <a:lnTo>
                    <a:pt x="654605" y="24108"/>
                  </a:lnTo>
                  <a:lnTo>
                    <a:pt x="605605" y="36976"/>
                  </a:lnTo>
                  <a:lnTo>
                    <a:pt x="553976" y="53685"/>
                  </a:lnTo>
                  <a:lnTo>
                    <a:pt x="500444" y="74733"/>
                  </a:lnTo>
                  <a:lnTo>
                    <a:pt x="445737" y="100616"/>
                  </a:lnTo>
                  <a:lnTo>
                    <a:pt x="390580" y="131831"/>
                  </a:lnTo>
                  <a:lnTo>
                    <a:pt x="335700" y="168876"/>
                  </a:lnTo>
                  <a:lnTo>
                    <a:pt x="281825" y="212246"/>
                  </a:lnTo>
                  <a:lnTo>
                    <a:pt x="229681" y="262439"/>
                  </a:lnTo>
                  <a:lnTo>
                    <a:pt x="194751" y="301608"/>
                  </a:lnTo>
                  <a:lnTo>
                    <a:pt x="162789" y="342427"/>
                  </a:lnTo>
                  <a:lnTo>
                    <a:pt x="133770" y="384720"/>
                  </a:lnTo>
                  <a:lnTo>
                    <a:pt x="107669" y="428313"/>
                  </a:lnTo>
                  <a:lnTo>
                    <a:pt x="84462" y="473030"/>
                  </a:lnTo>
                  <a:lnTo>
                    <a:pt x="64123" y="518694"/>
                  </a:lnTo>
                  <a:lnTo>
                    <a:pt x="46628" y="565132"/>
                  </a:lnTo>
                  <a:lnTo>
                    <a:pt x="31953" y="612166"/>
                  </a:lnTo>
                  <a:lnTo>
                    <a:pt x="20072" y="659622"/>
                  </a:lnTo>
                  <a:lnTo>
                    <a:pt x="10961" y="707325"/>
                  </a:lnTo>
                  <a:lnTo>
                    <a:pt x="4595" y="755097"/>
                  </a:lnTo>
                  <a:lnTo>
                    <a:pt x="949" y="802765"/>
                  </a:lnTo>
                  <a:lnTo>
                    <a:pt x="0" y="850153"/>
                  </a:lnTo>
                  <a:lnTo>
                    <a:pt x="1721" y="897085"/>
                  </a:lnTo>
                  <a:lnTo>
                    <a:pt x="6088" y="943385"/>
                  </a:lnTo>
                  <a:lnTo>
                    <a:pt x="13076" y="988878"/>
                  </a:lnTo>
                  <a:lnTo>
                    <a:pt x="22662" y="1033389"/>
                  </a:lnTo>
                  <a:lnTo>
                    <a:pt x="34819" y="1076742"/>
                  </a:lnTo>
                  <a:lnTo>
                    <a:pt x="49524" y="1118762"/>
                  </a:lnTo>
                  <a:lnTo>
                    <a:pt x="66751" y="1159273"/>
                  </a:lnTo>
                  <a:lnTo>
                    <a:pt x="86476" y="1198099"/>
                  </a:lnTo>
                  <a:lnTo>
                    <a:pt x="108674" y="1235065"/>
                  </a:lnTo>
                  <a:lnTo>
                    <a:pt x="139624" y="1280697"/>
                  </a:lnTo>
                  <a:lnTo>
                    <a:pt x="171643" y="1324873"/>
                  </a:lnTo>
                  <a:lnTo>
                    <a:pt x="204331" y="1367831"/>
                  </a:lnTo>
                  <a:lnTo>
                    <a:pt x="302426" y="1491763"/>
                  </a:lnTo>
                  <a:lnTo>
                    <a:pt x="363861" y="1572637"/>
                  </a:lnTo>
                  <a:lnTo>
                    <a:pt x="392193" y="1613259"/>
                  </a:lnTo>
                  <a:lnTo>
                    <a:pt x="418403" y="1654322"/>
                  </a:lnTo>
                  <a:lnTo>
                    <a:pt x="441900" y="1695458"/>
                  </a:lnTo>
                  <a:lnTo>
                    <a:pt x="462594" y="1737533"/>
                  </a:lnTo>
                  <a:lnTo>
                    <a:pt x="480082" y="1780757"/>
                  </a:lnTo>
                  <a:lnTo>
                    <a:pt x="493966" y="1825340"/>
                  </a:lnTo>
                  <a:lnTo>
                    <a:pt x="503844" y="1871488"/>
                  </a:lnTo>
                  <a:lnTo>
                    <a:pt x="509316" y="1919413"/>
                  </a:lnTo>
                  <a:lnTo>
                    <a:pt x="515262" y="1941151"/>
                  </a:lnTo>
                  <a:lnTo>
                    <a:pt x="528203" y="1958425"/>
                  </a:lnTo>
                  <a:lnTo>
                    <a:pt x="546435" y="1969823"/>
                  </a:lnTo>
                  <a:lnTo>
                    <a:pt x="568252" y="1973935"/>
                  </a:lnTo>
                  <a:lnTo>
                    <a:pt x="1194607" y="1970175"/>
                  </a:lnTo>
                  <a:lnTo>
                    <a:pt x="1234577" y="1954116"/>
                  </a:lnTo>
                  <a:lnTo>
                    <a:pt x="1252916" y="1915026"/>
                  </a:lnTo>
                  <a:lnTo>
                    <a:pt x="1257418" y="1869436"/>
                  </a:lnTo>
                  <a:lnTo>
                    <a:pt x="1265839" y="1825436"/>
                  </a:lnTo>
                  <a:lnTo>
                    <a:pt x="1277857" y="1782833"/>
                  </a:lnTo>
                  <a:lnTo>
                    <a:pt x="1293146" y="1741433"/>
                  </a:lnTo>
                  <a:lnTo>
                    <a:pt x="1311383" y="1701045"/>
                  </a:lnTo>
                  <a:lnTo>
                    <a:pt x="1332244" y="1661474"/>
                  </a:lnTo>
                  <a:lnTo>
                    <a:pt x="1355405" y="1622529"/>
                  </a:lnTo>
                  <a:lnTo>
                    <a:pt x="1380543" y="1584016"/>
                  </a:lnTo>
                  <a:lnTo>
                    <a:pt x="1407333" y="1545743"/>
                  </a:lnTo>
                  <a:lnTo>
                    <a:pt x="1435451" y="1507517"/>
                  </a:lnTo>
                  <a:lnTo>
                    <a:pt x="1524539" y="1391189"/>
                  </a:lnTo>
                  <a:lnTo>
                    <a:pt x="1584635" y="1310335"/>
                  </a:lnTo>
                  <a:lnTo>
                    <a:pt x="1613923" y="1268338"/>
                  </a:lnTo>
                  <a:lnTo>
                    <a:pt x="1642271" y="1225038"/>
                  </a:lnTo>
                  <a:lnTo>
                    <a:pt x="1664016" y="1187749"/>
                  </a:lnTo>
                  <a:lnTo>
                    <a:pt x="1683237" y="1148640"/>
                  </a:lnTo>
                  <a:lnTo>
                    <a:pt x="1699917" y="1107884"/>
                  </a:lnTo>
                  <a:lnTo>
                    <a:pt x="1714034" y="1065659"/>
                  </a:lnTo>
                  <a:lnTo>
                    <a:pt x="1725569" y="1022139"/>
                  </a:lnTo>
                  <a:lnTo>
                    <a:pt x="1734503" y="977499"/>
                  </a:lnTo>
                  <a:lnTo>
                    <a:pt x="1740815" y="931917"/>
                  </a:lnTo>
                  <a:lnTo>
                    <a:pt x="1744486" y="885566"/>
                  </a:lnTo>
                  <a:lnTo>
                    <a:pt x="1745496" y="838623"/>
                  </a:lnTo>
                  <a:lnTo>
                    <a:pt x="1743825" y="791262"/>
                  </a:lnTo>
                  <a:lnTo>
                    <a:pt x="1739454" y="743660"/>
                  </a:lnTo>
                  <a:lnTo>
                    <a:pt x="1732362" y="695992"/>
                  </a:lnTo>
                  <a:lnTo>
                    <a:pt x="1722530" y="648434"/>
                  </a:lnTo>
                  <a:lnTo>
                    <a:pt x="1709938" y="601160"/>
                  </a:lnTo>
                  <a:lnTo>
                    <a:pt x="1694566" y="554347"/>
                  </a:lnTo>
                  <a:lnTo>
                    <a:pt x="1676395" y="508170"/>
                  </a:lnTo>
                  <a:lnTo>
                    <a:pt x="1655404" y="462805"/>
                  </a:lnTo>
                  <a:lnTo>
                    <a:pt x="1631575" y="418426"/>
                  </a:lnTo>
                  <a:lnTo>
                    <a:pt x="1604886" y="375210"/>
                  </a:lnTo>
                  <a:lnTo>
                    <a:pt x="1575319" y="333332"/>
                  </a:lnTo>
                  <a:lnTo>
                    <a:pt x="1542854" y="292968"/>
                  </a:lnTo>
                  <a:lnTo>
                    <a:pt x="1507470" y="254292"/>
                  </a:lnTo>
                  <a:lnTo>
                    <a:pt x="1470197" y="218613"/>
                  </a:lnTo>
                  <a:lnTo>
                    <a:pt x="1430880" y="185424"/>
                  </a:lnTo>
                  <a:lnTo>
                    <a:pt x="1389654" y="154806"/>
                  </a:lnTo>
                  <a:lnTo>
                    <a:pt x="1346649" y="126839"/>
                  </a:lnTo>
                  <a:lnTo>
                    <a:pt x="1301999" y="101603"/>
                  </a:lnTo>
                  <a:lnTo>
                    <a:pt x="1255835" y="79181"/>
                  </a:lnTo>
                  <a:lnTo>
                    <a:pt x="1208290" y="59652"/>
                  </a:lnTo>
                  <a:lnTo>
                    <a:pt x="1159495" y="43097"/>
                  </a:lnTo>
                  <a:lnTo>
                    <a:pt x="1111859" y="29318"/>
                  </a:lnTo>
                  <a:lnTo>
                    <a:pt x="1063683" y="18099"/>
                  </a:lnTo>
                  <a:lnTo>
                    <a:pt x="1015054" y="9490"/>
                  </a:lnTo>
                  <a:lnTo>
                    <a:pt x="966060" y="3546"/>
                  </a:lnTo>
                  <a:lnTo>
                    <a:pt x="916786" y="316"/>
                  </a:lnTo>
                  <a:close/>
                </a:path>
              </a:pathLst>
            </a:custGeom>
            <a:solidFill>
              <a:srgbClr val="FCCF0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9657588" y="4513567"/>
              <a:ext cx="816610" cy="482600"/>
            </a:xfrm>
            <a:custGeom>
              <a:avLst/>
              <a:gdLst/>
              <a:ahLst/>
              <a:cxnLst/>
              <a:rect l="l" t="t" r="r" b="b"/>
              <a:pathLst>
                <a:path w="816609" h="482600">
                  <a:moveTo>
                    <a:pt x="541705" y="433057"/>
                  </a:moveTo>
                  <a:lnTo>
                    <a:pt x="539838" y="423786"/>
                  </a:lnTo>
                  <a:lnTo>
                    <a:pt x="534733" y="416217"/>
                  </a:lnTo>
                  <a:lnTo>
                    <a:pt x="527164" y="411111"/>
                  </a:lnTo>
                  <a:lnTo>
                    <a:pt x="517880" y="409244"/>
                  </a:lnTo>
                  <a:lnTo>
                    <a:pt x="291541" y="410502"/>
                  </a:lnTo>
                  <a:lnTo>
                    <a:pt x="285902" y="413004"/>
                  </a:lnTo>
                  <a:lnTo>
                    <a:pt x="281508" y="417398"/>
                  </a:lnTo>
                  <a:lnTo>
                    <a:pt x="276225" y="425323"/>
                  </a:lnTo>
                  <a:lnTo>
                    <a:pt x="274459" y="434314"/>
                  </a:lnTo>
                  <a:lnTo>
                    <a:pt x="276225" y="443306"/>
                  </a:lnTo>
                  <a:lnTo>
                    <a:pt x="281508" y="451231"/>
                  </a:lnTo>
                  <a:lnTo>
                    <a:pt x="305968" y="475678"/>
                  </a:lnTo>
                  <a:lnTo>
                    <a:pt x="310984" y="480060"/>
                  </a:lnTo>
                  <a:lnTo>
                    <a:pt x="317246" y="482561"/>
                  </a:lnTo>
                  <a:lnTo>
                    <a:pt x="500329" y="481317"/>
                  </a:lnTo>
                  <a:lnTo>
                    <a:pt x="507225" y="481317"/>
                  </a:lnTo>
                  <a:lnTo>
                    <a:pt x="514121" y="477558"/>
                  </a:lnTo>
                  <a:lnTo>
                    <a:pt x="517258" y="472541"/>
                  </a:lnTo>
                  <a:lnTo>
                    <a:pt x="539826" y="443712"/>
                  </a:lnTo>
                  <a:lnTo>
                    <a:pt x="541705" y="438073"/>
                  </a:lnTo>
                  <a:lnTo>
                    <a:pt x="541705" y="433057"/>
                  </a:lnTo>
                  <a:close/>
                </a:path>
                <a:path w="816609" h="482600">
                  <a:moveTo>
                    <a:pt x="720394" y="203060"/>
                  </a:moveTo>
                  <a:lnTo>
                    <a:pt x="718527" y="189407"/>
                  </a:lnTo>
                  <a:lnTo>
                    <a:pt x="713422" y="181838"/>
                  </a:lnTo>
                  <a:lnTo>
                    <a:pt x="705853" y="176733"/>
                  </a:lnTo>
                  <a:lnTo>
                    <a:pt x="696569" y="174866"/>
                  </a:lnTo>
                  <a:lnTo>
                    <a:pt x="123507" y="178625"/>
                  </a:lnTo>
                  <a:lnTo>
                    <a:pt x="115989" y="179870"/>
                  </a:lnTo>
                  <a:lnTo>
                    <a:pt x="107734" y="184658"/>
                  </a:lnTo>
                  <a:lnTo>
                    <a:pt x="102120" y="191858"/>
                  </a:lnTo>
                  <a:lnTo>
                    <a:pt x="99682" y="200583"/>
                  </a:lnTo>
                  <a:lnTo>
                    <a:pt x="100939" y="209956"/>
                  </a:lnTo>
                  <a:lnTo>
                    <a:pt x="156743" y="376034"/>
                  </a:lnTo>
                  <a:lnTo>
                    <a:pt x="179311" y="392328"/>
                  </a:lnTo>
                  <a:lnTo>
                    <a:pt x="653313" y="389191"/>
                  </a:lnTo>
                  <a:lnTo>
                    <a:pt x="720394" y="203060"/>
                  </a:lnTo>
                  <a:close/>
                </a:path>
                <a:path w="816609" h="482600">
                  <a:moveTo>
                    <a:pt x="726046" y="33845"/>
                  </a:moveTo>
                  <a:lnTo>
                    <a:pt x="723303" y="20624"/>
                  </a:lnTo>
                  <a:lnTo>
                    <a:pt x="715848" y="9867"/>
                  </a:lnTo>
                  <a:lnTo>
                    <a:pt x="704875" y="2641"/>
                  </a:lnTo>
                  <a:lnTo>
                    <a:pt x="691553" y="0"/>
                  </a:lnTo>
                  <a:lnTo>
                    <a:pt x="122885" y="3759"/>
                  </a:lnTo>
                  <a:lnTo>
                    <a:pt x="109664" y="6502"/>
                  </a:lnTo>
                  <a:lnTo>
                    <a:pt x="98907" y="13944"/>
                  </a:lnTo>
                  <a:lnTo>
                    <a:pt x="91668" y="24904"/>
                  </a:lnTo>
                  <a:lnTo>
                    <a:pt x="89027" y="38227"/>
                  </a:lnTo>
                  <a:lnTo>
                    <a:pt x="89027" y="45123"/>
                  </a:lnTo>
                  <a:lnTo>
                    <a:pt x="91770" y="58343"/>
                  </a:lnTo>
                  <a:lnTo>
                    <a:pt x="99212" y="69088"/>
                  </a:lnTo>
                  <a:lnTo>
                    <a:pt x="110185" y="76314"/>
                  </a:lnTo>
                  <a:lnTo>
                    <a:pt x="123507" y="78968"/>
                  </a:lnTo>
                  <a:lnTo>
                    <a:pt x="692188" y="75196"/>
                  </a:lnTo>
                  <a:lnTo>
                    <a:pt x="705408" y="72466"/>
                  </a:lnTo>
                  <a:lnTo>
                    <a:pt x="716165" y="65024"/>
                  </a:lnTo>
                  <a:lnTo>
                    <a:pt x="723392" y="54051"/>
                  </a:lnTo>
                  <a:lnTo>
                    <a:pt x="726046" y="40728"/>
                  </a:lnTo>
                  <a:lnTo>
                    <a:pt x="726046" y="33845"/>
                  </a:lnTo>
                  <a:close/>
                </a:path>
                <a:path w="816609" h="482600">
                  <a:moveTo>
                    <a:pt x="816330" y="117830"/>
                  </a:moveTo>
                  <a:lnTo>
                    <a:pt x="813587" y="104609"/>
                  </a:lnTo>
                  <a:lnTo>
                    <a:pt x="806132" y="93853"/>
                  </a:lnTo>
                  <a:lnTo>
                    <a:pt x="795159" y="86626"/>
                  </a:lnTo>
                  <a:lnTo>
                    <a:pt x="781837" y="83972"/>
                  </a:lnTo>
                  <a:lnTo>
                    <a:pt x="33858" y="88988"/>
                  </a:lnTo>
                  <a:lnTo>
                    <a:pt x="20624" y="91998"/>
                  </a:lnTo>
                  <a:lnTo>
                    <a:pt x="9867" y="99428"/>
                  </a:lnTo>
                  <a:lnTo>
                    <a:pt x="2641" y="110248"/>
                  </a:lnTo>
                  <a:lnTo>
                    <a:pt x="0" y="123469"/>
                  </a:lnTo>
                  <a:lnTo>
                    <a:pt x="0" y="130365"/>
                  </a:lnTo>
                  <a:lnTo>
                    <a:pt x="2743" y="143586"/>
                  </a:lnTo>
                  <a:lnTo>
                    <a:pt x="10185" y="154343"/>
                  </a:lnTo>
                  <a:lnTo>
                    <a:pt x="21158" y="161569"/>
                  </a:lnTo>
                  <a:lnTo>
                    <a:pt x="34480" y="164211"/>
                  </a:lnTo>
                  <a:lnTo>
                    <a:pt x="782472" y="159194"/>
                  </a:lnTo>
                  <a:lnTo>
                    <a:pt x="795693" y="156451"/>
                  </a:lnTo>
                  <a:lnTo>
                    <a:pt x="806450" y="149009"/>
                  </a:lnTo>
                  <a:lnTo>
                    <a:pt x="813676" y="138049"/>
                  </a:lnTo>
                  <a:lnTo>
                    <a:pt x="816330" y="124726"/>
                  </a:lnTo>
                  <a:lnTo>
                    <a:pt x="816330" y="117830"/>
                  </a:lnTo>
                  <a:close/>
                </a:path>
              </a:pathLst>
            </a:custGeom>
            <a:solidFill>
              <a:srgbClr val="3C3C3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9753518" y="2725607"/>
              <a:ext cx="630555" cy="184150"/>
            </a:xfrm>
            <a:custGeom>
              <a:avLst/>
              <a:gdLst/>
              <a:ahLst/>
              <a:cxnLst/>
              <a:rect l="l" t="t" r="r" b="b"/>
              <a:pathLst>
                <a:path w="630554" h="184150">
                  <a:moveTo>
                    <a:pt x="334808" y="0"/>
                  </a:moveTo>
                  <a:lnTo>
                    <a:pt x="266469" y="5107"/>
                  </a:lnTo>
                  <a:lnTo>
                    <a:pt x="203671" y="20181"/>
                  </a:lnTo>
                  <a:lnTo>
                    <a:pt x="147426" y="42026"/>
                  </a:lnTo>
                  <a:lnTo>
                    <a:pt x="98749" y="67447"/>
                  </a:lnTo>
                  <a:lnTo>
                    <a:pt x="58654" y="93251"/>
                  </a:lnTo>
                  <a:lnTo>
                    <a:pt x="28155" y="116241"/>
                  </a:lnTo>
                  <a:lnTo>
                    <a:pt x="0" y="141005"/>
                  </a:lnTo>
                  <a:lnTo>
                    <a:pt x="29732" y="129382"/>
                  </a:lnTo>
                  <a:lnTo>
                    <a:pt x="107135" y="103952"/>
                  </a:lnTo>
                  <a:lnTo>
                    <a:pt x="214515" y="78875"/>
                  </a:lnTo>
                  <a:lnTo>
                    <a:pt x="334181" y="68309"/>
                  </a:lnTo>
                  <a:lnTo>
                    <a:pt x="384490" y="73252"/>
                  </a:lnTo>
                  <a:lnTo>
                    <a:pt x="433745" y="86498"/>
                  </a:lnTo>
                  <a:lnTo>
                    <a:pt x="481797" y="107926"/>
                  </a:lnTo>
                  <a:lnTo>
                    <a:pt x="528495" y="137416"/>
                  </a:lnTo>
                  <a:lnTo>
                    <a:pt x="573688" y="174847"/>
                  </a:lnTo>
                  <a:lnTo>
                    <a:pt x="584738" y="181544"/>
                  </a:lnTo>
                  <a:lnTo>
                    <a:pt x="597200" y="183777"/>
                  </a:lnTo>
                  <a:lnTo>
                    <a:pt x="609661" y="181544"/>
                  </a:lnTo>
                  <a:lnTo>
                    <a:pt x="620711" y="174847"/>
                  </a:lnTo>
                  <a:lnTo>
                    <a:pt x="621338" y="173593"/>
                  </a:lnTo>
                  <a:lnTo>
                    <a:pt x="620711" y="173593"/>
                  </a:lnTo>
                  <a:lnTo>
                    <a:pt x="628010" y="161990"/>
                  </a:lnTo>
                  <a:lnTo>
                    <a:pt x="619458" y="124711"/>
                  </a:lnTo>
                  <a:lnTo>
                    <a:pt x="575427" y="87272"/>
                  </a:lnTo>
                  <a:lnTo>
                    <a:pt x="529915" y="56448"/>
                  </a:lnTo>
                  <a:lnTo>
                    <a:pt x="483011" y="32274"/>
                  </a:lnTo>
                  <a:lnTo>
                    <a:pt x="434800" y="14785"/>
                  </a:lnTo>
                  <a:lnTo>
                    <a:pt x="385370" y="4015"/>
                  </a:lnTo>
                  <a:lnTo>
                    <a:pt x="334808" y="0"/>
                  </a:lnTo>
                  <a:close/>
                </a:path>
              </a:pathLst>
            </a:custGeom>
            <a:solidFill>
              <a:srgbClr val="EEE6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0024999" y="2090775"/>
              <a:ext cx="518159" cy="346710"/>
            </a:xfrm>
            <a:custGeom>
              <a:avLst/>
              <a:gdLst/>
              <a:ahLst/>
              <a:cxnLst/>
              <a:rect l="l" t="t" r="r" b="b"/>
              <a:pathLst>
                <a:path w="518159" h="346710">
                  <a:moveTo>
                    <a:pt x="72720" y="36347"/>
                  </a:moveTo>
                  <a:lnTo>
                    <a:pt x="69862" y="22212"/>
                  </a:lnTo>
                  <a:lnTo>
                    <a:pt x="62064" y="10655"/>
                  </a:lnTo>
                  <a:lnTo>
                    <a:pt x="50507" y="2857"/>
                  </a:lnTo>
                  <a:lnTo>
                    <a:pt x="36360" y="0"/>
                  </a:lnTo>
                  <a:lnTo>
                    <a:pt x="22212" y="2857"/>
                  </a:lnTo>
                  <a:lnTo>
                    <a:pt x="10655" y="10655"/>
                  </a:lnTo>
                  <a:lnTo>
                    <a:pt x="2857" y="22212"/>
                  </a:lnTo>
                  <a:lnTo>
                    <a:pt x="0" y="36347"/>
                  </a:lnTo>
                  <a:lnTo>
                    <a:pt x="0" y="234378"/>
                  </a:lnTo>
                  <a:lnTo>
                    <a:pt x="2857" y="248526"/>
                  </a:lnTo>
                  <a:lnTo>
                    <a:pt x="10655" y="260070"/>
                  </a:lnTo>
                  <a:lnTo>
                    <a:pt x="22212" y="267868"/>
                  </a:lnTo>
                  <a:lnTo>
                    <a:pt x="36360" y="270725"/>
                  </a:lnTo>
                  <a:lnTo>
                    <a:pt x="50507" y="267868"/>
                  </a:lnTo>
                  <a:lnTo>
                    <a:pt x="62064" y="260070"/>
                  </a:lnTo>
                  <a:lnTo>
                    <a:pt x="69862" y="248526"/>
                  </a:lnTo>
                  <a:lnTo>
                    <a:pt x="72720" y="234378"/>
                  </a:lnTo>
                  <a:lnTo>
                    <a:pt x="72720" y="36347"/>
                  </a:lnTo>
                  <a:close/>
                </a:path>
                <a:path w="518159" h="346710">
                  <a:moveTo>
                    <a:pt x="518058" y="125793"/>
                  </a:moveTo>
                  <a:lnTo>
                    <a:pt x="515213" y="112255"/>
                  </a:lnTo>
                  <a:lnTo>
                    <a:pt x="507441" y="100711"/>
                  </a:lnTo>
                  <a:lnTo>
                    <a:pt x="495312" y="92748"/>
                  </a:lnTo>
                  <a:lnTo>
                    <a:pt x="481088" y="90068"/>
                  </a:lnTo>
                  <a:lnTo>
                    <a:pt x="467563" y="92900"/>
                  </a:lnTo>
                  <a:lnTo>
                    <a:pt x="456158" y="100685"/>
                  </a:lnTo>
                  <a:lnTo>
                    <a:pt x="448284" y="112801"/>
                  </a:lnTo>
                  <a:lnTo>
                    <a:pt x="373049" y="296430"/>
                  </a:lnTo>
                  <a:lnTo>
                    <a:pt x="370370" y="310375"/>
                  </a:lnTo>
                  <a:lnTo>
                    <a:pt x="373202" y="323926"/>
                  </a:lnTo>
                  <a:lnTo>
                    <a:pt x="380987" y="335470"/>
                  </a:lnTo>
                  <a:lnTo>
                    <a:pt x="393115" y="343420"/>
                  </a:lnTo>
                  <a:lnTo>
                    <a:pt x="407073" y="346113"/>
                  </a:lnTo>
                  <a:lnTo>
                    <a:pt x="420624" y="343268"/>
                  </a:lnTo>
                  <a:lnTo>
                    <a:pt x="432168" y="335495"/>
                  </a:lnTo>
                  <a:lnTo>
                    <a:pt x="440131" y="323367"/>
                  </a:lnTo>
                  <a:lnTo>
                    <a:pt x="515378" y="139750"/>
                  </a:lnTo>
                  <a:lnTo>
                    <a:pt x="518058" y="125793"/>
                  </a:lnTo>
                  <a:close/>
                </a:path>
              </a:pathLst>
            </a:custGeom>
            <a:solidFill>
              <a:srgbClr val="FCCF0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708255" y="2433020"/>
              <a:ext cx="212233" cy="213780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8847519" y="2810027"/>
              <a:ext cx="2418080" cy="561340"/>
            </a:xfrm>
            <a:custGeom>
              <a:avLst/>
              <a:gdLst/>
              <a:ahLst/>
              <a:cxnLst/>
              <a:rect l="l" t="t" r="r" b="b"/>
              <a:pathLst>
                <a:path w="2418079" h="561339">
                  <a:moveTo>
                    <a:pt x="270865" y="516585"/>
                  </a:moveTo>
                  <a:lnTo>
                    <a:pt x="267538" y="502551"/>
                  </a:lnTo>
                  <a:lnTo>
                    <a:pt x="259346" y="491286"/>
                  </a:lnTo>
                  <a:lnTo>
                    <a:pt x="247497" y="483882"/>
                  </a:lnTo>
                  <a:lnTo>
                    <a:pt x="233248" y="481495"/>
                  </a:lnTo>
                  <a:lnTo>
                    <a:pt x="35115" y="488378"/>
                  </a:lnTo>
                  <a:lnTo>
                    <a:pt x="21082" y="491705"/>
                  </a:lnTo>
                  <a:lnTo>
                    <a:pt x="9804" y="499897"/>
                  </a:lnTo>
                  <a:lnTo>
                    <a:pt x="2400" y="511733"/>
                  </a:lnTo>
                  <a:lnTo>
                    <a:pt x="0" y="525983"/>
                  </a:lnTo>
                  <a:lnTo>
                    <a:pt x="3327" y="540016"/>
                  </a:lnTo>
                  <a:lnTo>
                    <a:pt x="11531" y="551281"/>
                  </a:lnTo>
                  <a:lnTo>
                    <a:pt x="23368" y="558685"/>
                  </a:lnTo>
                  <a:lnTo>
                    <a:pt x="37630" y="561073"/>
                  </a:lnTo>
                  <a:lnTo>
                    <a:pt x="235750" y="554189"/>
                  </a:lnTo>
                  <a:lnTo>
                    <a:pt x="249783" y="550862"/>
                  </a:lnTo>
                  <a:lnTo>
                    <a:pt x="261061" y="542671"/>
                  </a:lnTo>
                  <a:lnTo>
                    <a:pt x="268465" y="530834"/>
                  </a:lnTo>
                  <a:lnTo>
                    <a:pt x="270865" y="516585"/>
                  </a:lnTo>
                  <a:close/>
                </a:path>
                <a:path w="2418079" h="561339">
                  <a:moveTo>
                    <a:pt x="332651" y="143903"/>
                  </a:moveTo>
                  <a:lnTo>
                    <a:pt x="309105" y="111747"/>
                  </a:lnTo>
                  <a:lnTo>
                    <a:pt x="122897" y="42799"/>
                  </a:lnTo>
                  <a:lnTo>
                    <a:pt x="108673" y="40576"/>
                  </a:lnTo>
                  <a:lnTo>
                    <a:pt x="95224" y="43827"/>
                  </a:lnTo>
                  <a:lnTo>
                    <a:pt x="84010" y="51879"/>
                  </a:lnTo>
                  <a:lnTo>
                    <a:pt x="76492" y="64109"/>
                  </a:lnTo>
                  <a:lnTo>
                    <a:pt x="74358" y="78320"/>
                  </a:lnTo>
                  <a:lnTo>
                    <a:pt x="77749" y="91770"/>
                  </a:lnTo>
                  <a:lnTo>
                    <a:pt x="85839" y="102971"/>
                  </a:lnTo>
                  <a:lnTo>
                    <a:pt x="97815" y="110490"/>
                  </a:lnTo>
                  <a:lnTo>
                    <a:pt x="284022" y="179425"/>
                  </a:lnTo>
                  <a:lnTo>
                    <a:pt x="298246" y="181648"/>
                  </a:lnTo>
                  <a:lnTo>
                    <a:pt x="311696" y="178409"/>
                  </a:lnTo>
                  <a:lnTo>
                    <a:pt x="322910" y="170345"/>
                  </a:lnTo>
                  <a:lnTo>
                    <a:pt x="330428" y="158115"/>
                  </a:lnTo>
                  <a:lnTo>
                    <a:pt x="332651" y="143903"/>
                  </a:lnTo>
                  <a:close/>
                </a:path>
                <a:path w="2418079" h="561339">
                  <a:moveTo>
                    <a:pt x="2326386" y="36093"/>
                  </a:moveTo>
                  <a:lnTo>
                    <a:pt x="2323604" y="22123"/>
                  </a:lnTo>
                  <a:lnTo>
                    <a:pt x="2315273" y="10363"/>
                  </a:lnTo>
                  <a:lnTo>
                    <a:pt x="2303538" y="2781"/>
                  </a:lnTo>
                  <a:lnTo>
                    <a:pt x="2289924" y="0"/>
                  </a:lnTo>
                  <a:lnTo>
                    <a:pt x="2275954" y="2692"/>
                  </a:lnTo>
                  <a:lnTo>
                    <a:pt x="2093493" y="80403"/>
                  </a:lnTo>
                  <a:lnTo>
                    <a:pt x="2081466" y="88734"/>
                  </a:lnTo>
                  <a:lnTo>
                    <a:pt x="2073910" y="100457"/>
                  </a:lnTo>
                  <a:lnTo>
                    <a:pt x="2071281" y="114071"/>
                  </a:lnTo>
                  <a:lnTo>
                    <a:pt x="2074062" y="128041"/>
                  </a:lnTo>
                  <a:lnTo>
                    <a:pt x="2082393" y="140055"/>
                  </a:lnTo>
                  <a:lnTo>
                    <a:pt x="2094128" y="147624"/>
                  </a:lnTo>
                  <a:lnTo>
                    <a:pt x="2107742" y="150241"/>
                  </a:lnTo>
                  <a:lnTo>
                    <a:pt x="2121712" y="147459"/>
                  </a:lnTo>
                  <a:lnTo>
                    <a:pt x="2304161" y="69748"/>
                  </a:lnTo>
                  <a:lnTo>
                    <a:pt x="2316188" y="61429"/>
                  </a:lnTo>
                  <a:lnTo>
                    <a:pt x="2323757" y="49695"/>
                  </a:lnTo>
                  <a:lnTo>
                    <a:pt x="2326386" y="36093"/>
                  </a:lnTo>
                  <a:close/>
                </a:path>
                <a:path w="2418079" h="561339">
                  <a:moveTo>
                    <a:pt x="2417648" y="480860"/>
                  </a:moveTo>
                  <a:lnTo>
                    <a:pt x="2414790" y="466737"/>
                  </a:lnTo>
                  <a:lnTo>
                    <a:pt x="2406993" y="455244"/>
                  </a:lnTo>
                  <a:lnTo>
                    <a:pt x="2395423" y="447636"/>
                  </a:lnTo>
                  <a:lnTo>
                    <a:pt x="2381288" y="445147"/>
                  </a:lnTo>
                  <a:lnTo>
                    <a:pt x="2183155" y="447649"/>
                  </a:lnTo>
                  <a:lnTo>
                    <a:pt x="2169109" y="450507"/>
                  </a:lnTo>
                  <a:lnTo>
                    <a:pt x="2157768" y="458304"/>
                  </a:lnTo>
                  <a:lnTo>
                    <a:pt x="2150186" y="469861"/>
                  </a:lnTo>
                  <a:lnTo>
                    <a:pt x="2147417" y="483997"/>
                  </a:lnTo>
                  <a:lnTo>
                    <a:pt x="2150275" y="498043"/>
                  </a:lnTo>
                  <a:lnTo>
                    <a:pt x="2158073" y="509371"/>
                  </a:lnTo>
                  <a:lnTo>
                    <a:pt x="2169642" y="516953"/>
                  </a:lnTo>
                  <a:lnTo>
                    <a:pt x="2183777" y="519722"/>
                  </a:lnTo>
                  <a:lnTo>
                    <a:pt x="2381910" y="517207"/>
                  </a:lnTo>
                  <a:lnTo>
                    <a:pt x="2395956" y="514350"/>
                  </a:lnTo>
                  <a:lnTo>
                    <a:pt x="2407297" y="506552"/>
                  </a:lnTo>
                  <a:lnTo>
                    <a:pt x="2414879" y="495007"/>
                  </a:lnTo>
                  <a:lnTo>
                    <a:pt x="2417648" y="480860"/>
                  </a:lnTo>
                  <a:close/>
                </a:path>
              </a:pathLst>
            </a:custGeom>
            <a:solidFill>
              <a:srgbClr val="FCCF0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61412" y="2464668"/>
              <a:ext cx="218032" cy="207278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529568" y="2198442"/>
              <a:ext cx="155726" cy="252165"/>
            </a:xfrm>
            <a:prstGeom prst="rect">
              <a:avLst/>
            </a:prstGeom>
          </p:spPr>
        </p:pic>
      </p:grp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0100"/>
              </a:lnSpc>
              <a:spcBef>
                <a:spcPts val="100"/>
              </a:spcBef>
            </a:pPr>
            <a:r>
              <a:rPr dirty="0"/>
              <a:t>1.3</a:t>
            </a:r>
            <a:r>
              <a:rPr spc="-65" dirty="0"/>
              <a:t> </a:t>
            </a:r>
            <a:r>
              <a:rPr dirty="0"/>
              <a:t>Understand</a:t>
            </a:r>
            <a:r>
              <a:rPr spc="-55" dirty="0"/>
              <a:t> </a:t>
            </a:r>
            <a:r>
              <a:rPr dirty="0"/>
              <a:t>Security</a:t>
            </a:r>
            <a:r>
              <a:rPr spc="-75" dirty="0"/>
              <a:t> </a:t>
            </a:r>
            <a:r>
              <a:rPr dirty="0"/>
              <a:t>Concepts</a:t>
            </a:r>
            <a:r>
              <a:rPr spc="-70" dirty="0"/>
              <a:t> </a:t>
            </a:r>
            <a:r>
              <a:rPr spc="-10" dirty="0"/>
              <a:t>Relevant </a:t>
            </a:r>
            <a:r>
              <a:rPr dirty="0"/>
              <a:t>to</a:t>
            </a:r>
            <a:r>
              <a:rPr spc="-30" dirty="0"/>
              <a:t> </a:t>
            </a:r>
            <a:r>
              <a:rPr dirty="0"/>
              <a:t>Cloud</a:t>
            </a:r>
            <a:r>
              <a:rPr spc="-25" dirty="0"/>
              <a:t> </a:t>
            </a:r>
            <a:r>
              <a:rPr spc="-10" dirty="0"/>
              <a:t>Computing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154635" y="1396323"/>
            <a:ext cx="7278370" cy="2799715"/>
          </a:xfrm>
          <a:prstGeom prst="rect">
            <a:avLst/>
          </a:prstGeom>
        </p:spPr>
        <p:txBody>
          <a:bodyPr vert="horz" wrap="square" lIns="0" tIns="168910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330"/>
              </a:spcBef>
              <a:buClr>
                <a:srgbClr val="DA3467"/>
              </a:buClr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Cryptography</a:t>
            </a:r>
            <a:r>
              <a:rPr sz="2000" spc="-7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and</a:t>
            </a:r>
            <a:r>
              <a:rPr sz="2000" spc="-1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Key</a:t>
            </a:r>
            <a:r>
              <a:rPr sz="20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Management</a:t>
            </a:r>
            <a:endParaRPr sz="200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spcBef>
                <a:spcPts val="1235"/>
              </a:spcBef>
              <a:buClr>
                <a:srgbClr val="DA3467"/>
              </a:buClr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Access</a:t>
            </a:r>
            <a:r>
              <a:rPr sz="2000" spc="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Control</a:t>
            </a:r>
            <a:endParaRPr sz="200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spcBef>
                <a:spcPts val="1250"/>
              </a:spcBef>
              <a:buClr>
                <a:srgbClr val="DA3467"/>
              </a:buClr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Data</a:t>
            </a:r>
            <a:r>
              <a:rPr sz="20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and</a:t>
            </a:r>
            <a:r>
              <a:rPr sz="20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Media</a:t>
            </a:r>
            <a:r>
              <a:rPr sz="20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Sanitization</a:t>
            </a:r>
            <a:r>
              <a:rPr sz="2000" spc="-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(e.g.,</a:t>
            </a:r>
            <a:r>
              <a:rPr sz="20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overwriting,</a:t>
            </a:r>
            <a:r>
              <a:rPr sz="20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cryptographic</a:t>
            </a:r>
            <a:r>
              <a:rPr sz="20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erase)</a:t>
            </a:r>
            <a:endParaRPr sz="200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spcBef>
                <a:spcPts val="1235"/>
              </a:spcBef>
              <a:buClr>
                <a:srgbClr val="DA3467"/>
              </a:buClr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Network</a:t>
            </a:r>
            <a:r>
              <a:rPr sz="20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Security</a:t>
            </a:r>
            <a:r>
              <a:rPr sz="20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(e.g.,</a:t>
            </a:r>
            <a:r>
              <a:rPr sz="20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network</a:t>
            </a:r>
            <a:r>
              <a:rPr sz="20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security</a:t>
            </a:r>
            <a:r>
              <a:rPr sz="2000" spc="-1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groups)</a:t>
            </a:r>
            <a:endParaRPr sz="200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spcBef>
                <a:spcPts val="1240"/>
              </a:spcBef>
              <a:buClr>
                <a:srgbClr val="DA3467"/>
              </a:buClr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Virtualization</a:t>
            </a:r>
            <a:r>
              <a:rPr sz="2000" spc="-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Security</a:t>
            </a:r>
            <a:r>
              <a:rPr sz="20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(e.g.,</a:t>
            </a:r>
            <a:r>
              <a:rPr sz="2000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hypervisor</a:t>
            </a:r>
            <a:r>
              <a:rPr sz="2000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security,</a:t>
            </a:r>
            <a:r>
              <a:rPr sz="20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container</a:t>
            </a:r>
            <a:r>
              <a:rPr sz="20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security)</a:t>
            </a:r>
            <a:endParaRPr sz="200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spcBef>
                <a:spcPts val="1250"/>
              </a:spcBef>
              <a:buClr>
                <a:srgbClr val="DA3467"/>
              </a:buClr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Common</a:t>
            </a:r>
            <a:r>
              <a:rPr sz="20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Threats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3746500" cy="6858000"/>
            <a:chOff x="0" y="0"/>
            <a:chExt cx="3746500" cy="6858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3746500" cy="6858000"/>
            </a:xfrm>
            <a:custGeom>
              <a:avLst/>
              <a:gdLst/>
              <a:ahLst/>
              <a:cxnLst/>
              <a:rect l="l" t="t" r="r" b="b"/>
              <a:pathLst>
                <a:path w="3746500" h="6858000">
                  <a:moveTo>
                    <a:pt x="3745991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3745991" y="6858000"/>
                  </a:lnTo>
                  <a:lnTo>
                    <a:pt x="3745991" y="0"/>
                  </a:lnTo>
                  <a:close/>
                </a:path>
              </a:pathLst>
            </a:custGeom>
            <a:solidFill>
              <a:srgbClr val="EFAD4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3301" y="2492375"/>
              <a:ext cx="3061461" cy="55778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3301" y="3095879"/>
              <a:ext cx="1893189" cy="557784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956684" y="67258"/>
            <a:ext cx="6013450" cy="10991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0100"/>
              </a:lnSpc>
              <a:spcBef>
                <a:spcPts val="100"/>
              </a:spcBef>
            </a:pPr>
            <a:r>
              <a:rPr dirty="0"/>
              <a:t>Certified</a:t>
            </a:r>
            <a:r>
              <a:rPr spc="-50" dirty="0"/>
              <a:t> </a:t>
            </a:r>
            <a:r>
              <a:rPr dirty="0"/>
              <a:t>Cloud</a:t>
            </a:r>
            <a:r>
              <a:rPr spc="-35" dirty="0"/>
              <a:t> </a:t>
            </a:r>
            <a:r>
              <a:rPr dirty="0"/>
              <a:t>Security</a:t>
            </a:r>
            <a:r>
              <a:rPr spc="-40" dirty="0"/>
              <a:t> </a:t>
            </a:r>
            <a:r>
              <a:rPr spc="-10" dirty="0"/>
              <a:t>Professional (CCSP)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3956684" y="1540865"/>
            <a:ext cx="6037580" cy="3401695"/>
          </a:xfrm>
          <a:prstGeom prst="rect">
            <a:avLst/>
          </a:prstGeom>
        </p:spPr>
        <p:txBody>
          <a:bodyPr vert="horz" wrap="square" lIns="0" tIns="178435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405"/>
              </a:spcBef>
              <a:buClr>
                <a:srgbClr val="DA3467"/>
              </a:buClr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2600" dirty="0">
                <a:solidFill>
                  <a:srgbClr val="131C36"/>
                </a:solidFill>
                <a:latin typeface="Calibri"/>
                <a:cs typeface="Calibri"/>
              </a:rPr>
              <a:t>Length</a:t>
            </a:r>
            <a:r>
              <a:rPr sz="2600" spc="-5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131C36"/>
                </a:solidFill>
                <a:latin typeface="Calibri"/>
                <a:cs typeface="Calibri"/>
              </a:rPr>
              <a:t>of</a:t>
            </a:r>
            <a:r>
              <a:rPr sz="26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131C36"/>
                </a:solidFill>
                <a:latin typeface="Calibri"/>
                <a:cs typeface="Calibri"/>
              </a:rPr>
              <a:t>exam</a:t>
            </a:r>
            <a:r>
              <a:rPr sz="2600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131C36"/>
                </a:solidFill>
                <a:latin typeface="Calibri"/>
                <a:cs typeface="Calibri"/>
              </a:rPr>
              <a:t>:</a:t>
            </a:r>
            <a:r>
              <a:rPr sz="26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131C36"/>
                </a:solidFill>
                <a:latin typeface="Calibri"/>
                <a:cs typeface="Calibri"/>
              </a:rPr>
              <a:t>3</a:t>
            </a:r>
            <a:r>
              <a:rPr sz="26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600" spc="-20" dirty="0">
                <a:solidFill>
                  <a:srgbClr val="131C36"/>
                </a:solidFill>
                <a:latin typeface="Calibri"/>
                <a:cs typeface="Calibri"/>
              </a:rPr>
              <a:t>hours</a:t>
            </a:r>
            <a:endParaRPr sz="260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spcBef>
                <a:spcPts val="1310"/>
              </a:spcBef>
              <a:buClr>
                <a:srgbClr val="DA3467"/>
              </a:buClr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2600" dirty="0">
                <a:solidFill>
                  <a:srgbClr val="131C36"/>
                </a:solidFill>
                <a:latin typeface="Calibri"/>
                <a:cs typeface="Calibri"/>
              </a:rPr>
              <a:t>Number</a:t>
            </a:r>
            <a:r>
              <a:rPr sz="26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131C36"/>
                </a:solidFill>
                <a:latin typeface="Calibri"/>
                <a:cs typeface="Calibri"/>
              </a:rPr>
              <a:t>of</a:t>
            </a:r>
            <a:r>
              <a:rPr sz="26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131C36"/>
                </a:solidFill>
                <a:latin typeface="Calibri"/>
                <a:cs typeface="Calibri"/>
              </a:rPr>
              <a:t>questions:</a:t>
            </a:r>
            <a:r>
              <a:rPr sz="2600" spc="-5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600" spc="-25" dirty="0">
                <a:solidFill>
                  <a:srgbClr val="131C36"/>
                </a:solidFill>
                <a:latin typeface="Calibri"/>
                <a:cs typeface="Calibri"/>
              </a:rPr>
              <a:t>125</a:t>
            </a:r>
            <a:endParaRPr sz="260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spcBef>
                <a:spcPts val="1305"/>
              </a:spcBef>
              <a:buClr>
                <a:srgbClr val="DA3467"/>
              </a:buClr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2600" dirty="0">
                <a:solidFill>
                  <a:srgbClr val="131C36"/>
                </a:solidFill>
                <a:latin typeface="Calibri"/>
                <a:cs typeface="Calibri"/>
              </a:rPr>
              <a:t>Exam</a:t>
            </a:r>
            <a:r>
              <a:rPr sz="2600" spc="-7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131C36"/>
                </a:solidFill>
                <a:latin typeface="Calibri"/>
                <a:cs typeface="Calibri"/>
              </a:rPr>
              <a:t>format:</a:t>
            </a:r>
            <a:r>
              <a:rPr sz="2600" spc="-5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131C36"/>
                </a:solidFill>
                <a:latin typeface="Calibri"/>
                <a:cs typeface="Calibri"/>
              </a:rPr>
              <a:t>Multiple</a:t>
            </a:r>
            <a:r>
              <a:rPr sz="2600" spc="-7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131C36"/>
                </a:solidFill>
                <a:latin typeface="Calibri"/>
                <a:cs typeface="Calibri"/>
              </a:rPr>
              <a:t>Choice</a:t>
            </a:r>
            <a:endParaRPr sz="260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spcBef>
                <a:spcPts val="1325"/>
              </a:spcBef>
              <a:buClr>
                <a:srgbClr val="DA3467"/>
              </a:buClr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2600" dirty="0">
                <a:solidFill>
                  <a:srgbClr val="131C36"/>
                </a:solidFill>
                <a:latin typeface="Calibri"/>
                <a:cs typeface="Calibri"/>
              </a:rPr>
              <a:t>Passing</a:t>
            </a:r>
            <a:r>
              <a:rPr sz="2600" spc="-5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131C36"/>
                </a:solidFill>
                <a:latin typeface="Calibri"/>
                <a:cs typeface="Calibri"/>
              </a:rPr>
              <a:t>grade:</a:t>
            </a:r>
            <a:r>
              <a:rPr sz="26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131C36"/>
                </a:solidFill>
                <a:latin typeface="Calibri"/>
                <a:cs typeface="Calibri"/>
              </a:rPr>
              <a:t>700</a:t>
            </a:r>
            <a:r>
              <a:rPr sz="2600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131C36"/>
                </a:solidFill>
                <a:latin typeface="Calibri"/>
                <a:cs typeface="Calibri"/>
              </a:rPr>
              <a:t>out</a:t>
            </a:r>
            <a:r>
              <a:rPr sz="26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131C36"/>
                </a:solidFill>
                <a:latin typeface="Calibri"/>
                <a:cs typeface="Calibri"/>
              </a:rPr>
              <a:t>of</a:t>
            </a:r>
            <a:r>
              <a:rPr sz="26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600" spc="-20" dirty="0">
                <a:solidFill>
                  <a:srgbClr val="131C36"/>
                </a:solidFill>
                <a:latin typeface="Calibri"/>
                <a:cs typeface="Calibri"/>
              </a:rPr>
              <a:t>1000</a:t>
            </a:r>
            <a:endParaRPr sz="260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spcBef>
                <a:spcPts val="1305"/>
              </a:spcBef>
              <a:buClr>
                <a:srgbClr val="DA3467"/>
              </a:buClr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2600" dirty="0">
                <a:solidFill>
                  <a:srgbClr val="131C36"/>
                </a:solidFill>
                <a:latin typeface="Calibri"/>
                <a:cs typeface="Calibri"/>
              </a:rPr>
              <a:t>Exam</a:t>
            </a:r>
            <a:r>
              <a:rPr sz="2600" spc="-7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131C36"/>
                </a:solidFill>
                <a:latin typeface="Calibri"/>
                <a:cs typeface="Calibri"/>
              </a:rPr>
              <a:t>availability:</a:t>
            </a:r>
            <a:r>
              <a:rPr sz="2600" spc="-7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131C36"/>
                </a:solidFill>
                <a:latin typeface="Calibri"/>
                <a:cs typeface="Calibri"/>
              </a:rPr>
              <a:t>English</a:t>
            </a:r>
            <a:endParaRPr sz="260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spcBef>
                <a:spcPts val="1315"/>
              </a:spcBef>
              <a:buClr>
                <a:srgbClr val="DA3467"/>
              </a:buClr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2600" spc="-25" dirty="0">
                <a:solidFill>
                  <a:srgbClr val="131C36"/>
                </a:solidFill>
                <a:latin typeface="Calibri"/>
                <a:cs typeface="Calibri"/>
              </a:rPr>
              <a:t>Testing</a:t>
            </a:r>
            <a:r>
              <a:rPr sz="2600" spc="-11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131C36"/>
                </a:solidFill>
                <a:latin typeface="Calibri"/>
                <a:cs typeface="Calibri"/>
              </a:rPr>
              <a:t>center:</a:t>
            </a:r>
            <a:r>
              <a:rPr sz="2600" spc="-9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131C36"/>
                </a:solidFill>
                <a:latin typeface="Calibri"/>
                <a:cs typeface="Calibri"/>
              </a:rPr>
              <a:t>Pearson</a:t>
            </a:r>
            <a:r>
              <a:rPr sz="2600" spc="-8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131C36"/>
                </a:solidFill>
                <a:latin typeface="Calibri"/>
                <a:cs typeface="Calibri"/>
              </a:rPr>
              <a:t>VUE</a:t>
            </a:r>
            <a:r>
              <a:rPr sz="2600" spc="-8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600" spc="-25" dirty="0">
                <a:solidFill>
                  <a:srgbClr val="131C36"/>
                </a:solidFill>
                <a:latin typeface="Calibri"/>
                <a:cs typeface="Calibri"/>
              </a:rPr>
              <a:t>Testing</a:t>
            </a:r>
            <a:r>
              <a:rPr sz="2600" spc="-9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131C36"/>
                </a:solidFill>
                <a:latin typeface="Calibri"/>
                <a:cs typeface="Calibri"/>
              </a:rPr>
              <a:t>Center</a:t>
            </a:r>
            <a:endParaRPr sz="2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E9E8DE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288559"/>
            <a:ext cx="3401060" cy="803910"/>
            <a:chOff x="0" y="288559"/>
            <a:chExt cx="3401060" cy="803910"/>
          </a:xfrm>
        </p:grpSpPr>
        <p:sp>
          <p:nvSpPr>
            <p:cNvPr id="4" name="object 4"/>
            <p:cNvSpPr/>
            <p:nvPr/>
          </p:nvSpPr>
          <p:spPr>
            <a:xfrm>
              <a:off x="0" y="288559"/>
              <a:ext cx="1101725" cy="803910"/>
            </a:xfrm>
            <a:custGeom>
              <a:avLst/>
              <a:gdLst/>
              <a:ahLst/>
              <a:cxnLst/>
              <a:rect l="l" t="t" r="r" b="b"/>
              <a:pathLst>
                <a:path w="1101725" h="803910">
                  <a:moveTo>
                    <a:pt x="1101152" y="0"/>
                  </a:moveTo>
                  <a:lnTo>
                    <a:pt x="0" y="0"/>
                  </a:lnTo>
                  <a:lnTo>
                    <a:pt x="0" y="803836"/>
                  </a:lnTo>
                  <a:lnTo>
                    <a:pt x="1017864" y="803836"/>
                  </a:lnTo>
                  <a:lnTo>
                    <a:pt x="1101152" y="0"/>
                  </a:lnTo>
                  <a:close/>
                </a:path>
              </a:pathLst>
            </a:custGeom>
            <a:solidFill>
              <a:srgbClr val="DA34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95299" y="429209"/>
              <a:ext cx="2905505" cy="558088"/>
            </a:xfrm>
            <a:prstGeom prst="rect">
              <a:avLst/>
            </a:prstGeom>
          </p:spPr>
        </p:pic>
      </p:grp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05384" y="1379219"/>
            <a:ext cx="11381232" cy="5207508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3931285" cy="6858000"/>
            <a:chOff x="0" y="0"/>
            <a:chExt cx="3931285" cy="6858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3746500" cy="6858000"/>
            </a:xfrm>
            <a:custGeom>
              <a:avLst/>
              <a:gdLst/>
              <a:ahLst/>
              <a:cxnLst/>
              <a:rect l="l" t="t" r="r" b="b"/>
              <a:pathLst>
                <a:path w="3746500" h="6858000">
                  <a:moveTo>
                    <a:pt x="3745991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3745991" y="6858000"/>
                  </a:lnTo>
                  <a:lnTo>
                    <a:pt x="3745991" y="0"/>
                  </a:lnTo>
                  <a:close/>
                </a:path>
              </a:pathLst>
            </a:custGeom>
            <a:solidFill>
              <a:srgbClr val="EFAD4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6971" y="2492375"/>
              <a:ext cx="3774186" cy="55778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6971" y="3095879"/>
              <a:ext cx="2234311" cy="557784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956684" y="67258"/>
            <a:ext cx="5231130" cy="10991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0100"/>
              </a:lnSpc>
              <a:spcBef>
                <a:spcPts val="100"/>
              </a:spcBef>
            </a:pPr>
            <a:r>
              <a:rPr dirty="0"/>
              <a:t>Protecting</a:t>
            </a:r>
            <a:r>
              <a:rPr spc="-70" dirty="0"/>
              <a:t> </a:t>
            </a:r>
            <a:r>
              <a:rPr dirty="0"/>
              <a:t>data</a:t>
            </a:r>
            <a:r>
              <a:rPr spc="-60" dirty="0"/>
              <a:t> </a:t>
            </a:r>
            <a:r>
              <a:rPr dirty="0"/>
              <a:t>at</a:t>
            </a:r>
            <a:r>
              <a:rPr spc="-60" dirty="0"/>
              <a:t> </a:t>
            </a:r>
            <a:r>
              <a:rPr dirty="0"/>
              <a:t>rest</a:t>
            </a:r>
            <a:r>
              <a:rPr spc="-70" dirty="0"/>
              <a:t> </a:t>
            </a:r>
            <a:r>
              <a:rPr dirty="0"/>
              <a:t>and</a:t>
            </a:r>
            <a:r>
              <a:rPr spc="-60" dirty="0"/>
              <a:t> </a:t>
            </a:r>
            <a:r>
              <a:rPr spc="-20" dirty="0"/>
              <a:t>data </a:t>
            </a:r>
            <a:r>
              <a:rPr dirty="0"/>
              <a:t>in </a:t>
            </a:r>
            <a:r>
              <a:rPr spc="-10" dirty="0"/>
              <a:t>transit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3956684" y="1352783"/>
            <a:ext cx="7122795" cy="4518025"/>
          </a:xfrm>
          <a:prstGeom prst="rect">
            <a:avLst/>
          </a:prstGeom>
        </p:spPr>
        <p:txBody>
          <a:bodyPr vert="horz" wrap="square" lIns="0" tIns="76200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600"/>
              </a:spcBef>
              <a:buClr>
                <a:srgbClr val="DA3467"/>
              </a:buClr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Confidentiality</a:t>
            </a:r>
            <a:endParaRPr sz="2000">
              <a:latin typeface="Calibri"/>
              <a:cs typeface="Calibri"/>
            </a:endParaRPr>
          </a:p>
          <a:p>
            <a:pPr marL="756285" lvl="1" indent="-287020">
              <a:lnSpc>
                <a:spcPct val="100000"/>
              </a:lnSpc>
              <a:spcBef>
                <a:spcPts val="745"/>
              </a:spcBef>
              <a:buClr>
                <a:srgbClr val="DA3467"/>
              </a:buClr>
              <a:buSzPct val="114705"/>
              <a:buFont typeface="Arial"/>
              <a:buChar char="•"/>
              <a:tabLst>
                <a:tab pos="756285" algn="l"/>
                <a:tab pos="756920" algn="l"/>
              </a:tabLst>
            </a:pPr>
            <a:r>
              <a:rPr sz="1700" dirty="0">
                <a:solidFill>
                  <a:srgbClr val="131C36"/>
                </a:solidFill>
                <a:latin typeface="Calibri"/>
                <a:cs typeface="Calibri"/>
              </a:rPr>
              <a:t>Hiding</a:t>
            </a:r>
            <a:r>
              <a:rPr sz="1700" spc="-5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131C36"/>
                </a:solidFill>
                <a:latin typeface="Calibri"/>
                <a:cs typeface="Calibri"/>
              </a:rPr>
              <a:t>the</a:t>
            </a:r>
            <a:r>
              <a:rPr sz="17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131C36"/>
                </a:solidFill>
                <a:latin typeface="Calibri"/>
                <a:cs typeface="Calibri"/>
              </a:rPr>
              <a:t>data</a:t>
            </a:r>
            <a:r>
              <a:rPr sz="17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131C36"/>
                </a:solidFill>
                <a:latin typeface="Calibri"/>
                <a:cs typeface="Calibri"/>
              </a:rPr>
              <a:t>at</a:t>
            </a:r>
            <a:r>
              <a:rPr sz="1700" spc="-1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131C36"/>
                </a:solidFill>
                <a:latin typeface="Calibri"/>
                <a:cs typeface="Calibri"/>
              </a:rPr>
              <a:t>rest,</a:t>
            </a:r>
            <a:r>
              <a:rPr sz="17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131C36"/>
                </a:solidFill>
                <a:latin typeface="Calibri"/>
                <a:cs typeface="Calibri"/>
              </a:rPr>
              <a:t>in</a:t>
            </a:r>
            <a:r>
              <a:rPr sz="1700" spc="-1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131C36"/>
                </a:solidFill>
                <a:latin typeface="Calibri"/>
                <a:cs typeface="Calibri"/>
              </a:rPr>
              <a:t>transit,</a:t>
            </a:r>
            <a:r>
              <a:rPr sz="17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131C36"/>
                </a:solidFill>
                <a:latin typeface="Calibri"/>
                <a:cs typeface="Calibri"/>
              </a:rPr>
              <a:t>and</a:t>
            </a:r>
            <a:r>
              <a:rPr sz="17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131C36"/>
                </a:solidFill>
                <a:latin typeface="Calibri"/>
                <a:cs typeface="Calibri"/>
              </a:rPr>
              <a:t>in</a:t>
            </a:r>
            <a:r>
              <a:rPr sz="1700" spc="-1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131C36"/>
                </a:solidFill>
                <a:latin typeface="Calibri"/>
                <a:cs typeface="Calibri"/>
              </a:rPr>
              <a:t>use</a:t>
            </a:r>
            <a:r>
              <a:rPr sz="17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131C36"/>
                </a:solidFill>
                <a:latin typeface="Calibri"/>
                <a:cs typeface="Calibri"/>
              </a:rPr>
              <a:t>from</a:t>
            </a:r>
            <a:r>
              <a:rPr sz="1700" spc="-1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700" spc="-10" dirty="0">
                <a:solidFill>
                  <a:srgbClr val="131C36"/>
                </a:solidFill>
                <a:latin typeface="Calibri"/>
                <a:cs typeface="Calibri"/>
              </a:rPr>
              <a:t>unauthorized</a:t>
            </a:r>
            <a:r>
              <a:rPr sz="17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700" spc="-10" dirty="0">
                <a:solidFill>
                  <a:srgbClr val="131C36"/>
                </a:solidFill>
                <a:latin typeface="Calibri"/>
                <a:cs typeface="Calibri"/>
              </a:rPr>
              <a:t>entities</a:t>
            </a:r>
            <a:endParaRPr sz="1700">
              <a:latin typeface="Calibri"/>
              <a:cs typeface="Calibri"/>
            </a:endParaRPr>
          </a:p>
          <a:p>
            <a:pPr marL="756285" lvl="1" indent="-287020">
              <a:lnSpc>
                <a:spcPct val="100000"/>
              </a:lnSpc>
              <a:spcBef>
                <a:spcPts val="710"/>
              </a:spcBef>
              <a:buClr>
                <a:srgbClr val="DA3467"/>
              </a:buClr>
              <a:buSzPct val="114705"/>
              <a:buFont typeface="Arial"/>
              <a:buChar char="•"/>
              <a:tabLst>
                <a:tab pos="756285" algn="l"/>
                <a:tab pos="756920" algn="l"/>
              </a:tabLst>
            </a:pPr>
            <a:r>
              <a:rPr sz="1700" dirty="0">
                <a:solidFill>
                  <a:srgbClr val="131C36"/>
                </a:solidFill>
                <a:latin typeface="Calibri"/>
                <a:cs typeface="Calibri"/>
              </a:rPr>
              <a:t>Often</a:t>
            </a:r>
            <a:r>
              <a:rPr sz="17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700" spc="-10" dirty="0">
                <a:solidFill>
                  <a:srgbClr val="131C36"/>
                </a:solidFill>
                <a:latin typeface="Calibri"/>
                <a:cs typeface="Calibri"/>
              </a:rPr>
              <a:t>involves</a:t>
            </a:r>
            <a:r>
              <a:rPr sz="1700" spc="-6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131C36"/>
                </a:solidFill>
                <a:latin typeface="Calibri"/>
                <a:cs typeface="Calibri"/>
              </a:rPr>
              <a:t>a</a:t>
            </a:r>
            <a:r>
              <a:rPr sz="17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131C36"/>
                </a:solidFill>
                <a:latin typeface="Calibri"/>
                <a:cs typeface="Calibri"/>
              </a:rPr>
              <a:t>system</a:t>
            </a:r>
            <a:r>
              <a:rPr sz="17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131C36"/>
                </a:solidFill>
                <a:latin typeface="Calibri"/>
                <a:cs typeface="Calibri"/>
              </a:rPr>
              <a:t>that</a:t>
            </a:r>
            <a:r>
              <a:rPr sz="17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131C36"/>
                </a:solidFill>
                <a:latin typeface="Calibri"/>
                <a:cs typeface="Calibri"/>
              </a:rPr>
              <a:t>converts</a:t>
            </a:r>
            <a:r>
              <a:rPr sz="1700" spc="-7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131C36"/>
                </a:solidFill>
                <a:latin typeface="Calibri"/>
                <a:cs typeface="Calibri"/>
              </a:rPr>
              <a:t>plaintext</a:t>
            </a:r>
            <a:r>
              <a:rPr sz="1700" spc="-6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131C36"/>
                </a:solidFill>
                <a:latin typeface="Calibri"/>
                <a:cs typeface="Calibri"/>
              </a:rPr>
              <a:t>data</a:t>
            </a:r>
            <a:r>
              <a:rPr sz="17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131C36"/>
                </a:solidFill>
                <a:latin typeface="Calibri"/>
                <a:cs typeface="Calibri"/>
              </a:rPr>
              <a:t>into</a:t>
            </a:r>
            <a:r>
              <a:rPr sz="1700" spc="-6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700" spc="-10" dirty="0">
                <a:solidFill>
                  <a:srgbClr val="131C36"/>
                </a:solidFill>
                <a:latin typeface="Calibri"/>
                <a:cs typeface="Calibri"/>
              </a:rPr>
              <a:t>ciphertext</a:t>
            </a:r>
            <a:endParaRPr sz="170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spcBef>
                <a:spcPts val="1200"/>
              </a:spcBef>
              <a:buClr>
                <a:srgbClr val="DA3467"/>
              </a:buClr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Integrity</a:t>
            </a:r>
            <a:endParaRPr sz="2000">
              <a:latin typeface="Calibri"/>
              <a:cs typeface="Calibri"/>
            </a:endParaRPr>
          </a:p>
          <a:p>
            <a:pPr marL="756285" lvl="1" indent="-287020">
              <a:lnSpc>
                <a:spcPct val="100000"/>
              </a:lnSpc>
              <a:spcBef>
                <a:spcPts val="745"/>
              </a:spcBef>
              <a:buClr>
                <a:srgbClr val="DA3467"/>
              </a:buClr>
              <a:buSzPct val="114705"/>
              <a:buFont typeface="Arial"/>
              <a:buChar char="•"/>
              <a:tabLst>
                <a:tab pos="756285" algn="l"/>
                <a:tab pos="756920" algn="l"/>
              </a:tabLst>
            </a:pPr>
            <a:r>
              <a:rPr sz="1700" dirty="0">
                <a:solidFill>
                  <a:srgbClr val="131C36"/>
                </a:solidFill>
                <a:latin typeface="Calibri"/>
                <a:cs typeface="Calibri"/>
              </a:rPr>
              <a:t>Ensures</a:t>
            </a:r>
            <a:r>
              <a:rPr sz="1700" spc="-6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131C36"/>
                </a:solidFill>
                <a:latin typeface="Calibri"/>
                <a:cs typeface="Calibri"/>
              </a:rPr>
              <a:t>the</a:t>
            </a:r>
            <a:r>
              <a:rPr sz="17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131C36"/>
                </a:solidFill>
                <a:latin typeface="Calibri"/>
                <a:cs typeface="Calibri"/>
              </a:rPr>
              <a:t>data</a:t>
            </a:r>
            <a:r>
              <a:rPr sz="17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131C36"/>
                </a:solidFill>
                <a:latin typeface="Calibri"/>
                <a:cs typeface="Calibri"/>
              </a:rPr>
              <a:t>has</a:t>
            </a:r>
            <a:r>
              <a:rPr sz="17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131C36"/>
                </a:solidFill>
                <a:latin typeface="Calibri"/>
                <a:cs typeface="Calibri"/>
              </a:rPr>
              <a:t>not</a:t>
            </a:r>
            <a:r>
              <a:rPr sz="17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131C36"/>
                </a:solidFill>
                <a:latin typeface="Calibri"/>
                <a:cs typeface="Calibri"/>
              </a:rPr>
              <a:t>been</a:t>
            </a:r>
            <a:r>
              <a:rPr sz="17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131C36"/>
                </a:solidFill>
                <a:latin typeface="Calibri"/>
                <a:cs typeface="Calibri"/>
              </a:rPr>
              <a:t>altered</a:t>
            </a:r>
            <a:r>
              <a:rPr sz="17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131C36"/>
                </a:solidFill>
                <a:latin typeface="Calibri"/>
                <a:cs typeface="Calibri"/>
              </a:rPr>
              <a:t>while</a:t>
            </a:r>
            <a:r>
              <a:rPr sz="1700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131C36"/>
                </a:solidFill>
                <a:latin typeface="Calibri"/>
                <a:cs typeface="Calibri"/>
              </a:rPr>
              <a:t>at</a:t>
            </a:r>
            <a:r>
              <a:rPr sz="1700" spc="-1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131C36"/>
                </a:solidFill>
                <a:latin typeface="Calibri"/>
                <a:cs typeface="Calibri"/>
              </a:rPr>
              <a:t>rest</a:t>
            </a:r>
            <a:r>
              <a:rPr sz="17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131C36"/>
                </a:solidFill>
                <a:latin typeface="Calibri"/>
                <a:cs typeface="Calibri"/>
              </a:rPr>
              <a:t>or</a:t>
            </a:r>
            <a:r>
              <a:rPr sz="1700" spc="-1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131C36"/>
                </a:solidFill>
                <a:latin typeface="Calibri"/>
                <a:cs typeface="Calibri"/>
              </a:rPr>
              <a:t>in</a:t>
            </a:r>
            <a:r>
              <a:rPr sz="17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700" spc="-10" dirty="0">
                <a:solidFill>
                  <a:srgbClr val="131C36"/>
                </a:solidFill>
                <a:latin typeface="Calibri"/>
                <a:cs typeface="Calibri"/>
              </a:rPr>
              <a:t>transit</a:t>
            </a:r>
            <a:endParaRPr sz="1700">
              <a:latin typeface="Calibri"/>
              <a:cs typeface="Calibri"/>
            </a:endParaRPr>
          </a:p>
          <a:p>
            <a:pPr marL="756285" lvl="1" indent="-287020">
              <a:lnSpc>
                <a:spcPct val="100000"/>
              </a:lnSpc>
              <a:spcBef>
                <a:spcPts val="695"/>
              </a:spcBef>
              <a:buClr>
                <a:srgbClr val="DA3467"/>
              </a:buClr>
              <a:buSzPct val="114705"/>
              <a:buFont typeface="Arial"/>
              <a:buChar char="•"/>
              <a:tabLst>
                <a:tab pos="756285" algn="l"/>
                <a:tab pos="756920" algn="l"/>
              </a:tabLst>
            </a:pPr>
            <a:r>
              <a:rPr sz="1700" dirty="0">
                <a:solidFill>
                  <a:srgbClr val="131C36"/>
                </a:solidFill>
                <a:latin typeface="Calibri"/>
                <a:cs typeface="Calibri"/>
              </a:rPr>
              <a:t>Often</a:t>
            </a:r>
            <a:r>
              <a:rPr sz="1700" spc="-1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700" spc="-10" dirty="0">
                <a:solidFill>
                  <a:srgbClr val="131C36"/>
                </a:solidFill>
                <a:latin typeface="Calibri"/>
                <a:cs typeface="Calibri"/>
              </a:rPr>
              <a:t>involves</a:t>
            </a:r>
            <a:r>
              <a:rPr sz="17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131C36"/>
                </a:solidFill>
                <a:latin typeface="Calibri"/>
                <a:cs typeface="Calibri"/>
              </a:rPr>
              <a:t>attaching</a:t>
            </a:r>
            <a:r>
              <a:rPr sz="17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131C36"/>
                </a:solidFill>
                <a:latin typeface="Calibri"/>
                <a:cs typeface="Calibri"/>
              </a:rPr>
              <a:t>a</a:t>
            </a:r>
            <a:r>
              <a:rPr sz="17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700" spc="-10" dirty="0">
                <a:solidFill>
                  <a:srgbClr val="131C36"/>
                </a:solidFill>
                <a:latin typeface="Calibri"/>
                <a:cs typeface="Calibri"/>
              </a:rPr>
              <a:t>cryptographic</a:t>
            </a:r>
            <a:r>
              <a:rPr sz="17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131C36"/>
                </a:solidFill>
                <a:latin typeface="Calibri"/>
                <a:cs typeface="Calibri"/>
              </a:rPr>
              <a:t>hash</a:t>
            </a:r>
            <a:r>
              <a:rPr sz="17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131C36"/>
                </a:solidFill>
                <a:latin typeface="Calibri"/>
                <a:cs typeface="Calibri"/>
              </a:rPr>
              <a:t>digest</a:t>
            </a:r>
            <a:r>
              <a:rPr sz="17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131C36"/>
                </a:solidFill>
                <a:latin typeface="Calibri"/>
                <a:cs typeface="Calibri"/>
              </a:rPr>
              <a:t>to</a:t>
            </a:r>
            <a:r>
              <a:rPr sz="1700" spc="-1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131C36"/>
                </a:solidFill>
                <a:latin typeface="Calibri"/>
                <a:cs typeface="Calibri"/>
              </a:rPr>
              <a:t>the</a:t>
            </a:r>
            <a:r>
              <a:rPr sz="1700" spc="-1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700" spc="-20" dirty="0">
                <a:solidFill>
                  <a:srgbClr val="131C36"/>
                </a:solidFill>
                <a:latin typeface="Calibri"/>
                <a:cs typeface="Calibri"/>
              </a:rPr>
              <a:t>data</a:t>
            </a:r>
            <a:endParaRPr sz="170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spcBef>
                <a:spcPts val="1205"/>
              </a:spcBef>
              <a:buClr>
                <a:srgbClr val="DA3467"/>
              </a:buClr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Authenticity</a:t>
            </a:r>
            <a:endParaRPr sz="2000">
              <a:latin typeface="Calibri"/>
              <a:cs typeface="Calibri"/>
            </a:endParaRPr>
          </a:p>
          <a:p>
            <a:pPr marL="756285" lvl="1" indent="-287020">
              <a:lnSpc>
                <a:spcPct val="100000"/>
              </a:lnSpc>
              <a:spcBef>
                <a:spcPts val="745"/>
              </a:spcBef>
              <a:buClr>
                <a:srgbClr val="DA3467"/>
              </a:buClr>
              <a:buSzPct val="114705"/>
              <a:buFont typeface="Arial"/>
              <a:buChar char="•"/>
              <a:tabLst>
                <a:tab pos="756285" algn="l"/>
                <a:tab pos="756920" algn="l"/>
              </a:tabLst>
            </a:pPr>
            <a:r>
              <a:rPr sz="1700" spc="-10" dirty="0">
                <a:solidFill>
                  <a:srgbClr val="131C36"/>
                </a:solidFill>
                <a:latin typeface="Calibri"/>
                <a:cs typeface="Calibri"/>
              </a:rPr>
              <a:t>Cryptographic</a:t>
            </a:r>
            <a:r>
              <a:rPr sz="1700" spc="-7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131C36"/>
                </a:solidFill>
                <a:latin typeface="Calibri"/>
                <a:cs typeface="Calibri"/>
              </a:rPr>
              <a:t>controls</a:t>
            </a:r>
            <a:r>
              <a:rPr sz="17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131C36"/>
                </a:solidFill>
                <a:latin typeface="Calibri"/>
                <a:cs typeface="Calibri"/>
              </a:rPr>
              <a:t>that</a:t>
            </a:r>
            <a:r>
              <a:rPr sz="1700" spc="-6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131C36"/>
                </a:solidFill>
                <a:latin typeface="Calibri"/>
                <a:cs typeface="Calibri"/>
              </a:rPr>
              <a:t>involve</a:t>
            </a:r>
            <a:r>
              <a:rPr sz="1700" spc="-5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131C36"/>
                </a:solidFill>
                <a:latin typeface="Calibri"/>
                <a:cs typeface="Calibri"/>
              </a:rPr>
              <a:t>origin</a:t>
            </a:r>
            <a:r>
              <a:rPr sz="1700" spc="-6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131C36"/>
                </a:solidFill>
                <a:latin typeface="Calibri"/>
                <a:cs typeface="Calibri"/>
              </a:rPr>
              <a:t>authentication</a:t>
            </a:r>
            <a:r>
              <a:rPr sz="17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131C36"/>
                </a:solidFill>
                <a:latin typeface="Calibri"/>
                <a:cs typeface="Calibri"/>
              </a:rPr>
              <a:t>and</a:t>
            </a:r>
            <a:r>
              <a:rPr sz="17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700" spc="-10" dirty="0">
                <a:solidFill>
                  <a:srgbClr val="131C36"/>
                </a:solidFill>
                <a:latin typeface="Calibri"/>
                <a:cs typeface="Calibri"/>
              </a:rPr>
              <a:t>identity</a:t>
            </a:r>
            <a:endParaRPr sz="170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spcBef>
                <a:spcPts val="1200"/>
              </a:spcBef>
              <a:buClr>
                <a:srgbClr val="DA3467"/>
              </a:buClr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Non-repudiation</a:t>
            </a:r>
            <a:endParaRPr sz="2000">
              <a:latin typeface="Calibri"/>
              <a:cs typeface="Calibri"/>
            </a:endParaRPr>
          </a:p>
          <a:p>
            <a:pPr marL="756285" marR="5080" lvl="1" indent="-287020">
              <a:lnSpc>
                <a:spcPct val="110100"/>
              </a:lnSpc>
              <a:spcBef>
                <a:spcPts val="535"/>
              </a:spcBef>
              <a:buClr>
                <a:srgbClr val="DA3467"/>
              </a:buClr>
              <a:buSzPct val="114705"/>
              <a:buFont typeface="Arial"/>
              <a:buChar char="•"/>
              <a:tabLst>
                <a:tab pos="756285" algn="l"/>
                <a:tab pos="756920" algn="l"/>
              </a:tabLst>
            </a:pPr>
            <a:r>
              <a:rPr sz="1700" dirty="0">
                <a:solidFill>
                  <a:srgbClr val="131C36"/>
                </a:solidFill>
                <a:latin typeface="Calibri"/>
                <a:cs typeface="Calibri"/>
              </a:rPr>
              <a:t>Ensures</a:t>
            </a:r>
            <a:r>
              <a:rPr sz="1700" spc="-7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131C36"/>
                </a:solidFill>
                <a:latin typeface="Calibri"/>
                <a:cs typeface="Calibri"/>
              </a:rPr>
              <a:t>original</a:t>
            </a:r>
            <a:r>
              <a:rPr sz="17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131C36"/>
                </a:solidFill>
                <a:latin typeface="Calibri"/>
                <a:cs typeface="Calibri"/>
              </a:rPr>
              <a:t>sender</a:t>
            </a:r>
            <a:r>
              <a:rPr sz="1700" spc="-6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131C36"/>
                </a:solidFill>
                <a:latin typeface="Calibri"/>
                <a:cs typeface="Calibri"/>
              </a:rPr>
              <a:t>cannot</a:t>
            </a:r>
            <a:r>
              <a:rPr sz="17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131C36"/>
                </a:solidFill>
                <a:latin typeface="Calibri"/>
                <a:cs typeface="Calibri"/>
              </a:rPr>
              <a:t>deny</a:t>
            </a:r>
            <a:r>
              <a:rPr sz="17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131C36"/>
                </a:solidFill>
                <a:latin typeface="Calibri"/>
                <a:cs typeface="Calibri"/>
              </a:rPr>
              <a:t>sending</a:t>
            </a:r>
            <a:r>
              <a:rPr sz="1700" spc="-5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131C36"/>
                </a:solidFill>
                <a:latin typeface="Calibri"/>
                <a:cs typeface="Calibri"/>
              </a:rPr>
              <a:t>data</a:t>
            </a:r>
            <a:r>
              <a:rPr sz="17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131C36"/>
                </a:solidFill>
                <a:latin typeface="Calibri"/>
                <a:cs typeface="Calibri"/>
              </a:rPr>
              <a:t>or</a:t>
            </a:r>
            <a:r>
              <a:rPr sz="17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131C36"/>
                </a:solidFill>
                <a:latin typeface="Calibri"/>
                <a:cs typeface="Calibri"/>
              </a:rPr>
              <a:t>engaging</a:t>
            </a:r>
            <a:r>
              <a:rPr sz="1700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131C36"/>
                </a:solidFill>
                <a:latin typeface="Calibri"/>
                <a:cs typeface="Calibri"/>
              </a:rPr>
              <a:t>in</a:t>
            </a:r>
            <a:r>
              <a:rPr sz="17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131C36"/>
                </a:solidFill>
                <a:latin typeface="Calibri"/>
                <a:cs typeface="Calibri"/>
              </a:rPr>
              <a:t>a</a:t>
            </a:r>
            <a:r>
              <a:rPr sz="17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700" spc="-10" dirty="0">
                <a:solidFill>
                  <a:srgbClr val="131C36"/>
                </a:solidFill>
                <a:latin typeface="Calibri"/>
                <a:cs typeface="Calibri"/>
              </a:rPr>
              <a:t>digital transaction</a:t>
            </a:r>
            <a:endParaRPr sz="1700">
              <a:latin typeface="Calibri"/>
              <a:cs typeface="Calibri"/>
            </a:endParaRPr>
          </a:p>
          <a:p>
            <a:pPr marL="756285" lvl="1" indent="-287020">
              <a:lnSpc>
                <a:spcPct val="100000"/>
              </a:lnSpc>
              <a:spcBef>
                <a:spcPts val="710"/>
              </a:spcBef>
              <a:buClr>
                <a:srgbClr val="DA3467"/>
              </a:buClr>
              <a:buSzPct val="114705"/>
              <a:buFont typeface="Arial"/>
              <a:buChar char="•"/>
              <a:tabLst>
                <a:tab pos="756285" algn="l"/>
                <a:tab pos="756920" algn="l"/>
              </a:tabLst>
            </a:pPr>
            <a:r>
              <a:rPr sz="1700" dirty="0">
                <a:solidFill>
                  <a:srgbClr val="131C36"/>
                </a:solidFill>
                <a:latin typeface="Calibri"/>
                <a:cs typeface="Calibri"/>
              </a:rPr>
              <a:t>Common</a:t>
            </a:r>
            <a:r>
              <a:rPr sz="17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131C36"/>
                </a:solidFill>
                <a:latin typeface="Calibri"/>
                <a:cs typeface="Calibri"/>
              </a:rPr>
              <a:t>to</a:t>
            </a:r>
            <a:r>
              <a:rPr sz="1700" spc="-1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131C36"/>
                </a:solidFill>
                <a:latin typeface="Calibri"/>
                <a:cs typeface="Calibri"/>
              </a:rPr>
              <a:t>use</a:t>
            </a:r>
            <a:r>
              <a:rPr sz="17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131C36"/>
                </a:solidFill>
                <a:latin typeface="Calibri"/>
                <a:cs typeface="Calibri"/>
              </a:rPr>
              <a:t>digital</a:t>
            </a:r>
            <a:r>
              <a:rPr sz="1700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131C36"/>
                </a:solidFill>
                <a:latin typeface="Calibri"/>
                <a:cs typeface="Calibri"/>
              </a:rPr>
              <a:t>certificates</a:t>
            </a:r>
            <a:r>
              <a:rPr sz="17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131C36"/>
                </a:solidFill>
                <a:latin typeface="Calibri"/>
                <a:cs typeface="Calibri"/>
              </a:rPr>
              <a:t>and</a:t>
            </a:r>
            <a:r>
              <a:rPr sz="17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131C36"/>
                </a:solidFill>
                <a:latin typeface="Calibri"/>
                <a:cs typeface="Calibri"/>
              </a:rPr>
              <a:t>digital</a:t>
            </a:r>
            <a:r>
              <a:rPr sz="17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700" spc="-10" dirty="0">
                <a:solidFill>
                  <a:srgbClr val="131C36"/>
                </a:solidFill>
                <a:latin typeface="Calibri"/>
                <a:cs typeface="Calibri"/>
              </a:rPr>
              <a:t>signing</a:t>
            </a:r>
            <a:endParaRPr sz="17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978142" y="0"/>
            <a:ext cx="5213985" cy="6858000"/>
            <a:chOff x="6978142" y="0"/>
            <a:chExt cx="5213985" cy="6858000"/>
          </a:xfrm>
        </p:grpSpPr>
        <p:sp>
          <p:nvSpPr>
            <p:cNvPr id="3" name="object 3"/>
            <p:cNvSpPr/>
            <p:nvPr/>
          </p:nvSpPr>
          <p:spPr>
            <a:xfrm>
              <a:off x="6984492" y="0"/>
              <a:ext cx="5207635" cy="6858000"/>
            </a:xfrm>
            <a:custGeom>
              <a:avLst/>
              <a:gdLst/>
              <a:ahLst/>
              <a:cxnLst/>
              <a:rect l="l" t="t" r="r" b="b"/>
              <a:pathLst>
                <a:path w="5207634" h="6858000">
                  <a:moveTo>
                    <a:pt x="5207508" y="6857998"/>
                  </a:moveTo>
                  <a:lnTo>
                    <a:pt x="5207508" y="0"/>
                  </a:lnTo>
                  <a:lnTo>
                    <a:pt x="0" y="0"/>
                  </a:lnTo>
                  <a:lnTo>
                    <a:pt x="0" y="6857998"/>
                  </a:lnTo>
                  <a:lnTo>
                    <a:pt x="5207508" y="6857998"/>
                  </a:lnTo>
                  <a:close/>
                </a:path>
              </a:pathLst>
            </a:custGeom>
            <a:solidFill>
              <a:srgbClr val="131C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984492" y="0"/>
              <a:ext cx="0" cy="6858000"/>
            </a:xfrm>
            <a:custGeom>
              <a:avLst/>
              <a:gdLst/>
              <a:ahLst/>
              <a:cxnLst/>
              <a:rect l="l" t="t" r="r" b="b"/>
              <a:pathLst>
                <a:path h="6858000">
                  <a:moveTo>
                    <a:pt x="0" y="0"/>
                  </a:moveTo>
                  <a:lnTo>
                    <a:pt x="0" y="6857998"/>
                  </a:lnTo>
                </a:path>
              </a:pathLst>
            </a:custGeom>
            <a:ln w="12700">
              <a:solidFill>
                <a:srgbClr val="9F3D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1401" y="260350"/>
            <a:ext cx="3973067" cy="55778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41401" y="863549"/>
            <a:ext cx="3853941" cy="558088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237219" y="2116835"/>
            <a:ext cx="2613660" cy="2624328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285089" y="1513484"/>
            <a:ext cx="6156960" cy="3979545"/>
          </a:xfrm>
          <a:prstGeom prst="rect">
            <a:avLst/>
          </a:prstGeom>
        </p:spPr>
        <p:txBody>
          <a:bodyPr vert="horz" wrap="square" lIns="0" tIns="17272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360"/>
              </a:spcBef>
              <a:buClr>
                <a:srgbClr val="DA3467"/>
              </a:buClr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Uses</a:t>
            </a:r>
            <a:r>
              <a:rPr sz="22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the</a:t>
            </a:r>
            <a:r>
              <a:rPr sz="2200" spc="-6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same</a:t>
            </a:r>
            <a:r>
              <a:rPr sz="22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key</a:t>
            </a:r>
            <a:r>
              <a:rPr sz="22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to</a:t>
            </a:r>
            <a:r>
              <a:rPr sz="2200" spc="-5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encrypt</a:t>
            </a:r>
            <a:r>
              <a:rPr sz="2200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and</a:t>
            </a:r>
            <a:r>
              <a:rPr sz="2200" spc="-7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decrypt</a:t>
            </a:r>
            <a:endParaRPr sz="22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1260"/>
              </a:spcBef>
              <a:buClr>
                <a:srgbClr val="DA3467"/>
              </a:buClr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200" spc="-20" dirty="0">
                <a:solidFill>
                  <a:srgbClr val="131C36"/>
                </a:solidFill>
                <a:latin typeface="Calibri"/>
                <a:cs typeface="Calibri"/>
              </a:rPr>
              <a:t>Efficient,</a:t>
            </a:r>
            <a:r>
              <a:rPr sz="2200" spc="-6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fast,</a:t>
            </a:r>
            <a:r>
              <a:rPr sz="2200" spc="-8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computationally</a:t>
            </a:r>
            <a:r>
              <a:rPr sz="2200" spc="-8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inexpensive,</a:t>
            </a:r>
            <a:r>
              <a:rPr sz="2200" spc="-7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25" dirty="0">
                <a:solidFill>
                  <a:srgbClr val="131C36"/>
                </a:solidFill>
                <a:latin typeface="Calibri"/>
                <a:cs typeface="Calibri"/>
              </a:rPr>
              <a:t>and</a:t>
            </a:r>
            <a:endParaRPr sz="2200">
              <a:latin typeface="Calibri"/>
              <a:cs typeface="Calibri"/>
            </a:endParaRPr>
          </a:p>
          <a:p>
            <a:pPr marL="355600">
              <a:lnSpc>
                <a:spcPct val="100000"/>
              </a:lnSpc>
              <a:spcBef>
                <a:spcPts val="265"/>
              </a:spcBef>
            </a:pP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handles</a:t>
            </a:r>
            <a:r>
              <a:rPr sz="2200" spc="-8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high</a:t>
            </a:r>
            <a:r>
              <a:rPr sz="2200" spc="-8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data</a:t>
            </a:r>
            <a:r>
              <a:rPr sz="2200" spc="-8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rates</a:t>
            </a:r>
            <a:r>
              <a:rPr sz="2200" spc="-6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of</a:t>
            </a:r>
            <a:r>
              <a:rPr sz="2200" spc="-8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throughput</a:t>
            </a:r>
            <a:endParaRPr sz="22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1260"/>
              </a:spcBef>
              <a:buClr>
                <a:srgbClr val="DA3467"/>
              </a:buClr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Uses</a:t>
            </a:r>
            <a:r>
              <a:rPr sz="2200" spc="-5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shorter</a:t>
            </a:r>
            <a:r>
              <a:rPr sz="2200" spc="-7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key</a:t>
            </a:r>
            <a:r>
              <a:rPr sz="2200" spc="-5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lengths</a:t>
            </a:r>
            <a:r>
              <a:rPr sz="2200" spc="-6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(40</a:t>
            </a:r>
            <a:r>
              <a:rPr sz="2200" spc="-7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to</a:t>
            </a:r>
            <a:r>
              <a:rPr sz="2200" spc="-6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512</a:t>
            </a:r>
            <a:r>
              <a:rPr sz="2200" spc="-7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bits)</a:t>
            </a:r>
            <a:endParaRPr sz="2200">
              <a:latin typeface="Calibri"/>
              <a:cs typeface="Calibri"/>
            </a:endParaRPr>
          </a:p>
          <a:p>
            <a:pPr marL="355600" marR="353695" indent="-342900">
              <a:lnSpc>
                <a:spcPct val="110000"/>
              </a:lnSpc>
              <a:spcBef>
                <a:spcPts val="1010"/>
              </a:spcBef>
              <a:buClr>
                <a:srgbClr val="DA3467"/>
              </a:buClr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Key</a:t>
            </a:r>
            <a:r>
              <a:rPr sz="2200" spc="-5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management</a:t>
            </a:r>
            <a:r>
              <a:rPr sz="22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is</a:t>
            </a:r>
            <a:r>
              <a:rPr sz="2200" spc="-5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more</a:t>
            </a:r>
            <a:r>
              <a:rPr sz="22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complex</a:t>
            </a:r>
            <a:r>
              <a:rPr sz="2200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and</a:t>
            </a:r>
            <a:r>
              <a:rPr sz="2200" spc="-6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does</a:t>
            </a:r>
            <a:r>
              <a:rPr sz="2200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25" dirty="0">
                <a:solidFill>
                  <a:srgbClr val="131C36"/>
                </a:solidFill>
                <a:latin typeface="Calibri"/>
                <a:cs typeface="Calibri"/>
              </a:rPr>
              <a:t>not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scale</a:t>
            </a:r>
            <a:r>
              <a:rPr sz="2200" spc="-7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131C36"/>
                </a:solidFill>
                <a:latin typeface="Calibri"/>
                <a:cs typeface="Calibri"/>
              </a:rPr>
              <a:t>well</a:t>
            </a:r>
            <a:endParaRPr sz="2200">
              <a:latin typeface="Calibri"/>
              <a:cs typeface="Calibri"/>
            </a:endParaRPr>
          </a:p>
          <a:p>
            <a:pPr marL="355600" marR="5080" indent="-342900">
              <a:lnSpc>
                <a:spcPct val="110000"/>
              </a:lnSpc>
              <a:spcBef>
                <a:spcPts val="994"/>
              </a:spcBef>
              <a:buClr>
                <a:srgbClr val="DA3467"/>
              </a:buClr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At</a:t>
            </a:r>
            <a:r>
              <a:rPr sz="2200" spc="-7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a</a:t>
            </a:r>
            <a:r>
              <a:rPr sz="2200" spc="-7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65" dirty="0">
                <a:solidFill>
                  <a:srgbClr val="131C36"/>
                </a:solidFill>
                <a:latin typeface="Calibri"/>
                <a:cs typeface="Calibri"/>
              </a:rPr>
              <a:t>CSP,</a:t>
            </a:r>
            <a:r>
              <a:rPr sz="2200" spc="-6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commonly</a:t>
            </a:r>
            <a:r>
              <a:rPr sz="2200" spc="-6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used</a:t>
            </a:r>
            <a:r>
              <a:rPr sz="2200" spc="-7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to</a:t>
            </a:r>
            <a:r>
              <a:rPr sz="2200" spc="-6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protect</a:t>
            </a:r>
            <a:r>
              <a:rPr sz="2200" spc="-7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storage</a:t>
            </a:r>
            <a:r>
              <a:rPr sz="2200" spc="-5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25" dirty="0">
                <a:solidFill>
                  <a:srgbClr val="131C36"/>
                </a:solidFill>
                <a:latin typeface="Calibri"/>
                <a:cs typeface="Calibri"/>
              </a:rPr>
              <a:t>and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database</a:t>
            </a:r>
            <a:r>
              <a:rPr sz="2200" spc="-6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data</a:t>
            </a:r>
            <a:r>
              <a:rPr sz="2200" spc="-6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at</a:t>
            </a:r>
            <a:r>
              <a:rPr sz="2200" spc="-6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rest</a:t>
            </a:r>
            <a:r>
              <a:rPr sz="2200" spc="-6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as</a:t>
            </a:r>
            <a:r>
              <a:rPr sz="2200" spc="-6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well</a:t>
            </a:r>
            <a:r>
              <a:rPr sz="2200" spc="-5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as</a:t>
            </a:r>
            <a:r>
              <a:rPr sz="2200" spc="-6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for</a:t>
            </a:r>
            <a:r>
              <a:rPr sz="2200" spc="-5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TLS</a:t>
            </a:r>
            <a:r>
              <a:rPr sz="22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session</a:t>
            </a:r>
            <a:r>
              <a:rPr sz="2200" spc="-6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131C36"/>
                </a:solidFill>
                <a:latin typeface="Calibri"/>
                <a:cs typeface="Calibri"/>
              </a:rPr>
              <a:t>keys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for</a:t>
            </a:r>
            <a:r>
              <a:rPr sz="2200" spc="-6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data</a:t>
            </a:r>
            <a:r>
              <a:rPr sz="2200" spc="-7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in</a:t>
            </a:r>
            <a:r>
              <a:rPr sz="2200" spc="-6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transit</a:t>
            </a:r>
            <a:endParaRPr sz="2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978142" y="0"/>
            <a:ext cx="5213985" cy="6858000"/>
            <a:chOff x="6978142" y="0"/>
            <a:chExt cx="5213985" cy="6858000"/>
          </a:xfrm>
        </p:grpSpPr>
        <p:sp>
          <p:nvSpPr>
            <p:cNvPr id="3" name="object 3"/>
            <p:cNvSpPr/>
            <p:nvPr/>
          </p:nvSpPr>
          <p:spPr>
            <a:xfrm>
              <a:off x="6984492" y="0"/>
              <a:ext cx="5207635" cy="6858000"/>
            </a:xfrm>
            <a:custGeom>
              <a:avLst/>
              <a:gdLst/>
              <a:ahLst/>
              <a:cxnLst/>
              <a:rect l="l" t="t" r="r" b="b"/>
              <a:pathLst>
                <a:path w="5207634" h="6858000">
                  <a:moveTo>
                    <a:pt x="5207508" y="6857998"/>
                  </a:moveTo>
                  <a:lnTo>
                    <a:pt x="5207508" y="0"/>
                  </a:lnTo>
                  <a:lnTo>
                    <a:pt x="0" y="0"/>
                  </a:lnTo>
                  <a:lnTo>
                    <a:pt x="0" y="6857998"/>
                  </a:lnTo>
                  <a:lnTo>
                    <a:pt x="5207508" y="6857998"/>
                  </a:lnTo>
                  <a:close/>
                </a:path>
              </a:pathLst>
            </a:custGeom>
            <a:solidFill>
              <a:srgbClr val="131C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984492" y="0"/>
              <a:ext cx="0" cy="6858000"/>
            </a:xfrm>
            <a:custGeom>
              <a:avLst/>
              <a:gdLst/>
              <a:ahLst/>
              <a:cxnLst/>
              <a:rect l="l" t="t" r="r" b="b"/>
              <a:pathLst>
                <a:path h="6858000">
                  <a:moveTo>
                    <a:pt x="0" y="0"/>
                  </a:moveTo>
                  <a:lnTo>
                    <a:pt x="0" y="6857998"/>
                  </a:lnTo>
                </a:path>
              </a:pathLst>
            </a:custGeom>
            <a:ln w="12700">
              <a:solidFill>
                <a:srgbClr val="9F3D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1401" y="260350"/>
            <a:ext cx="4274058" cy="55778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41401" y="863549"/>
            <a:ext cx="3853941" cy="558088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285089" y="1639976"/>
            <a:ext cx="6207760" cy="4851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160655" indent="-342900" algn="just">
              <a:lnSpc>
                <a:spcPct val="110000"/>
              </a:lnSpc>
              <a:spcBef>
                <a:spcPts val="100"/>
              </a:spcBef>
              <a:buClr>
                <a:srgbClr val="DA3467"/>
              </a:buClr>
              <a:buFont typeface="Arial"/>
              <a:buChar char="•"/>
              <a:tabLst>
                <a:tab pos="355600" algn="l"/>
              </a:tabLst>
            </a:pP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Uses</a:t>
            </a:r>
            <a:r>
              <a:rPr sz="22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a</a:t>
            </a:r>
            <a:r>
              <a:rPr sz="2200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mathematically</a:t>
            </a:r>
            <a:r>
              <a:rPr sz="2200" spc="-1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related</a:t>
            </a:r>
            <a:r>
              <a:rPr sz="22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pair</a:t>
            </a:r>
            <a:r>
              <a:rPr sz="2200" spc="-6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of</a:t>
            </a:r>
            <a:r>
              <a:rPr sz="22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a</a:t>
            </a:r>
            <a:r>
              <a:rPr sz="2200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public</a:t>
            </a:r>
            <a:r>
              <a:rPr sz="2200" spc="-7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25" dirty="0">
                <a:solidFill>
                  <a:srgbClr val="131C36"/>
                </a:solidFill>
                <a:latin typeface="Calibri"/>
                <a:cs typeface="Calibri"/>
              </a:rPr>
              <a:t>and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private</a:t>
            </a:r>
            <a:r>
              <a:rPr sz="2200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key</a:t>
            </a:r>
            <a:r>
              <a:rPr sz="22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-</a:t>
            </a:r>
            <a:r>
              <a:rPr sz="22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if</a:t>
            </a:r>
            <a:r>
              <a:rPr sz="22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one</a:t>
            </a:r>
            <a:r>
              <a:rPr sz="2200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is</a:t>
            </a:r>
            <a:r>
              <a:rPr sz="22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used</a:t>
            </a:r>
            <a:r>
              <a:rPr sz="2200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to</a:t>
            </a:r>
            <a:r>
              <a:rPr sz="22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encrypt</a:t>
            </a:r>
            <a:r>
              <a:rPr sz="22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-</a:t>
            </a:r>
            <a:r>
              <a:rPr sz="2200" spc="-5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the</a:t>
            </a:r>
            <a:r>
              <a:rPr sz="22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other</a:t>
            </a:r>
            <a:r>
              <a:rPr sz="2200" spc="-5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25" dirty="0">
                <a:solidFill>
                  <a:srgbClr val="131C36"/>
                </a:solidFill>
                <a:latin typeface="Calibri"/>
                <a:cs typeface="Calibri"/>
              </a:rPr>
              <a:t>is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used</a:t>
            </a:r>
            <a:r>
              <a:rPr sz="2200" spc="-5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to</a:t>
            </a:r>
            <a:r>
              <a:rPr sz="2200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decrypt</a:t>
            </a:r>
            <a:endParaRPr sz="22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1260"/>
              </a:spcBef>
              <a:buClr>
                <a:srgbClr val="DA3467"/>
              </a:buClr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Allows</a:t>
            </a:r>
            <a:r>
              <a:rPr sz="2200" spc="-9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for</a:t>
            </a:r>
            <a:r>
              <a:rPr sz="2200" spc="-9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efficient</a:t>
            </a:r>
            <a:r>
              <a:rPr sz="2200" spc="-6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key</a:t>
            </a:r>
            <a:r>
              <a:rPr sz="2200" spc="-9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management</a:t>
            </a:r>
            <a:endParaRPr sz="22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1260"/>
              </a:spcBef>
              <a:buClr>
                <a:srgbClr val="DA3467"/>
              </a:buClr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Highly</a:t>
            </a:r>
            <a:r>
              <a:rPr sz="2200" spc="-8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scalable</a:t>
            </a:r>
            <a:r>
              <a:rPr sz="2200" spc="-8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with</a:t>
            </a:r>
            <a:r>
              <a:rPr sz="2200" spc="-8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a</a:t>
            </a:r>
            <a:r>
              <a:rPr sz="2200" spc="-6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public</a:t>
            </a:r>
            <a:r>
              <a:rPr sz="2200" spc="-8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key</a:t>
            </a:r>
            <a:r>
              <a:rPr sz="2200" spc="-5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infrastructure</a:t>
            </a:r>
            <a:endParaRPr sz="22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1275"/>
              </a:spcBef>
              <a:buClr>
                <a:srgbClr val="DA3467"/>
              </a:buClr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Great</a:t>
            </a:r>
            <a:r>
              <a:rPr sz="2200" spc="-9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for</a:t>
            </a:r>
            <a:r>
              <a:rPr sz="2200" spc="-8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digital</a:t>
            </a:r>
            <a:r>
              <a:rPr sz="2200" spc="-9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signatures</a:t>
            </a:r>
            <a:r>
              <a:rPr sz="2200" spc="-8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and</a:t>
            </a:r>
            <a:r>
              <a:rPr sz="2200" spc="-9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key</a:t>
            </a:r>
            <a:r>
              <a:rPr sz="2200" spc="-6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exchange</a:t>
            </a:r>
            <a:endParaRPr sz="22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1260"/>
              </a:spcBef>
              <a:buClr>
                <a:srgbClr val="DA3467"/>
              </a:buClr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Employs</a:t>
            </a:r>
            <a:r>
              <a:rPr sz="2200" spc="-8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longer</a:t>
            </a:r>
            <a:r>
              <a:rPr sz="2200" spc="-9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key</a:t>
            </a:r>
            <a:r>
              <a:rPr sz="2200" spc="-7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lengths</a:t>
            </a:r>
            <a:r>
              <a:rPr sz="2200" spc="-8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than</a:t>
            </a:r>
            <a:r>
              <a:rPr sz="2200" spc="-9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symmetric</a:t>
            </a:r>
            <a:endParaRPr sz="22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1260"/>
              </a:spcBef>
              <a:buClr>
                <a:srgbClr val="DA3467"/>
              </a:buClr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Slower</a:t>
            </a:r>
            <a:r>
              <a:rPr sz="2200" spc="-6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and</a:t>
            </a:r>
            <a:r>
              <a:rPr sz="2200" spc="-7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more</a:t>
            </a:r>
            <a:r>
              <a:rPr sz="2200" spc="-7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computationally</a:t>
            </a:r>
            <a:r>
              <a:rPr sz="2200" spc="-7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expensive</a:t>
            </a:r>
            <a:endParaRPr sz="22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1275"/>
              </a:spcBef>
              <a:buClr>
                <a:srgbClr val="DA3467"/>
              </a:buClr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At</a:t>
            </a:r>
            <a:r>
              <a:rPr sz="2200" spc="-6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a</a:t>
            </a:r>
            <a:r>
              <a:rPr sz="2200" spc="-7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65" dirty="0">
                <a:solidFill>
                  <a:srgbClr val="131C36"/>
                </a:solidFill>
                <a:latin typeface="Calibri"/>
                <a:cs typeface="Calibri"/>
              </a:rPr>
              <a:t>CSP,</a:t>
            </a:r>
            <a:r>
              <a:rPr sz="2200" spc="-6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KMS</a:t>
            </a:r>
            <a:r>
              <a:rPr sz="2200" spc="-6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can</a:t>
            </a:r>
            <a:r>
              <a:rPr sz="2200" spc="-7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be</a:t>
            </a:r>
            <a:r>
              <a:rPr sz="2200" spc="-5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used</a:t>
            </a:r>
            <a:r>
              <a:rPr sz="2200" spc="-7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to</a:t>
            </a:r>
            <a:r>
              <a:rPr sz="22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generate</a:t>
            </a:r>
            <a:r>
              <a:rPr sz="2200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key</a:t>
            </a:r>
            <a:r>
              <a:rPr sz="22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pairs</a:t>
            </a:r>
            <a:r>
              <a:rPr sz="2200" spc="-8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131C36"/>
                </a:solidFill>
                <a:latin typeface="Calibri"/>
                <a:cs typeface="Calibri"/>
              </a:rPr>
              <a:t>for:</a:t>
            </a:r>
            <a:endParaRPr sz="2200">
              <a:latin typeface="Calibri"/>
              <a:cs typeface="Calibri"/>
            </a:endParaRPr>
          </a:p>
          <a:p>
            <a:pPr marL="812800" lvl="1" indent="-342900">
              <a:lnSpc>
                <a:spcPct val="100000"/>
              </a:lnSpc>
              <a:spcBef>
                <a:spcPts val="760"/>
              </a:spcBef>
              <a:buClr>
                <a:srgbClr val="DA3467"/>
              </a:buClr>
              <a:buSzPct val="113888"/>
              <a:buFont typeface="Arial"/>
              <a:buChar char="•"/>
              <a:tabLst>
                <a:tab pos="812165" algn="l"/>
                <a:tab pos="812800" algn="l"/>
              </a:tabLst>
            </a:pP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Encrypting</a:t>
            </a:r>
            <a:r>
              <a:rPr sz="1800" spc="-1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and</a:t>
            </a:r>
            <a:r>
              <a:rPr sz="1800" spc="-10" dirty="0">
                <a:solidFill>
                  <a:srgbClr val="131C36"/>
                </a:solidFill>
                <a:latin typeface="Calibri"/>
                <a:cs typeface="Calibri"/>
              </a:rPr>
              <a:t> decrypting</a:t>
            </a:r>
            <a:endParaRPr sz="1800">
              <a:latin typeface="Calibri"/>
              <a:cs typeface="Calibri"/>
            </a:endParaRPr>
          </a:p>
          <a:p>
            <a:pPr marL="812800" lvl="1" indent="-342900">
              <a:lnSpc>
                <a:spcPct val="100000"/>
              </a:lnSpc>
              <a:spcBef>
                <a:spcPts val="720"/>
              </a:spcBef>
              <a:buClr>
                <a:srgbClr val="DA3467"/>
              </a:buClr>
              <a:buSzPct val="113888"/>
              <a:buFont typeface="Arial"/>
              <a:buChar char="•"/>
              <a:tabLst>
                <a:tab pos="812165" algn="l"/>
                <a:tab pos="812800" algn="l"/>
              </a:tabLst>
            </a:pP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Digitally</a:t>
            </a:r>
            <a:r>
              <a:rPr sz="18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131C36"/>
                </a:solidFill>
                <a:latin typeface="Calibri"/>
                <a:cs typeface="Calibri"/>
              </a:rPr>
              <a:t>signing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325611" y="2151888"/>
            <a:ext cx="2560320" cy="2554224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5300" y="429209"/>
            <a:ext cx="7856728" cy="558088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62991" y="1296924"/>
            <a:ext cx="10669454" cy="4980432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E9E8DE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3852" y="408381"/>
            <a:ext cx="5731002" cy="558088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95300" y="1434083"/>
            <a:ext cx="4258056" cy="4660392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5108575" y="1550314"/>
            <a:ext cx="6611620" cy="34842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165735" indent="-342900">
              <a:lnSpc>
                <a:spcPct val="110000"/>
              </a:lnSpc>
              <a:spcBef>
                <a:spcPts val="100"/>
              </a:spcBef>
              <a:buClr>
                <a:srgbClr val="DA3467"/>
              </a:buClr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Converts</a:t>
            </a:r>
            <a:r>
              <a:rPr sz="2200" spc="-6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data</a:t>
            </a:r>
            <a:r>
              <a:rPr sz="2200" spc="-6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of</a:t>
            </a:r>
            <a:r>
              <a:rPr sz="22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any</a:t>
            </a:r>
            <a:r>
              <a:rPr sz="2200" spc="-5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input</a:t>
            </a:r>
            <a:r>
              <a:rPr sz="2200" spc="-6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size</a:t>
            </a:r>
            <a:r>
              <a:rPr sz="22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to</a:t>
            </a:r>
            <a:r>
              <a:rPr sz="2200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a</a:t>
            </a:r>
            <a:r>
              <a:rPr sz="2200" spc="-6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30" dirty="0">
                <a:solidFill>
                  <a:srgbClr val="131C36"/>
                </a:solidFill>
                <a:latin typeface="Calibri"/>
                <a:cs typeface="Calibri"/>
              </a:rPr>
              <a:t>fixed-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length</a:t>
            </a:r>
            <a:r>
              <a:rPr sz="22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string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called</a:t>
            </a:r>
            <a:r>
              <a:rPr sz="2200" spc="-7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a</a:t>
            </a:r>
            <a:r>
              <a:rPr sz="2200" spc="-7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hash</a:t>
            </a:r>
            <a:r>
              <a:rPr sz="2200" spc="-9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value,</a:t>
            </a:r>
            <a:r>
              <a:rPr sz="2200" spc="-7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message</a:t>
            </a:r>
            <a:r>
              <a:rPr sz="22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digest,</a:t>
            </a:r>
            <a:r>
              <a:rPr sz="2200" spc="-5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or</a:t>
            </a:r>
            <a:r>
              <a:rPr sz="2200" spc="-6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fingerprint</a:t>
            </a:r>
            <a:endParaRPr sz="22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1260"/>
              </a:spcBef>
              <a:buClr>
                <a:srgbClr val="DA3467"/>
              </a:buClr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An</a:t>
            </a:r>
            <a:r>
              <a:rPr sz="22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advanced</a:t>
            </a:r>
            <a:r>
              <a:rPr sz="2200" spc="-6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version</a:t>
            </a:r>
            <a:r>
              <a:rPr sz="22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of</a:t>
            </a:r>
            <a:r>
              <a:rPr sz="22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a</a:t>
            </a:r>
            <a:r>
              <a:rPr sz="22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simple</a:t>
            </a:r>
            <a:r>
              <a:rPr sz="22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checksum</a:t>
            </a:r>
            <a:endParaRPr sz="2200">
              <a:latin typeface="Calibri"/>
              <a:cs typeface="Calibri"/>
            </a:endParaRPr>
          </a:p>
          <a:p>
            <a:pPr marL="355600" marR="586740" indent="-342900">
              <a:lnSpc>
                <a:spcPct val="110000"/>
              </a:lnSpc>
              <a:spcBef>
                <a:spcPts val="994"/>
              </a:spcBef>
              <a:buClr>
                <a:srgbClr val="DA3467"/>
              </a:buClr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A</a:t>
            </a:r>
            <a:r>
              <a:rPr sz="2200" spc="-6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131C36"/>
                </a:solidFill>
                <a:latin typeface="Calibri"/>
                <a:cs typeface="Calibri"/>
              </a:rPr>
              <a:t>one-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way</a:t>
            </a:r>
            <a:r>
              <a:rPr sz="2200" spc="-6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mathematical</a:t>
            </a:r>
            <a:r>
              <a:rPr sz="22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function</a:t>
            </a:r>
            <a:r>
              <a:rPr sz="2200" spc="-7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that</a:t>
            </a:r>
            <a:r>
              <a:rPr sz="2200" spc="-7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produces</a:t>
            </a:r>
            <a:r>
              <a:rPr sz="2200" spc="-6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50" dirty="0">
                <a:solidFill>
                  <a:srgbClr val="131C36"/>
                </a:solidFill>
                <a:latin typeface="Calibri"/>
                <a:cs typeface="Calibri"/>
              </a:rPr>
              <a:t>a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digest</a:t>
            </a:r>
            <a:r>
              <a:rPr sz="22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of</a:t>
            </a:r>
            <a:r>
              <a:rPr sz="22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128</a:t>
            </a:r>
            <a:r>
              <a:rPr sz="22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to</a:t>
            </a:r>
            <a:r>
              <a:rPr sz="22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512</a:t>
            </a:r>
            <a:r>
              <a:rPr sz="22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25" dirty="0">
                <a:solidFill>
                  <a:srgbClr val="131C36"/>
                </a:solidFill>
                <a:latin typeface="Calibri"/>
                <a:cs typeface="Calibri"/>
              </a:rPr>
              <a:t>bit</a:t>
            </a:r>
            <a:endParaRPr sz="22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1275"/>
              </a:spcBef>
              <a:buClr>
                <a:srgbClr val="DA3467"/>
              </a:buClr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Birthday</a:t>
            </a:r>
            <a:r>
              <a:rPr sz="2200" spc="-7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131C36"/>
                </a:solidFill>
                <a:latin typeface="Calibri"/>
                <a:cs typeface="Calibri"/>
              </a:rPr>
              <a:t>paradox</a:t>
            </a:r>
            <a:r>
              <a:rPr sz="2200" spc="-5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and</a:t>
            </a:r>
            <a:r>
              <a:rPr sz="2200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avalanche</a:t>
            </a:r>
            <a:r>
              <a:rPr sz="2200" spc="-7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effect</a:t>
            </a:r>
            <a:endParaRPr sz="2200">
              <a:latin typeface="Calibri"/>
              <a:cs typeface="Calibri"/>
            </a:endParaRPr>
          </a:p>
          <a:p>
            <a:pPr marL="355600" marR="5080" indent="-342900">
              <a:lnSpc>
                <a:spcPct val="110000"/>
              </a:lnSpc>
              <a:spcBef>
                <a:spcPts val="1000"/>
              </a:spcBef>
              <a:buClr>
                <a:srgbClr val="DA3467"/>
              </a:buClr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Used</a:t>
            </a:r>
            <a:r>
              <a:rPr sz="22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in</a:t>
            </a:r>
            <a:r>
              <a:rPr sz="2200" spc="-5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authentication,</a:t>
            </a:r>
            <a:r>
              <a:rPr sz="2200" spc="-5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data</a:t>
            </a:r>
            <a:r>
              <a:rPr sz="2200" spc="-6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25" dirty="0">
                <a:solidFill>
                  <a:srgbClr val="131C36"/>
                </a:solidFill>
                <a:latin typeface="Calibri"/>
                <a:cs typeface="Calibri"/>
              </a:rPr>
              <a:t>integrity,</a:t>
            </a:r>
            <a:r>
              <a:rPr sz="22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131C36"/>
                </a:solidFill>
                <a:latin typeface="Calibri"/>
                <a:cs typeface="Calibri"/>
              </a:rPr>
              <a:t>non-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repudiation, fingerprinting,</a:t>
            </a:r>
            <a:r>
              <a:rPr sz="2200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and</a:t>
            </a:r>
            <a:r>
              <a:rPr sz="2200" spc="-5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password</a:t>
            </a:r>
            <a:r>
              <a:rPr sz="2200" spc="-7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storage</a:t>
            </a:r>
            <a:endParaRPr sz="2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E9E8DE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288559"/>
            <a:ext cx="11402695" cy="803910"/>
            <a:chOff x="0" y="288559"/>
            <a:chExt cx="11402695" cy="803910"/>
          </a:xfrm>
        </p:grpSpPr>
        <p:sp>
          <p:nvSpPr>
            <p:cNvPr id="4" name="object 4"/>
            <p:cNvSpPr/>
            <p:nvPr/>
          </p:nvSpPr>
          <p:spPr>
            <a:xfrm>
              <a:off x="0" y="288559"/>
              <a:ext cx="1101725" cy="803910"/>
            </a:xfrm>
            <a:custGeom>
              <a:avLst/>
              <a:gdLst/>
              <a:ahLst/>
              <a:cxnLst/>
              <a:rect l="l" t="t" r="r" b="b"/>
              <a:pathLst>
                <a:path w="1101725" h="803910">
                  <a:moveTo>
                    <a:pt x="1101152" y="0"/>
                  </a:moveTo>
                  <a:lnTo>
                    <a:pt x="0" y="0"/>
                  </a:lnTo>
                  <a:lnTo>
                    <a:pt x="0" y="803836"/>
                  </a:lnTo>
                  <a:lnTo>
                    <a:pt x="1017864" y="803836"/>
                  </a:lnTo>
                  <a:lnTo>
                    <a:pt x="1101152" y="0"/>
                  </a:lnTo>
                  <a:close/>
                </a:path>
              </a:pathLst>
            </a:custGeom>
            <a:solidFill>
              <a:srgbClr val="DA34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95299" y="429209"/>
              <a:ext cx="10907395" cy="558088"/>
            </a:xfrm>
            <a:prstGeom prst="rect">
              <a:avLst/>
            </a:prstGeom>
          </p:spPr>
        </p:pic>
      </p:grp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93419" y="1356360"/>
            <a:ext cx="10565892" cy="5172456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6350" y="0"/>
            <a:ext cx="5243195" cy="6870700"/>
            <a:chOff x="-6350" y="0"/>
            <a:chExt cx="5243195" cy="68707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5230495" cy="6858000"/>
            </a:xfrm>
            <a:custGeom>
              <a:avLst/>
              <a:gdLst/>
              <a:ahLst/>
              <a:cxnLst/>
              <a:rect l="l" t="t" r="r" b="b"/>
              <a:pathLst>
                <a:path w="5230495" h="6858000">
                  <a:moveTo>
                    <a:pt x="5230368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5230368" y="6858000"/>
                  </a:lnTo>
                  <a:lnTo>
                    <a:pt x="5230368" y="0"/>
                  </a:lnTo>
                  <a:close/>
                </a:path>
              </a:pathLst>
            </a:custGeom>
            <a:solidFill>
              <a:srgbClr val="131C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0"/>
              <a:ext cx="5230495" cy="6858000"/>
            </a:xfrm>
            <a:custGeom>
              <a:avLst/>
              <a:gdLst/>
              <a:ahLst/>
              <a:cxnLst/>
              <a:rect l="l" t="t" r="r" b="b"/>
              <a:pathLst>
                <a:path w="5230495" h="6858000">
                  <a:moveTo>
                    <a:pt x="0" y="6858000"/>
                  </a:moveTo>
                  <a:lnTo>
                    <a:pt x="5230368" y="6858000"/>
                  </a:lnTo>
                  <a:lnTo>
                    <a:pt x="5230368" y="0"/>
                  </a:lnTo>
                  <a:lnTo>
                    <a:pt x="0" y="0"/>
                  </a:lnTo>
                  <a:lnTo>
                    <a:pt x="0" y="6858000"/>
                  </a:lnTo>
                  <a:close/>
                </a:path>
              </a:pathLst>
            </a:custGeom>
            <a:ln w="12700">
              <a:solidFill>
                <a:srgbClr val="9F3D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0863" y="260350"/>
              <a:ext cx="4480814" cy="557784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88163" y="1185443"/>
            <a:ext cx="4846320" cy="50895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marR="736600" indent="-287020">
              <a:lnSpc>
                <a:spcPct val="110000"/>
              </a:lnSpc>
              <a:spcBef>
                <a:spcPts val="100"/>
              </a:spcBef>
              <a:buClr>
                <a:srgbClr val="DA3467"/>
              </a:buClr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Scalable</a:t>
            </a:r>
            <a:r>
              <a:rPr sz="2200" spc="-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mechanism</a:t>
            </a:r>
            <a:r>
              <a:rPr sz="2200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2200" spc="-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providing 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authenticity,</a:t>
            </a:r>
            <a:r>
              <a:rPr sz="22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25" dirty="0">
                <a:solidFill>
                  <a:srgbClr val="FFFFFF"/>
                </a:solidFill>
                <a:latin typeface="Calibri"/>
                <a:cs typeface="Calibri"/>
              </a:rPr>
              <a:t>integrity,</a:t>
            </a:r>
            <a:r>
              <a:rPr sz="22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22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non-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repudiation</a:t>
            </a:r>
            <a:endParaRPr sz="220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spcBef>
                <a:spcPts val="1260"/>
              </a:spcBef>
              <a:buClr>
                <a:srgbClr val="DA3467"/>
              </a:buClr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Does</a:t>
            </a:r>
            <a:r>
              <a:rPr sz="2200" spc="-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not</a:t>
            </a:r>
            <a:r>
              <a:rPr sz="2200" spc="-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offer</a:t>
            </a:r>
            <a:r>
              <a:rPr sz="2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confidentiality</a:t>
            </a:r>
            <a:endParaRPr sz="2200">
              <a:latin typeface="Calibri"/>
              <a:cs typeface="Calibri"/>
            </a:endParaRPr>
          </a:p>
          <a:p>
            <a:pPr marL="299085" marR="5080" indent="-287020">
              <a:lnSpc>
                <a:spcPct val="110000"/>
              </a:lnSpc>
              <a:spcBef>
                <a:spcPts val="1000"/>
              </a:spcBef>
              <a:buClr>
                <a:srgbClr val="DA3467"/>
              </a:buClr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Equivalent</a:t>
            </a:r>
            <a:r>
              <a:rPr sz="22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2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2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handwritten</a:t>
            </a:r>
            <a:r>
              <a:rPr sz="22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signature</a:t>
            </a:r>
            <a:r>
              <a:rPr sz="22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25" dirty="0">
                <a:solidFill>
                  <a:srgbClr val="FFFFFF"/>
                </a:solidFill>
                <a:latin typeface="Calibri"/>
                <a:cs typeface="Calibri"/>
              </a:rPr>
              <a:t>in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many</a:t>
            </a:r>
            <a:r>
              <a:rPr sz="2200" spc="-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countries</a:t>
            </a:r>
            <a:endParaRPr sz="220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spcBef>
                <a:spcPts val="1270"/>
              </a:spcBef>
              <a:buClr>
                <a:srgbClr val="DA3467"/>
              </a:buClr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Random</a:t>
            </a:r>
            <a:r>
              <a:rPr sz="2200" spc="-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private/public</a:t>
            </a:r>
            <a:r>
              <a:rPr sz="2200" spc="-1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key</a:t>
            </a:r>
            <a:r>
              <a:rPr sz="2200" spc="-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pair</a:t>
            </a:r>
            <a:endParaRPr sz="220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spcBef>
                <a:spcPts val="1260"/>
              </a:spcBef>
              <a:buClr>
                <a:srgbClr val="DA3467"/>
              </a:buClr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SHA1/2/3</a:t>
            </a:r>
            <a:r>
              <a:rPr sz="2200" spc="-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hash</a:t>
            </a:r>
            <a:r>
              <a:rPr sz="2200" spc="-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algorithm</a:t>
            </a:r>
            <a:endParaRPr sz="220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spcBef>
                <a:spcPts val="1260"/>
              </a:spcBef>
              <a:buClr>
                <a:srgbClr val="DA3467"/>
              </a:buClr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Signing</a:t>
            </a:r>
            <a:r>
              <a:rPr sz="2200" spc="-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algorithms</a:t>
            </a:r>
            <a:endParaRPr sz="2200">
              <a:latin typeface="Calibri"/>
              <a:cs typeface="Calibri"/>
            </a:endParaRPr>
          </a:p>
          <a:p>
            <a:pPr marL="756285" lvl="1" indent="-287020">
              <a:lnSpc>
                <a:spcPct val="100000"/>
              </a:lnSpc>
              <a:spcBef>
                <a:spcPts val="775"/>
              </a:spcBef>
              <a:buClr>
                <a:srgbClr val="DA3467"/>
              </a:buClr>
              <a:buSzPct val="113888"/>
              <a:buFont typeface="Arial"/>
              <a:buChar char="•"/>
              <a:tabLst>
                <a:tab pos="756285" algn="l"/>
                <a:tab pos="756920" algn="l"/>
              </a:tabLst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RSA</a:t>
            </a:r>
            <a:r>
              <a:rPr sz="18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(Rivest,</a:t>
            </a:r>
            <a:r>
              <a:rPr sz="18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Shamir,</a:t>
            </a:r>
            <a:r>
              <a:rPr sz="18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Adelman)</a:t>
            </a:r>
            <a:endParaRPr sz="1800">
              <a:latin typeface="Calibri"/>
              <a:cs typeface="Calibri"/>
            </a:endParaRPr>
          </a:p>
          <a:p>
            <a:pPr marL="756285" lvl="1" indent="-287020">
              <a:lnSpc>
                <a:spcPct val="100000"/>
              </a:lnSpc>
              <a:spcBef>
                <a:spcPts val="720"/>
              </a:spcBef>
              <a:buClr>
                <a:srgbClr val="DA3467"/>
              </a:buClr>
              <a:buSzPct val="113888"/>
              <a:buFont typeface="Arial"/>
              <a:buChar char="•"/>
              <a:tabLst>
                <a:tab pos="756285" algn="l"/>
                <a:tab pos="756920" algn="l"/>
              </a:tabLst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DSA</a:t>
            </a:r>
            <a:r>
              <a:rPr sz="18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(digital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signature</a:t>
            </a:r>
            <a:r>
              <a:rPr sz="18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algorithm)</a:t>
            </a:r>
            <a:endParaRPr sz="1800">
              <a:latin typeface="Calibri"/>
              <a:cs typeface="Calibri"/>
            </a:endParaRPr>
          </a:p>
          <a:p>
            <a:pPr marL="756285" lvl="1" indent="-287020">
              <a:lnSpc>
                <a:spcPct val="100000"/>
              </a:lnSpc>
              <a:spcBef>
                <a:spcPts val="710"/>
              </a:spcBef>
              <a:buClr>
                <a:srgbClr val="DA3467"/>
              </a:buClr>
              <a:buSzPct val="113888"/>
              <a:buFont typeface="Arial"/>
              <a:buChar char="•"/>
              <a:tabLst>
                <a:tab pos="756285" algn="l"/>
                <a:tab pos="756920" algn="l"/>
              </a:tabLst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ECDSA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462015" y="1196339"/>
            <a:ext cx="6635496" cy="4422657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3746500" cy="6858000"/>
            <a:chOff x="0" y="0"/>
            <a:chExt cx="3746500" cy="6858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3746500" cy="6858000"/>
            </a:xfrm>
            <a:custGeom>
              <a:avLst/>
              <a:gdLst/>
              <a:ahLst/>
              <a:cxnLst/>
              <a:rect l="l" t="t" r="r" b="b"/>
              <a:pathLst>
                <a:path w="3746500" h="6858000">
                  <a:moveTo>
                    <a:pt x="3745991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3745991" y="6858000"/>
                  </a:lnTo>
                  <a:lnTo>
                    <a:pt x="3745991" y="0"/>
                  </a:lnTo>
                  <a:close/>
                </a:path>
              </a:pathLst>
            </a:custGeom>
            <a:solidFill>
              <a:srgbClr val="EFAD4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6336" y="724154"/>
              <a:ext cx="1242441" cy="55778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6336" y="1327658"/>
              <a:ext cx="3432302" cy="55778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5591" y="2421635"/>
              <a:ext cx="2459736" cy="2459736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3956684" y="537489"/>
            <a:ext cx="7808595" cy="5619115"/>
          </a:xfrm>
          <a:prstGeom prst="rect">
            <a:avLst/>
          </a:prstGeom>
        </p:spPr>
        <p:txBody>
          <a:bodyPr vert="horz" wrap="square" lIns="0" tIns="17272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360"/>
              </a:spcBef>
              <a:buClr>
                <a:srgbClr val="DA3467"/>
              </a:buClr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200" b="1" dirty="0">
                <a:solidFill>
                  <a:srgbClr val="131C36"/>
                </a:solidFill>
                <a:latin typeface="Calibri"/>
                <a:cs typeface="Calibri"/>
              </a:rPr>
              <a:t>CSP</a:t>
            </a:r>
            <a:r>
              <a:rPr sz="2200" b="1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b="1" dirty="0">
                <a:solidFill>
                  <a:srgbClr val="131C36"/>
                </a:solidFill>
                <a:latin typeface="Calibri"/>
                <a:cs typeface="Calibri"/>
              </a:rPr>
              <a:t>key</a:t>
            </a:r>
            <a:r>
              <a:rPr sz="2200" b="1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b="1" spc="-10" dirty="0">
                <a:solidFill>
                  <a:srgbClr val="131C36"/>
                </a:solidFill>
                <a:latin typeface="Calibri"/>
                <a:cs typeface="Calibri"/>
              </a:rPr>
              <a:t>management</a:t>
            </a:r>
            <a:r>
              <a:rPr sz="2200" b="1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b="1" dirty="0">
                <a:solidFill>
                  <a:srgbClr val="131C36"/>
                </a:solidFill>
                <a:latin typeface="Calibri"/>
                <a:cs typeface="Calibri"/>
              </a:rPr>
              <a:t>is</a:t>
            </a:r>
            <a:r>
              <a:rPr sz="2200" b="1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b="1" spc="-20" dirty="0">
                <a:solidFill>
                  <a:srgbClr val="131C36"/>
                </a:solidFill>
                <a:latin typeface="Calibri"/>
                <a:cs typeface="Calibri"/>
              </a:rPr>
              <a:t>client-</a:t>
            </a:r>
            <a:r>
              <a:rPr sz="2200" b="1" dirty="0">
                <a:solidFill>
                  <a:srgbClr val="131C36"/>
                </a:solidFill>
                <a:latin typeface="Calibri"/>
                <a:cs typeface="Calibri"/>
              </a:rPr>
              <a:t>side,</a:t>
            </a:r>
            <a:r>
              <a:rPr sz="2200" b="1" spc="-20" dirty="0">
                <a:solidFill>
                  <a:srgbClr val="131C36"/>
                </a:solidFill>
                <a:latin typeface="Calibri"/>
                <a:cs typeface="Calibri"/>
              </a:rPr>
              <a:t> server-</a:t>
            </a:r>
            <a:r>
              <a:rPr sz="2200" b="1" dirty="0">
                <a:solidFill>
                  <a:srgbClr val="131C36"/>
                </a:solidFill>
                <a:latin typeface="Calibri"/>
                <a:cs typeface="Calibri"/>
              </a:rPr>
              <a:t>side,</a:t>
            </a:r>
            <a:r>
              <a:rPr sz="2200" b="1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b="1" dirty="0">
                <a:solidFill>
                  <a:srgbClr val="131C36"/>
                </a:solidFill>
                <a:latin typeface="Calibri"/>
                <a:cs typeface="Calibri"/>
              </a:rPr>
              <a:t>or</a:t>
            </a:r>
            <a:r>
              <a:rPr sz="2200" b="1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b="1" spc="-25" dirty="0">
                <a:solidFill>
                  <a:srgbClr val="131C36"/>
                </a:solidFill>
                <a:latin typeface="Calibri"/>
                <a:cs typeface="Calibri"/>
              </a:rPr>
              <a:t>KMS</a:t>
            </a:r>
            <a:endParaRPr sz="22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1260"/>
              </a:spcBef>
              <a:buClr>
                <a:srgbClr val="DA3467"/>
              </a:buClr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Only</a:t>
            </a:r>
            <a:r>
              <a:rPr sz="2200" spc="-6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authorized</a:t>
            </a:r>
            <a:r>
              <a:rPr sz="2200" spc="-5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persons</a:t>
            </a:r>
            <a:r>
              <a:rPr sz="2200" spc="-6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should</a:t>
            </a:r>
            <a:r>
              <a:rPr sz="2200" spc="-6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be</a:t>
            </a:r>
            <a:r>
              <a:rPr sz="2200" spc="-6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involved</a:t>
            </a:r>
            <a:r>
              <a:rPr sz="2200" spc="-7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in</a:t>
            </a:r>
            <a:r>
              <a:rPr sz="2200" spc="-5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the</a:t>
            </a:r>
            <a:r>
              <a:rPr sz="2200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life</a:t>
            </a:r>
            <a:r>
              <a:rPr sz="2200" spc="-6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cycle</a:t>
            </a:r>
            <a:endParaRPr sz="22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1260"/>
              </a:spcBef>
              <a:buClr>
                <a:srgbClr val="DA3467"/>
              </a:buClr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200" spc="-20" dirty="0">
                <a:solidFill>
                  <a:srgbClr val="131C36"/>
                </a:solidFill>
                <a:latin typeface="Calibri"/>
                <a:cs typeface="Calibri"/>
              </a:rPr>
              <a:t>Long-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term</a:t>
            </a:r>
            <a:r>
              <a:rPr sz="22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storage</a:t>
            </a:r>
            <a:r>
              <a:rPr sz="22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is</a:t>
            </a:r>
            <a:r>
              <a:rPr sz="2200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often</a:t>
            </a:r>
            <a:r>
              <a:rPr sz="22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done</a:t>
            </a:r>
            <a:r>
              <a:rPr sz="2200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with</a:t>
            </a:r>
            <a:r>
              <a:rPr sz="2200" spc="-6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HSM</a:t>
            </a:r>
            <a:r>
              <a:rPr sz="2200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or</a:t>
            </a:r>
            <a:r>
              <a:rPr sz="2200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CloudHSM</a:t>
            </a:r>
            <a:endParaRPr sz="22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1270"/>
              </a:spcBef>
              <a:buClr>
                <a:srgbClr val="DA3467"/>
              </a:buClr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Removing</a:t>
            </a:r>
            <a:r>
              <a:rPr sz="2200" spc="-9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keys</a:t>
            </a:r>
            <a:r>
              <a:rPr sz="2200" spc="-8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from</a:t>
            </a:r>
            <a:r>
              <a:rPr sz="2200" spc="-8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operation:</a:t>
            </a:r>
            <a:endParaRPr sz="2200">
              <a:latin typeface="Calibri"/>
              <a:cs typeface="Calibri"/>
            </a:endParaRPr>
          </a:p>
          <a:p>
            <a:pPr marL="812800" marR="5080" lvl="1" indent="-342900">
              <a:lnSpc>
                <a:spcPct val="110000"/>
              </a:lnSpc>
              <a:spcBef>
                <a:spcPts val="525"/>
              </a:spcBef>
              <a:buClr>
                <a:srgbClr val="DA3467"/>
              </a:buClr>
              <a:buSzPct val="115000"/>
              <a:buFont typeface="Arial"/>
              <a:buChar char="•"/>
              <a:tabLst>
                <a:tab pos="812165" algn="l"/>
                <a:tab pos="812800" algn="l"/>
              </a:tabLst>
            </a:pP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Destruction</a:t>
            </a:r>
            <a:r>
              <a:rPr sz="20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-</a:t>
            </a:r>
            <a:r>
              <a:rPr sz="20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removes</a:t>
            </a:r>
            <a:r>
              <a:rPr sz="2000" spc="-1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an</a:t>
            </a:r>
            <a:r>
              <a:rPr sz="2000" spc="-1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instance</a:t>
            </a:r>
            <a:r>
              <a:rPr sz="20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of</a:t>
            </a:r>
            <a:r>
              <a:rPr sz="20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a</a:t>
            </a:r>
            <a:r>
              <a:rPr sz="20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key</a:t>
            </a:r>
            <a:r>
              <a:rPr sz="20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in</a:t>
            </a:r>
            <a:r>
              <a:rPr sz="20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one</a:t>
            </a:r>
            <a:r>
              <a:rPr sz="20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of</a:t>
            </a:r>
            <a:r>
              <a:rPr sz="20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the</a:t>
            </a:r>
            <a:r>
              <a:rPr sz="20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permissible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key</a:t>
            </a:r>
            <a:r>
              <a:rPr sz="2000" spc="-5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forms</a:t>
            </a:r>
            <a:r>
              <a:rPr sz="20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at</a:t>
            </a:r>
            <a:r>
              <a:rPr sz="20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a</a:t>
            </a:r>
            <a:r>
              <a:rPr sz="2000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specific</a:t>
            </a:r>
            <a:r>
              <a:rPr sz="20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location</a:t>
            </a:r>
            <a:endParaRPr sz="2000">
              <a:latin typeface="Calibri"/>
              <a:cs typeface="Calibri"/>
            </a:endParaRPr>
          </a:p>
          <a:p>
            <a:pPr marL="812800" marR="403860" lvl="1" indent="-342900">
              <a:lnSpc>
                <a:spcPct val="110100"/>
              </a:lnSpc>
              <a:spcBef>
                <a:spcPts val="490"/>
              </a:spcBef>
              <a:buClr>
                <a:srgbClr val="DA3467"/>
              </a:buClr>
              <a:buSzPct val="115000"/>
              <a:buFont typeface="Arial"/>
              <a:buChar char="•"/>
              <a:tabLst>
                <a:tab pos="812165" algn="l"/>
                <a:tab pos="812800" algn="l"/>
              </a:tabLst>
            </a:pP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Deletion</a:t>
            </a:r>
            <a:r>
              <a:rPr sz="20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–</a:t>
            </a:r>
            <a:r>
              <a:rPr sz="20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also</a:t>
            </a:r>
            <a:r>
              <a:rPr sz="20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removes</a:t>
            </a:r>
            <a:r>
              <a:rPr sz="2000" spc="-1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an</a:t>
            </a:r>
            <a:r>
              <a:rPr sz="20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instance</a:t>
            </a:r>
            <a:r>
              <a:rPr sz="20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of</a:t>
            </a:r>
            <a:r>
              <a:rPr sz="20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a</a:t>
            </a:r>
            <a:r>
              <a:rPr sz="20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50" dirty="0">
                <a:solidFill>
                  <a:srgbClr val="131C36"/>
                </a:solidFill>
                <a:latin typeface="Calibri"/>
                <a:cs typeface="Calibri"/>
              </a:rPr>
              <a:t>key,</a:t>
            </a:r>
            <a:r>
              <a:rPr sz="20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plus</a:t>
            </a:r>
            <a:r>
              <a:rPr sz="20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any</a:t>
            </a:r>
            <a:r>
              <a:rPr sz="20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data</a:t>
            </a:r>
            <a:r>
              <a:rPr sz="20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131C36"/>
                </a:solidFill>
                <a:latin typeface="Calibri"/>
                <a:cs typeface="Calibri"/>
              </a:rPr>
              <a:t>from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which</a:t>
            </a:r>
            <a:r>
              <a:rPr sz="20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the</a:t>
            </a:r>
            <a:r>
              <a:rPr sz="20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key</a:t>
            </a:r>
            <a:r>
              <a:rPr sz="20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may</a:t>
            </a:r>
            <a:r>
              <a:rPr sz="20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be</a:t>
            </a:r>
            <a:r>
              <a:rPr sz="20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reconstructed,</a:t>
            </a:r>
            <a:r>
              <a:rPr sz="20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from</a:t>
            </a:r>
            <a:r>
              <a:rPr sz="20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its</a:t>
            </a:r>
            <a:r>
              <a:rPr sz="2000" spc="-1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operational storage/use</a:t>
            </a:r>
            <a:r>
              <a:rPr sz="2000" spc="-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location</a:t>
            </a:r>
            <a:endParaRPr sz="2000">
              <a:latin typeface="Calibri"/>
              <a:cs typeface="Calibri"/>
            </a:endParaRPr>
          </a:p>
          <a:p>
            <a:pPr marL="812800" marR="516890" lvl="1" indent="-342900">
              <a:lnSpc>
                <a:spcPct val="110000"/>
              </a:lnSpc>
              <a:spcBef>
                <a:spcPts val="505"/>
              </a:spcBef>
              <a:buClr>
                <a:srgbClr val="DA3467"/>
              </a:buClr>
              <a:buSzPct val="115000"/>
              <a:buFont typeface="Arial"/>
              <a:buChar char="•"/>
              <a:tabLst>
                <a:tab pos="812165" algn="l"/>
                <a:tab pos="812800" algn="l"/>
              </a:tabLst>
            </a:pP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Termination</a:t>
            </a:r>
            <a:r>
              <a:rPr sz="20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-</a:t>
            </a:r>
            <a:r>
              <a:rPr sz="20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All</a:t>
            </a:r>
            <a:r>
              <a:rPr sz="20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instances</a:t>
            </a:r>
            <a:r>
              <a:rPr sz="20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and</a:t>
            </a:r>
            <a:r>
              <a:rPr sz="20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information</a:t>
            </a:r>
            <a:r>
              <a:rPr sz="20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of</a:t>
            </a:r>
            <a:r>
              <a:rPr sz="20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the</a:t>
            </a:r>
            <a:r>
              <a:rPr sz="20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key</a:t>
            </a:r>
            <a:r>
              <a:rPr sz="2000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25" dirty="0">
                <a:solidFill>
                  <a:srgbClr val="131C36"/>
                </a:solidFill>
                <a:latin typeface="Calibri"/>
                <a:cs typeface="Calibri"/>
              </a:rPr>
              <a:t>are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completely</a:t>
            </a:r>
            <a:r>
              <a:rPr sz="2000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removed</a:t>
            </a:r>
            <a:r>
              <a:rPr sz="20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from</a:t>
            </a:r>
            <a:r>
              <a:rPr sz="20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all</a:t>
            </a:r>
            <a:r>
              <a:rPr sz="20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locations,</a:t>
            </a:r>
            <a:r>
              <a:rPr sz="2000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making</a:t>
            </a:r>
            <a:r>
              <a:rPr sz="20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it</a:t>
            </a:r>
            <a:r>
              <a:rPr sz="20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impossible</a:t>
            </a:r>
            <a:r>
              <a:rPr sz="20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25" dirty="0">
                <a:solidFill>
                  <a:srgbClr val="131C36"/>
                </a:solidFill>
                <a:latin typeface="Calibri"/>
                <a:cs typeface="Calibri"/>
              </a:rPr>
              <a:t>to </a:t>
            </a: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regenerate</a:t>
            </a:r>
            <a:r>
              <a:rPr sz="20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or</a:t>
            </a:r>
            <a:r>
              <a:rPr sz="20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reconstruct</a:t>
            </a:r>
            <a:r>
              <a:rPr sz="20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the</a:t>
            </a:r>
            <a:r>
              <a:rPr sz="20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25" dirty="0">
                <a:solidFill>
                  <a:srgbClr val="131C36"/>
                </a:solidFill>
                <a:latin typeface="Calibri"/>
                <a:cs typeface="Calibri"/>
              </a:rPr>
              <a:t>key</a:t>
            </a:r>
            <a:endParaRPr sz="2000">
              <a:latin typeface="Calibri"/>
              <a:cs typeface="Calibri"/>
            </a:endParaRPr>
          </a:p>
          <a:p>
            <a:pPr marL="812800" marR="53975" lvl="1" indent="-342900">
              <a:lnSpc>
                <a:spcPct val="110000"/>
              </a:lnSpc>
              <a:spcBef>
                <a:spcPts val="505"/>
              </a:spcBef>
              <a:buClr>
                <a:srgbClr val="DA3467"/>
              </a:buClr>
              <a:buSzPct val="115000"/>
              <a:buFont typeface="Arial"/>
              <a:buChar char="•"/>
              <a:tabLst>
                <a:tab pos="812165" algn="l"/>
                <a:tab pos="812800" algn="l"/>
              </a:tabLst>
            </a:pPr>
            <a:r>
              <a:rPr sz="2000" b="1" spc="-10" dirty="0">
                <a:solidFill>
                  <a:srgbClr val="131C36"/>
                </a:solidFill>
                <a:latin typeface="Calibri"/>
                <a:cs typeface="Calibri"/>
              </a:rPr>
              <a:t>Crypto-</a:t>
            </a:r>
            <a:r>
              <a:rPr sz="2000" b="1" dirty="0">
                <a:solidFill>
                  <a:srgbClr val="131C36"/>
                </a:solidFill>
                <a:latin typeface="Calibri"/>
                <a:cs typeface="Calibri"/>
              </a:rPr>
              <a:t>shredding</a:t>
            </a:r>
            <a:r>
              <a:rPr sz="2000" b="1" spc="-6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131C36"/>
                </a:solidFill>
                <a:latin typeface="Calibri"/>
                <a:cs typeface="Calibri"/>
              </a:rPr>
              <a:t>(cryptographic</a:t>
            </a:r>
            <a:r>
              <a:rPr sz="2000" b="1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131C36"/>
                </a:solidFill>
                <a:latin typeface="Calibri"/>
                <a:cs typeface="Calibri"/>
              </a:rPr>
              <a:t>erasure)</a:t>
            </a:r>
            <a:r>
              <a:rPr sz="2000" b="1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131C36"/>
                </a:solidFill>
                <a:latin typeface="Calibri"/>
                <a:cs typeface="Calibri"/>
              </a:rPr>
              <a:t>-</a:t>
            </a:r>
            <a:r>
              <a:rPr sz="2000" b="1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131C36"/>
                </a:solidFill>
                <a:latin typeface="Calibri"/>
                <a:cs typeface="Calibri"/>
              </a:rPr>
              <a:t>is</a:t>
            </a:r>
            <a:r>
              <a:rPr sz="2000" b="1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131C36"/>
                </a:solidFill>
                <a:latin typeface="Calibri"/>
                <a:cs typeface="Calibri"/>
              </a:rPr>
              <a:t>the</a:t>
            </a:r>
            <a:r>
              <a:rPr sz="2000" b="1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131C36"/>
                </a:solidFill>
                <a:latin typeface="Calibri"/>
                <a:cs typeface="Calibri"/>
              </a:rPr>
              <a:t>singular </a:t>
            </a:r>
            <a:r>
              <a:rPr sz="2000" b="1" dirty="0">
                <a:solidFill>
                  <a:srgbClr val="131C36"/>
                </a:solidFill>
                <a:latin typeface="Calibri"/>
                <a:cs typeface="Calibri"/>
              </a:rPr>
              <a:t>pragmatic</a:t>
            </a:r>
            <a:r>
              <a:rPr sz="2000" b="1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131C36"/>
                </a:solidFill>
                <a:latin typeface="Calibri"/>
                <a:cs typeface="Calibri"/>
              </a:rPr>
              <a:t>option</a:t>
            </a:r>
            <a:r>
              <a:rPr sz="2000" b="1" spc="-6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131C36"/>
                </a:solidFill>
                <a:latin typeface="Calibri"/>
                <a:cs typeface="Calibri"/>
              </a:rPr>
              <a:t>for</a:t>
            </a:r>
            <a:r>
              <a:rPr sz="2000" b="1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131C36"/>
                </a:solidFill>
                <a:latin typeface="Calibri"/>
                <a:cs typeface="Calibri"/>
              </a:rPr>
              <a:t>disposal</a:t>
            </a:r>
            <a:r>
              <a:rPr sz="2000" b="1" spc="-6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131C36"/>
                </a:solidFill>
                <a:latin typeface="Calibri"/>
                <a:cs typeface="Calibri"/>
              </a:rPr>
              <a:t>of</a:t>
            </a:r>
            <a:r>
              <a:rPr sz="2000" b="1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131C36"/>
                </a:solidFill>
                <a:latin typeface="Calibri"/>
                <a:cs typeface="Calibri"/>
              </a:rPr>
              <a:t>keys</a:t>
            </a:r>
            <a:r>
              <a:rPr sz="2000" b="1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131C36"/>
                </a:solidFill>
                <a:latin typeface="Calibri"/>
                <a:cs typeface="Calibri"/>
              </a:rPr>
              <a:t>and</a:t>
            </a:r>
            <a:r>
              <a:rPr sz="2000" b="1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131C36"/>
                </a:solidFill>
                <a:latin typeface="Calibri"/>
                <a:cs typeface="Calibri"/>
              </a:rPr>
              <a:t>data/media</a:t>
            </a:r>
            <a:r>
              <a:rPr sz="2000" b="1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131C36"/>
                </a:solidFill>
                <a:latin typeface="Calibri"/>
                <a:cs typeface="Calibri"/>
              </a:rPr>
              <a:t>in</a:t>
            </a:r>
            <a:r>
              <a:rPr sz="2000" b="1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131C36"/>
                </a:solidFill>
                <a:latin typeface="Calibri"/>
                <a:cs typeface="Calibri"/>
              </a:rPr>
              <a:t>the</a:t>
            </a:r>
            <a:r>
              <a:rPr sz="2000" b="1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131C36"/>
                </a:solidFill>
                <a:latin typeface="Calibri"/>
                <a:cs typeface="Calibri"/>
              </a:rPr>
              <a:t>cloud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5979160" cy="6858000"/>
            <a:chOff x="0" y="0"/>
            <a:chExt cx="5979160" cy="6858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5979160" cy="6858000"/>
            </a:xfrm>
            <a:custGeom>
              <a:avLst/>
              <a:gdLst/>
              <a:ahLst/>
              <a:cxnLst/>
              <a:rect l="l" t="t" r="r" b="b"/>
              <a:pathLst>
                <a:path w="5979160" h="6858000">
                  <a:moveTo>
                    <a:pt x="5978652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5978652" y="6858000"/>
                  </a:lnTo>
                  <a:lnTo>
                    <a:pt x="5978652" y="0"/>
                  </a:lnTo>
                  <a:close/>
                </a:path>
              </a:pathLst>
            </a:custGeom>
            <a:solidFill>
              <a:srgbClr val="E9E8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1401" y="260350"/>
              <a:ext cx="3739515" cy="557784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35102" y="1157986"/>
            <a:ext cx="5201285" cy="8305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0000"/>
              </a:lnSpc>
              <a:spcBef>
                <a:spcPts val="100"/>
              </a:spcBef>
            </a:pPr>
            <a:r>
              <a:rPr sz="2400" b="1" dirty="0">
                <a:solidFill>
                  <a:srgbClr val="131C36"/>
                </a:solidFill>
                <a:latin typeface="Calibri"/>
                <a:cs typeface="Calibri"/>
              </a:rPr>
              <a:t>Combines</a:t>
            </a:r>
            <a:r>
              <a:rPr sz="2400" b="1" spc="-8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131C36"/>
                </a:solidFill>
                <a:latin typeface="Calibri"/>
                <a:cs typeface="Calibri"/>
              </a:rPr>
              <a:t>Authentication,</a:t>
            </a:r>
            <a:r>
              <a:rPr sz="2400" b="1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rgbClr val="131C36"/>
                </a:solidFill>
                <a:latin typeface="Calibri"/>
                <a:cs typeface="Calibri"/>
              </a:rPr>
              <a:t>Authorization, </a:t>
            </a:r>
            <a:r>
              <a:rPr sz="2400" b="1" dirty="0">
                <a:solidFill>
                  <a:srgbClr val="131C36"/>
                </a:solidFill>
                <a:latin typeface="Calibri"/>
                <a:cs typeface="Calibri"/>
              </a:rPr>
              <a:t>and</a:t>
            </a:r>
            <a:r>
              <a:rPr sz="2400" b="1" spc="-10" dirty="0">
                <a:solidFill>
                  <a:srgbClr val="131C36"/>
                </a:solidFill>
                <a:latin typeface="Calibri"/>
                <a:cs typeface="Calibri"/>
              </a:rPr>
              <a:t> Accounting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28701" y="2123922"/>
            <a:ext cx="5215890" cy="4348480"/>
          </a:xfrm>
          <a:prstGeom prst="rect">
            <a:avLst/>
          </a:prstGeom>
        </p:spPr>
        <p:txBody>
          <a:bodyPr vert="horz" wrap="square" lIns="0" tIns="169545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335"/>
              </a:spcBef>
              <a:buClr>
                <a:srgbClr val="DA3467"/>
              </a:buClr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Usernames</a:t>
            </a: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(username</a:t>
            </a: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or</a:t>
            </a:r>
            <a:r>
              <a:rPr sz="20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email)</a:t>
            </a:r>
            <a:r>
              <a:rPr sz="2000" spc="1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and</a:t>
            </a:r>
            <a:r>
              <a:rPr sz="20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passwords</a:t>
            </a:r>
            <a:endParaRPr sz="200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spcBef>
                <a:spcPts val="1235"/>
              </a:spcBef>
              <a:buClr>
                <a:srgbClr val="DA3467"/>
              </a:buClr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Optional</a:t>
            </a:r>
            <a:r>
              <a:rPr sz="2000" spc="-6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25" dirty="0">
                <a:solidFill>
                  <a:srgbClr val="131C36"/>
                </a:solidFill>
                <a:latin typeface="Calibri"/>
                <a:cs typeface="Calibri"/>
              </a:rPr>
              <a:t>MFA</a:t>
            </a:r>
            <a:endParaRPr sz="2000">
              <a:latin typeface="Calibri"/>
              <a:cs typeface="Calibri"/>
            </a:endParaRPr>
          </a:p>
          <a:p>
            <a:pPr marL="756285" marR="628015" lvl="1" indent="-287020">
              <a:lnSpc>
                <a:spcPct val="110000"/>
              </a:lnSpc>
              <a:spcBef>
                <a:spcPts val="540"/>
              </a:spcBef>
              <a:buClr>
                <a:srgbClr val="DA3467"/>
              </a:buClr>
              <a:buSzPct val="113888"/>
              <a:buFont typeface="Arial"/>
              <a:buChar char="•"/>
              <a:tabLst>
                <a:tab pos="756285" algn="l"/>
                <a:tab pos="756920" algn="l"/>
              </a:tabLst>
            </a:pP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OTP</a:t>
            </a:r>
            <a:r>
              <a:rPr sz="1800" spc="-7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card,</a:t>
            </a:r>
            <a:r>
              <a:rPr sz="18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spc="-30" dirty="0">
                <a:solidFill>
                  <a:srgbClr val="131C36"/>
                </a:solidFill>
                <a:latin typeface="Calibri"/>
                <a:cs typeface="Calibri"/>
              </a:rPr>
              <a:t>YubiKey,</a:t>
            </a:r>
            <a:r>
              <a:rPr sz="18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software</a:t>
            </a:r>
            <a:r>
              <a:rPr sz="1800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using</a:t>
            </a:r>
            <a:r>
              <a:rPr sz="18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131C36"/>
                </a:solidFill>
                <a:latin typeface="Calibri"/>
                <a:cs typeface="Calibri"/>
              </a:rPr>
              <a:t>Google Authenticator</a:t>
            </a:r>
            <a:endParaRPr sz="1800">
              <a:latin typeface="Calibri"/>
              <a:cs typeface="Calibri"/>
            </a:endParaRPr>
          </a:p>
          <a:p>
            <a:pPr marL="756285" lvl="1" indent="-287020">
              <a:lnSpc>
                <a:spcPct val="100000"/>
              </a:lnSpc>
              <a:spcBef>
                <a:spcPts val="705"/>
              </a:spcBef>
              <a:buClr>
                <a:srgbClr val="DA3467"/>
              </a:buClr>
              <a:buSzPct val="113888"/>
              <a:buFont typeface="Arial"/>
              <a:buChar char="•"/>
              <a:tabLst>
                <a:tab pos="756285" algn="l"/>
                <a:tab pos="756920" algn="l"/>
              </a:tabLst>
            </a:pP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Biometric</a:t>
            </a:r>
            <a:r>
              <a:rPr sz="18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fingerprint</a:t>
            </a:r>
            <a:r>
              <a:rPr sz="18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or</a:t>
            </a:r>
            <a:r>
              <a:rPr sz="18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retinal</a:t>
            </a:r>
            <a:r>
              <a:rPr sz="18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131C36"/>
                </a:solidFill>
                <a:latin typeface="Calibri"/>
                <a:cs typeface="Calibri"/>
              </a:rPr>
              <a:t>scan</a:t>
            </a:r>
            <a:endParaRPr sz="180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spcBef>
                <a:spcPts val="1220"/>
              </a:spcBef>
              <a:buClr>
                <a:srgbClr val="DA3467"/>
              </a:buClr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Access</a:t>
            </a:r>
            <a:r>
              <a:rPr sz="20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key</a:t>
            </a:r>
            <a:r>
              <a:rPr sz="20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ID</a:t>
            </a:r>
            <a:r>
              <a:rPr sz="2000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+</a:t>
            </a:r>
            <a:r>
              <a:rPr sz="20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access</a:t>
            </a:r>
            <a:r>
              <a:rPr sz="20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key</a:t>
            </a:r>
            <a:r>
              <a:rPr sz="20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for</a:t>
            </a:r>
            <a:r>
              <a:rPr sz="2000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programmatic</a:t>
            </a:r>
            <a:endParaRPr sz="2000">
              <a:latin typeface="Calibri"/>
              <a:cs typeface="Calibri"/>
            </a:endParaRPr>
          </a:p>
          <a:p>
            <a:pPr marL="299085">
              <a:lnSpc>
                <a:spcPct val="100000"/>
              </a:lnSpc>
              <a:spcBef>
                <a:spcPts val="240"/>
              </a:spcBef>
            </a:pP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access</a:t>
            </a:r>
            <a:endParaRPr sz="200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spcBef>
                <a:spcPts val="1235"/>
              </a:spcBef>
              <a:buClr>
                <a:srgbClr val="DA3467"/>
              </a:buClr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Federated</a:t>
            </a:r>
            <a:r>
              <a:rPr sz="2000" spc="1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access</a:t>
            </a:r>
            <a:r>
              <a:rPr sz="2000" spc="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and</a:t>
            </a:r>
            <a:r>
              <a:rPr sz="2000" spc="1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single-sign-</a:t>
            </a:r>
            <a:r>
              <a:rPr sz="2000" spc="-25" dirty="0">
                <a:solidFill>
                  <a:srgbClr val="131C36"/>
                </a:solidFill>
                <a:latin typeface="Calibri"/>
                <a:cs typeface="Calibri"/>
              </a:rPr>
              <a:t>on</a:t>
            </a:r>
            <a:endParaRPr sz="2000">
              <a:latin typeface="Calibri"/>
              <a:cs typeface="Calibri"/>
            </a:endParaRPr>
          </a:p>
          <a:p>
            <a:pPr marL="756285" lvl="1" indent="-287020">
              <a:lnSpc>
                <a:spcPct val="100000"/>
              </a:lnSpc>
              <a:spcBef>
                <a:spcPts val="755"/>
              </a:spcBef>
              <a:buClr>
                <a:srgbClr val="DA3467"/>
              </a:buClr>
              <a:buSzPct val="113888"/>
              <a:buFont typeface="Arial"/>
              <a:buChar char="•"/>
              <a:tabLst>
                <a:tab pos="756285" algn="l"/>
                <a:tab pos="756920" algn="l"/>
              </a:tabLst>
            </a:pPr>
            <a:r>
              <a:rPr sz="1800" spc="-10" dirty="0">
                <a:solidFill>
                  <a:srgbClr val="131C36"/>
                </a:solidFill>
                <a:latin typeface="Calibri"/>
                <a:cs typeface="Calibri"/>
              </a:rPr>
              <a:t>SAML.2.0</a:t>
            </a:r>
            <a:endParaRPr sz="1800">
              <a:latin typeface="Calibri"/>
              <a:cs typeface="Calibri"/>
            </a:endParaRPr>
          </a:p>
          <a:p>
            <a:pPr marL="756285" lvl="1" indent="-287020">
              <a:lnSpc>
                <a:spcPct val="100000"/>
              </a:lnSpc>
              <a:spcBef>
                <a:spcPts val="705"/>
              </a:spcBef>
              <a:buClr>
                <a:srgbClr val="DA3467"/>
              </a:buClr>
              <a:buSzPct val="113888"/>
              <a:buFont typeface="Arial"/>
              <a:buChar char="•"/>
              <a:tabLst>
                <a:tab pos="756285" algn="l"/>
                <a:tab pos="756920" algn="l"/>
              </a:tabLst>
            </a:pP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Oauth</a:t>
            </a:r>
            <a:r>
              <a:rPr sz="1800" spc="-1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+</a:t>
            </a:r>
            <a:r>
              <a:rPr sz="1800" spc="-1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131C36"/>
                </a:solidFill>
                <a:latin typeface="Calibri"/>
                <a:cs typeface="Calibri"/>
              </a:rPr>
              <a:t>OIDC</a:t>
            </a:r>
            <a:endParaRPr sz="1800">
              <a:latin typeface="Calibri"/>
              <a:cs typeface="Calibri"/>
            </a:endParaRPr>
          </a:p>
          <a:p>
            <a:pPr marL="756285" lvl="1" indent="-287020">
              <a:lnSpc>
                <a:spcPct val="100000"/>
              </a:lnSpc>
              <a:spcBef>
                <a:spcPts val="720"/>
              </a:spcBef>
              <a:buClr>
                <a:srgbClr val="DA3467"/>
              </a:buClr>
              <a:buSzPct val="113888"/>
              <a:buFont typeface="Arial"/>
              <a:buChar char="•"/>
              <a:tabLst>
                <a:tab pos="756285" algn="l"/>
                <a:tab pos="756920" algn="l"/>
              </a:tabLst>
            </a:pPr>
            <a:r>
              <a:rPr sz="1800" spc="-10" dirty="0">
                <a:solidFill>
                  <a:srgbClr val="131C36"/>
                </a:solidFill>
                <a:latin typeface="Calibri"/>
                <a:cs typeface="Calibri"/>
              </a:rPr>
              <a:t>Shibboleth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231380" y="1556003"/>
            <a:ext cx="3918204" cy="391820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5300" y="429209"/>
            <a:ext cx="6703441" cy="558088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808245" y="1380744"/>
            <a:ext cx="8218853" cy="4593263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95300" y="429209"/>
            <a:ext cx="11468100" cy="6170295"/>
            <a:chOff x="495300" y="429209"/>
            <a:chExt cx="11468100" cy="617029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95300" y="429209"/>
              <a:ext cx="4400169" cy="55808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904488" y="923544"/>
              <a:ext cx="8058911" cy="5675376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307035" y="1536318"/>
            <a:ext cx="3589020" cy="4487545"/>
          </a:xfrm>
          <a:prstGeom prst="rect">
            <a:avLst/>
          </a:prstGeom>
        </p:spPr>
        <p:txBody>
          <a:bodyPr vert="horz" wrap="square" lIns="0" tIns="166370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310"/>
              </a:spcBef>
              <a:buClr>
                <a:srgbClr val="DA3467"/>
              </a:buClr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Subnet</a:t>
            </a:r>
            <a:r>
              <a:rPr sz="18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design</a:t>
            </a:r>
            <a:r>
              <a:rPr sz="18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(public,</a:t>
            </a:r>
            <a:r>
              <a:rPr sz="1800" spc="-1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private,</a:t>
            </a:r>
            <a:r>
              <a:rPr sz="18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131C36"/>
                </a:solidFill>
                <a:latin typeface="Calibri"/>
                <a:cs typeface="Calibri"/>
              </a:rPr>
              <a:t>vpn)</a:t>
            </a:r>
            <a:endParaRPr sz="180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spcBef>
                <a:spcPts val="1215"/>
              </a:spcBef>
              <a:buClr>
                <a:srgbClr val="DA3467"/>
              </a:buClr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Network</a:t>
            </a:r>
            <a:r>
              <a:rPr sz="18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ACLs</a:t>
            </a:r>
            <a:r>
              <a:rPr sz="18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131C36"/>
                </a:solidFill>
                <a:latin typeface="Calibri"/>
                <a:cs typeface="Calibri"/>
              </a:rPr>
              <a:t>(stateless</a:t>
            </a:r>
            <a:r>
              <a:rPr sz="18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131C36"/>
                </a:solidFill>
                <a:latin typeface="Calibri"/>
                <a:cs typeface="Calibri"/>
              </a:rPr>
              <a:t>L3/4)</a:t>
            </a:r>
            <a:endParaRPr sz="180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spcBef>
                <a:spcPts val="1210"/>
              </a:spcBef>
              <a:buClr>
                <a:srgbClr val="DA3467"/>
              </a:buClr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Security</a:t>
            </a:r>
            <a:r>
              <a:rPr sz="18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Group</a:t>
            </a:r>
            <a:r>
              <a:rPr sz="18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FW</a:t>
            </a:r>
            <a:r>
              <a:rPr sz="18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131C36"/>
                </a:solidFill>
                <a:latin typeface="Calibri"/>
                <a:cs typeface="Calibri"/>
              </a:rPr>
              <a:t>(stateful</a:t>
            </a:r>
            <a:r>
              <a:rPr sz="18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131C36"/>
                </a:solidFill>
                <a:latin typeface="Calibri"/>
                <a:cs typeface="Calibri"/>
              </a:rPr>
              <a:t>L3/4)</a:t>
            </a:r>
            <a:endParaRPr sz="1800">
              <a:latin typeface="Calibri"/>
              <a:cs typeface="Calibri"/>
            </a:endParaRPr>
          </a:p>
          <a:p>
            <a:pPr marL="299085" marR="77470" indent="-287020">
              <a:lnSpc>
                <a:spcPct val="110000"/>
              </a:lnSpc>
              <a:spcBef>
                <a:spcPts val="1010"/>
              </a:spcBef>
              <a:buClr>
                <a:srgbClr val="DA3467"/>
              </a:buClr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Web</a:t>
            </a:r>
            <a:r>
              <a:rPr sz="1800" spc="-7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Application</a:t>
            </a:r>
            <a:r>
              <a:rPr sz="1800" spc="-6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Firewall</a:t>
            </a:r>
            <a:r>
              <a:rPr sz="1800" spc="-6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131C36"/>
                </a:solidFill>
                <a:latin typeface="Calibri"/>
                <a:cs typeface="Calibri"/>
              </a:rPr>
              <a:t>(WebACL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for</a:t>
            </a:r>
            <a:r>
              <a:rPr sz="1800" spc="-5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131C36"/>
                </a:solidFill>
                <a:latin typeface="Calibri"/>
                <a:cs typeface="Calibri"/>
              </a:rPr>
              <a:t>HTTP(S)</a:t>
            </a:r>
            <a:endParaRPr sz="1800">
              <a:latin typeface="Calibri"/>
              <a:cs typeface="Calibri"/>
            </a:endParaRPr>
          </a:p>
          <a:p>
            <a:pPr marL="299085" marR="165735" indent="-287020">
              <a:lnSpc>
                <a:spcPct val="110100"/>
              </a:lnSpc>
              <a:spcBef>
                <a:spcPts val="995"/>
              </a:spcBef>
              <a:buClr>
                <a:srgbClr val="DA3467"/>
              </a:buClr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800" spc="-10" dirty="0">
                <a:solidFill>
                  <a:srgbClr val="131C36"/>
                </a:solidFill>
                <a:latin typeface="Calibri"/>
                <a:cs typeface="Calibri"/>
              </a:rPr>
              <a:t>Site-to-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Site</a:t>
            </a:r>
            <a:r>
              <a:rPr sz="1800" spc="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VPNs and </a:t>
            </a:r>
            <a:r>
              <a:rPr sz="1800" spc="-10" dirty="0">
                <a:solidFill>
                  <a:srgbClr val="131C36"/>
                </a:solidFill>
                <a:latin typeface="Calibri"/>
                <a:cs typeface="Calibri"/>
              </a:rPr>
              <a:t>Peer-to-</a:t>
            </a:r>
            <a:r>
              <a:rPr sz="1800" spc="-20" dirty="0">
                <a:solidFill>
                  <a:srgbClr val="131C36"/>
                </a:solidFill>
                <a:latin typeface="Calibri"/>
                <a:cs typeface="Calibri"/>
              </a:rPr>
              <a:t>Site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VPNs</a:t>
            </a:r>
            <a:r>
              <a:rPr sz="18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(AWS</a:t>
            </a:r>
            <a:r>
              <a:rPr sz="18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Client</a:t>
            </a:r>
            <a:r>
              <a:rPr sz="18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131C36"/>
                </a:solidFill>
                <a:latin typeface="Calibri"/>
                <a:cs typeface="Calibri"/>
              </a:rPr>
              <a:t>Endpoints)</a:t>
            </a:r>
            <a:endParaRPr sz="180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spcBef>
                <a:spcPts val="1210"/>
              </a:spcBef>
              <a:buClr>
                <a:srgbClr val="DA3467"/>
              </a:buClr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Elastic</a:t>
            </a:r>
            <a:r>
              <a:rPr sz="1800" spc="-1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Load</a:t>
            </a:r>
            <a:r>
              <a:rPr sz="1800" spc="-1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Balancer</a:t>
            </a:r>
            <a:r>
              <a:rPr sz="1800" spc="-10" dirty="0">
                <a:solidFill>
                  <a:srgbClr val="131C36"/>
                </a:solidFill>
                <a:latin typeface="Calibri"/>
                <a:cs typeface="Calibri"/>
              </a:rPr>
              <a:t> Security</a:t>
            </a:r>
            <a:endParaRPr sz="180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spcBef>
                <a:spcPts val="1225"/>
              </a:spcBef>
              <a:buClr>
                <a:srgbClr val="DA3467"/>
              </a:buClr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Secure</a:t>
            </a:r>
            <a:r>
              <a:rPr sz="1800" spc="-1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API</a:t>
            </a:r>
            <a:r>
              <a:rPr sz="18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131C36"/>
                </a:solidFill>
                <a:latin typeface="Calibri"/>
                <a:cs typeface="Calibri"/>
              </a:rPr>
              <a:t>endpoints</a:t>
            </a:r>
            <a:endParaRPr sz="180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spcBef>
                <a:spcPts val="1210"/>
              </a:spcBef>
              <a:buClr>
                <a:srgbClr val="DA3467"/>
              </a:buClr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TLS</a:t>
            </a:r>
            <a:r>
              <a:rPr sz="1800" spc="-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web</a:t>
            </a:r>
            <a:r>
              <a:rPr sz="1800" spc="-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management</a:t>
            </a:r>
            <a:r>
              <a:rPr sz="18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131C36"/>
                </a:solidFill>
                <a:latin typeface="Calibri"/>
                <a:cs typeface="Calibri"/>
              </a:rPr>
              <a:t>access</a:t>
            </a:r>
            <a:endParaRPr sz="180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spcBef>
                <a:spcPts val="1215"/>
              </a:spcBef>
              <a:buClr>
                <a:srgbClr val="DA3467"/>
              </a:buClr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Managed</a:t>
            </a:r>
            <a:r>
              <a:rPr sz="18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Threat</a:t>
            </a:r>
            <a:r>
              <a:rPr sz="18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131C36"/>
                </a:solidFill>
                <a:latin typeface="Calibri"/>
                <a:cs typeface="Calibri"/>
              </a:rPr>
              <a:t>Services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5979160" cy="6858000"/>
            <a:chOff x="0" y="0"/>
            <a:chExt cx="5979160" cy="6858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5979160" cy="6858000"/>
            </a:xfrm>
            <a:custGeom>
              <a:avLst/>
              <a:gdLst/>
              <a:ahLst/>
              <a:cxnLst/>
              <a:rect l="l" t="t" r="r" b="b"/>
              <a:pathLst>
                <a:path w="5979160" h="6858000">
                  <a:moveTo>
                    <a:pt x="5978652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5978652" y="6858000"/>
                  </a:lnTo>
                  <a:lnTo>
                    <a:pt x="5978652" y="0"/>
                  </a:lnTo>
                  <a:close/>
                </a:path>
              </a:pathLst>
            </a:custGeom>
            <a:solidFill>
              <a:srgbClr val="E9E8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1401" y="260350"/>
              <a:ext cx="4937252" cy="55778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46047" y="1613916"/>
              <a:ext cx="3412236" cy="3413760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6300596" y="972718"/>
            <a:ext cx="5653405" cy="43364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10000"/>
              </a:lnSpc>
              <a:spcBef>
                <a:spcPts val="100"/>
              </a:spcBef>
              <a:buClr>
                <a:srgbClr val="DA3467"/>
              </a:buClr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Virtualization</a:t>
            </a:r>
            <a:r>
              <a:rPr sz="2200" spc="-6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is</a:t>
            </a:r>
            <a:r>
              <a:rPr sz="2200" spc="-5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the</a:t>
            </a:r>
            <a:r>
              <a:rPr sz="2200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process</a:t>
            </a:r>
            <a:r>
              <a:rPr sz="2200" spc="-6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of</a:t>
            </a:r>
            <a:r>
              <a:rPr sz="2200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running</a:t>
            </a:r>
            <a:r>
              <a:rPr sz="2200" spc="-8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50" dirty="0">
                <a:solidFill>
                  <a:srgbClr val="131C36"/>
                </a:solidFill>
                <a:latin typeface="Calibri"/>
                <a:cs typeface="Calibri"/>
              </a:rPr>
              <a:t>a</a:t>
            </a:r>
            <a:r>
              <a:rPr sz="2200" spc="5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virtual</a:t>
            </a:r>
            <a:r>
              <a:rPr sz="2200" spc="-6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instance</a:t>
            </a:r>
            <a:r>
              <a:rPr sz="2200" spc="-5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of</a:t>
            </a:r>
            <a:r>
              <a:rPr sz="22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a</a:t>
            </a:r>
            <a:r>
              <a:rPr sz="2200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computer</a:t>
            </a:r>
            <a:r>
              <a:rPr sz="22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system</a:t>
            </a:r>
            <a:r>
              <a:rPr sz="22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in</a:t>
            </a:r>
            <a:r>
              <a:rPr sz="22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50" dirty="0">
                <a:solidFill>
                  <a:srgbClr val="131C36"/>
                </a:solidFill>
                <a:latin typeface="Calibri"/>
                <a:cs typeface="Calibri"/>
              </a:rPr>
              <a:t>a</a:t>
            </a:r>
            <a:r>
              <a:rPr sz="2200" spc="5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layer</a:t>
            </a:r>
            <a:r>
              <a:rPr sz="2200" spc="-5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131C36"/>
                </a:solidFill>
                <a:latin typeface="Calibri"/>
                <a:cs typeface="Calibri"/>
              </a:rPr>
              <a:t>abstracted</a:t>
            </a:r>
            <a:r>
              <a:rPr sz="2200" spc="-5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from</a:t>
            </a:r>
            <a:r>
              <a:rPr sz="2200" spc="-6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the</a:t>
            </a:r>
            <a:r>
              <a:rPr sz="2200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underlying</a:t>
            </a:r>
            <a:r>
              <a:rPr sz="2200" spc="-6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hardware server</a:t>
            </a:r>
            <a:endParaRPr sz="2200">
              <a:latin typeface="Calibri"/>
              <a:cs typeface="Calibri"/>
            </a:endParaRPr>
          </a:p>
          <a:p>
            <a:pPr marL="355600" marR="662940" indent="-342900">
              <a:lnSpc>
                <a:spcPct val="110000"/>
              </a:lnSpc>
              <a:spcBef>
                <a:spcPts val="994"/>
              </a:spcBef>
              <a:buClr>
                <a:srgbClr val="DA3467"/>
              </a:buClr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It</a:t>
            </a:r>
            <a:r>
              <a:rPr sz="2200" spc="-6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most</a:t>
            </a:r>
            <a:r>
              <a:rPr sz="2200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often</a:t>
            </a:r>
            <a:r>
              <a:rPr sz="2200" spc="-6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131C36"/>
                </a:solidFill>
                <a:latin typeface="Calibri"/>
                <a:cs typeface="Calibri"/>
              </a:rPr>
              <a:t>refers</a:t>
            </a:r>
            <a:r>
              <a:rPr sz="22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to</a:t>
            </a:r>
            <a:r>
              <a:rPr sz="2200" spc="-5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running</a:t>
            </a:r>
            <a:r>
              <a:rPr sz="2200" spc="-7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multiple operating</a:t>
            </a:r>
            <a:r>
              <a:rPr sz="2200" spc="-6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systems</a:t>
            </a:r>
            <a:r>
              <a:rPr sz="22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on</a:t>
            </a:r>
            <a:r>
              <a:rPr sz="2200" spc="-6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a</a:t>
            </a:r>
            <a:r>
              <a:rPr sz="2200" spc="-6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computer</a:t>
            </a:r>
            <a:r>
              <a:rPr sz="22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system simultaneously</a:t>
            </a:r>
            <a:endParaRPr sz="2200">
              <a:latin typeface="Calibri"/>
              <a:cs typeface="Calibri"/>
            </a:endParaRPr>
          </a:p>
          <a:p>
            <a:pPr marL="355600" marR="85090" indent="-342900">
              <a:lnSpc>
                <a:spcPct val="110000"/>
              </a:lnSpc>
              <a:spcBef>
                <a:spcPts val="1000"/>
              </a:spcBef>
              <a:buClr>
                <a:srgbClr val="DA3467"/>
              </a:buClr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200" spc="-90" dirty="0">
                <a:solidFill>
                  <a:srgbClr val="131C36"/>
                </a:solidFill>
                <a:latin typeface="Calibri"/>
                <a:cs typeface="Calibri"/>
              </a:rPr>
              <a:t>To</a:t>
            </a:r>
            <a:r>
              <a:rPr sz="22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the</a:t>
            </a:r>
            <a:r>
              <a:rPr sz="22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applications</a:t>
            </a:r>
            <a:r>
              <a:rPr sz="22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running</a:t>
            </a:r>
            <a:r>
              <a:rPr sz="2200" spc="-6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on</a:t>
            </a:r>
            <a:r>
              <a:rPr sz="22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top</a:t>
            </a:r>
            <a:r>
              <a:rPr sz="22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of</a:t>
            </a:r>
            <a:r>
              <a:rPr sz="22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25" dirty="0">
                <a:solidFill>
                  <a:srgbClr val="131C36"/>
                </a:solidFill>
                <a:latin typeface="Calibri"/>
                <a:cs typeface="Calibri"/>
              </a:rPr>
              <a:t>the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virtualized</a:t>
            </a:r>
            <a:r>
              <a:rPr sz="2200" spc="-5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machine,</a:t>
            </a:r>
            <a:r>
              <a:rPr sz="22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it</a:t>
            </a:r>
            <a:r>
              <a:rPr sz="2200" spc="-5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can</a:t>
            </a:r>
            <a:r>
              <a:rPr sz="22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seem</a:t>
            </a:r>
            <a:r>
              <a:rPr sz="22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as</a:t>
            </a:r>
            <a:r>
              <a:rPr sz="22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if</a:t>
            </a:r>
            <a:r>
              <a:rPr sz="2200" spc="-5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they</a:t>
            </a:r>
            <a:r>
              <a:rPr sz="2200" spc="-25" dirty="0">
                <a:solidFill>
                  <a:srgbClr val="131C36"/>
                </a:solidFill>
                <a:latin typeface="Calibri"/>
                <a:cs typeface="Calibri"/>
              </a:rPr>
              <a:t> are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on</a:t>
            </a:r>
            <a:r>
              <a:rPr sz="2200" spc="-8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their</a:t>
            </a:r>
            <a:r>
              <a:rPr sz="2200" spc="-7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own</a:t>
            </a:r>
            <a:r>
              <a:rPr sz="2200" spc="-7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dedicated</a:t>
            </a:r>
            <a:r>
              <a:rPr sz="2200" spc="-6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operating</a:t>
            </a:r>
            <a:r>
              <a:rPr sz="2200" spc="-7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system</a:t>
            </a:r>
            <a:r>
              <a:rPr sz="2200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131C36"/>
                </a:solidFill>
                <a:latin typeface="Calibri"/>
                <a:cs typeface="Calibri"/>
              </a:rPr>
              <a:t>with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libraries,</a:t>
            </a:r>
            <a:r>
              <a:rPr sz="2200" spc="-5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DLLs,</a:t>
            </a:r>
            <a:r>
              <a:rPr sz="22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and</a:t>
            </a:r>
            <a:r>
              <a:rPr sz="22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associated</a:t>
            </a:r>
            <a:r>
              <a:rPr sz="2200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programs</a:t>
            </a:r>
            <a:endParaRPr sz="2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5979160" cy="6858000"/>
            <a:chOff x="0" y="0"/>
            <a:chExt cx="5979160" cy="6858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5979160" cy="6858000"/>
            </a:xfrm>
            <a:custGeom>
              <a:avLst/>
              <a:gdLst/>
              <a:ahLst/>
              <a:cxnLst/>
              <a:rect l="l" t="t" r="r" b="b"/>
              <a:pathLst>
                <a:path w="5979160" h="6858000">
                  <a:moveTo>
                    <a:pt x="5978652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5978652" y="6858000"/>
                  </a:lnTo>
                  <a:lnTo>
                    <a:pt x="5978652" y="0"/>
                  </a:lnTo>
                  <a:close/>
                </a:path>
              </a:pathLst>
            </a:custGeom>
            <a:solidFill>
              <a:srgbClr val="E9E8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1401" y="260350"/>
              <a:ext cx="3105911" cy="557784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228701" y="877302"/>
            <a:ext cx="5373370" cy="3852545"/>
          </a:xfrm>
          <a:prstGeom prst="rect">
            <a:avLst/>
          </a:prstGeom>
        </p:spPr>
        <p:txBody>
          <a:bodyPr vert="horz" wrap="square" lIns="0" tIns="17335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365"/>
              </a:spcBef>
              <a:buClr>
                <a:srgbClr val="DA3467"/>
              </a:buClr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Software</a:t>
            </a:r>
            <a:r>
              <a:rPr sz="2200" spc="-6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that</a:t>
            </a:r>
            <a:r>
              <a:rPr sz="2200" spc="-6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runs</a:t>
            </a:r>
            <a:r>
              <a:rPr sz="2200" spc="-6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virtual</a:t>
            </a:r>
            <a:r>
              <a:rPr sz="2200" spc="-7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machines</a:t>
            </a:r>
            <a:endParaRPr sz="2200">
              <a:latin typeface="Calibri"/>
              <a:cs typeface="Calibri"/>
            </a:endParaRPr>
          </a:p>
          <a:p>
            <a:pPr marL="355600" marR="202565" indent="-342900">
              <a:lnSpc>
                <a:spcPct val="110000"/>
              </a:lnSpc>
              <a:spcBef>
                <a:spcPts val="1000"/>
              </a:spcBef>
              <a:buClr>
                <a:srgbClr val="DA3467"/>
              </a:buClr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Controls</a:t>
            </a:r>
            <a:r>
              <a:rPr sz="2200" spc="-7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interaction</a:t>
            </a:r>
            <a:r>
              <a:rPr sz="2200" spc="-6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between</a:t>
            </a:r>
            <a:r>
              <a:rPr sz="2200" spc="-5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the</a:t>
            </a:r>
            <a:r>
              <a:rPr sz="2200" spc="-6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VMs</a:t>
            </a:r>
            <a:r>
              <a:rPr sz="2200" spc="-7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25" dirty="0">
                <a:solidFill>
                  <a:srgbClr val="131C36"/>
                </a:solidFill>
                <a:latin typeface="Calibri"/>
                <a:cs typeface="Calibri"/>
              </a:rPr>
              <a:t>and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the</a:t>
            </a:r>
            <a:r>
              <a:rPr sz="22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hardware</a:t>
            </a:r>
            <a:endParaRPr sz="22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1260"/>
              </a:spcBef>
              <a:buClr>
                <a:srgbClr val="DA3467"/>
              </a:buClr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200" b="1" dirty="0">
                <a:solidFill>
                  <a:srgbClr val="131C36"/>
                </a:solidFill>
                <a:latin typeface="Calibri"/>
                <a:cs typeface="Calibri"/>
              </a:rPr>
              <a:t>Type</a:t>
            </a:r>
            <a:r>
              <a:rPr sz="2200" b="1" spc="-5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b="1" dirty="0">
                <a:solidFill>
                  <a:srgbClr val="131C36"/>
                </a:solidFill>
                <a:latin typeface="Calibri"/>
                <a:cs typeface="Calibri"/>
              </a:rPr>
              <a:t>I</a:t>
            </a:r>
            <a:r>
              <a:rPr sz="2200" b="1" spc="-6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b="1" dirty="0">
                <a:solidFill>
                  <a:srgbClr val="131C36"/>
                </a:solidFill>
                <a:latin typeface="Calibri"/>
                <a:cs typeface="Calibri"/>
              </a:rPr>
              <a:t>-</a:t>
            </a:r>
            <a:r>
              <a:rPr sz="2200" b="1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b="1" dirty="0">
                <a:solidFill>
                  <a:srgbClr val="131C36"/>
                </a:solidFill>
                <a:latin typeface="Calibri"/>
                <a:cs typeface="Calibri"/>
              </a:rPr>
              <a:t>bare</a:t>
            </a:r>
            <a:r>
              <a:rPr sz="2200" b="1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b="1" dirty="0">
                <a:solidFill>
                  <a:srgbClr val="131C36"/>
                </a:solidFill>
                <a:latin typeface="Calibri"/>
                <a:cs typeface="Calibri"/>
              </a:rPr>
              <a:t>metal</a:t>
            </a:r>
            <a:r>
              <a:rPr sz="2200" b="1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b="1" dirty="0">
                <a:solidFill>
                  <a:srgbClr val="131C36"/>
                </a:solidFill>
                <a:latin typeface="Calibri"/>
                <a:cs typeface="Calibri"/>
              </a:rPr>
              <a:t>or</a:t>
            </a:r>
            <a:r>
              <a:rPr sz="2200" b="1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b="1" spc="-10" dirty="0">
                <a:solidFill>
                  <a:srgbClr val="131C36"/>
                </a:solidFill>
                <a:latin typeface="Calibri"/>
                <a:cs typeface="Calibri"/>
              </a:rPr>
              <a:t>native</a:t>
            </a:r>
            <a:endParaRPr sz="2200">
              <a:latin typeface="Calibri"/>
              <a:cs typeface="Calibri"/>
            </a:endParaRPr>
          </a:p>
          <a:p>
            <a:pPr marL="812800" lvl="1" indent="-342900">
              <a:lnSpc>
                <a:spcPct val="100000"/>
              </a:lnSpc>
              <a:spcBef>
                <a:spcPts val="770"/>
              </a:spcBef>
              <a:buClr>
                <a:srgbClr val="DA3467"/>
              </a:buClr>
              <a:buSzPct val="113888"/>
              <a:buFont typeface="Arial"/>
              <a:buChar char="•"/>
              <a:tabLst>
                <a:tab pos="812165" algn="l"/>
                <a:tab pos="812800" algn="l"/>
              </a:tabLst>
            </a:pP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Runs</a:t>
            </a:r>
            <a:r>
              <a:rPr sz="18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directly</a:t>
            </a:r>
            <a:r>
              <a:rPr sz="1800" spc="-1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on</a:t>
            </a:r>
            <a:r>
              <a:rPr sz="1800" spc="-1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the</a:t>
            </a:r>
            <a:r>
              <a:rPr sz="18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underlying </a:t>
            </a:r>
            <a:r>
              <a:rPr sz="1800" spc="-10" dirty="0">
                <a:solidFill>
                  <a:srgbClr val="131C36"/>
                </a:solidFill>
                <a:latin typeface="Calibri"/>
                <a:cs typeface="Calibri"/>
              </a:rPr>
              <a:t>hardware</a:t>
            </a:r>
            <a:endParaRPr sz="1800">
              <a:latin typeface="Calibri"/>
              <a:cs typeface="Calibri"/>
            </a:endParaRPr>
          </a:p>
          <a:p>
            <a:pPr marL="812800" lvl="1" indent="-342900">
              <a:lnSpc>
                <a:spcPct val="100000"/>
              </a:lnSpc>
              <a:spcBef>
                <a:spcPts val="720"/>
              </a:spcBef>
              <a:buClr>
                <a:srgbClr val="DA3467"/>
              </a:buClr>
              <a:buSzPct val="113888"/>
              <a:buFont typeface="Arial"/>
              <a:buChar char="•"/>
              <a:tabLst>
                <a:tab pos="812165" algn="l"/>
                <a:tab pos="812800" algn="l"/>
              </a:tabLst>
            </a:pPr>
            <a:r>
              <a:rPr sz="1800" spc="-20" dirty="0">
                <a:solidFill>
                  <a:srgbClr val="131C36"/>
                </a:solidFill>
                <a:latin typeface="Calibri"/>
                <a:cs typeface="Calibri"/>
              </a:rPr>
              <a:t>XenServer,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 KVM,</a:t>
            </a:r>
            <a:r>
              <a:rPr sz="1800" spc="1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131C36"/>
                </a:solidFill>
                <a:latin typeface="Calibri"/>
                <a:cs typeface="Calibri"/>
              </a:rPr>
              <a:t>Hyper-</a:t>
            </a:r>
            <a:r>
              <a:rPr sz="1800" spc="-45" dirty="0">
                <a:solidFill>
                  <a:srgbClr val="131C36"/>
                </a:solidFill>
                <a:latin typeface="Calibri"/>
                <a:cs typeface="Calibri"/>
              </a:rPr>
              <a:t>V,</a:t>
            </a:r>
            <a:r>
              <a:rPr sz="1800" spc="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131C36"/>
                </a:solidFill>
                <a:latin typeface="Calibri"/>
                <a:cs typeface="Calibri"/>
              </a:rPr>
              <a:t>ESXi</a:t>
            </a:r>
            <a:endParaRPr sz="18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1210"/>
              </a:spcBef>
              <a:buClr>
                <a:srgbClr val="DA3467"/>
              </a:buClr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200" b="1" dirty="0">
                <a:solidFill>
                  <a:srgbClr val="131C36"/>
                </a:solidFill>
                <a:latin typeface="Calibri"/>
                <a:cs typeface="Calibri"/>
              </a:rPr>
              <a:t>Type</a:t>
            </a:r>
            <a:r>
              <a:rPr sz="2200" b="1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b="1" dirty="0">
                <a:solidFill>
                  <a:srgbClr val="131C36"/>
                </a:solidFill>
                <a:latin typeface="Calibri"/>
                <a:cs typeface="Calibri"/>
              </a:rPr>
              <a:t>II</a:t>
            </a:r>
            <a:r>
              <a:rPr sz="2200" b="1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b="1" dirty="0">
                <a:solidFill>
                  <a:srgbClr val="131C36"/>
                </a:solidFill>
                <a:latin typeface="Calibri"/>
                <a:cs typeface="Calibri"/>
              </a:rPr>
              <a:t>-</a:t>
            </a:r>
            <a:r>
              <a:rPr sz="2200" b="1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b="1" spc="-10" dirty="0">
                <a:solidFill>
                  <a:srgbClr val="131C36"/>
                </a:solidFill>
                <a:latin typeface="Calibri"/>
                <a:cs typeface="Calibri"/>
              </a:rPr>
              <a:t>hosted</a:t>
            </a:r>
            <a:endParaRPr sz="2200">
              <a:latin typeface="Calibri"/>
              <a:cs typeface="Calibri"/>
            </a:endParaRPr>
          </a:p>
          <a:p>
            <a:pPr marL="812800" lvl="1" indent="-342900">
              <a:lnSpc>
                <a:spcPct val="100000"/>
              </a:lnSpc>
              <a:spcBef>
                <a:spcPts val="770"/>
              </a:spcBef>
              <a:buClr>
                <a:srgbClr val="DA3467"/>
              </a:buClr>
              <a:buSzPct val="113888"/>
              <a:buFont typeface="Arial"/>
              <a:buChar char="•"/>
              <a:tabLst>
                <a:tab pos="812165" algn="l"/>
                <a:tab pos="812800" algn="l"/>
              </a:tabLst>
            </a:pP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Runs</a:t>
            </a:r>
            <a:r>
              <a:rPr sz="18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on</a:t>
            </a:r>
            <a:r>
              <a:rPr sz="1800" spc="-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the</a:t>
            </a:r>
            <a:r>
              <a:rPr sz="1800" spc="-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OS</a:t>
            </a:r>
            <a:r>
              <a:rPr sz="1800" spc="-1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installed on</a:t>
            </a:r>
            <a:r>
              <a:rPr sz="1800" spc="-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the</a:t>
            </a:r>
            <a:r>
              <a:rPr sz="1800" spc="-10" dirty="0">
                <a:solidFill>
                  <a:srgbClr val="131C36"/>
                </a:solidFill>
                <a:latin typeface="Calibri"/>
                <a:cs typeface="Calibri"/>
              </a:rPr>
              <a:t> hardware</a:t>
            </a:r>
            <a:endParaRPr sz="1800">
              <a:latin typeface="Calibri"/>
              <a:cs typeface="Calibri"/>
            </a:endParaRPr>
          </a:p>
          <a:p>
            <a:pPr marL="812800" lvl="1" indent="-342900">
              <a:lnSpc>
                <a:spcPct val="100000"/>
              </a:lnSpc>
              <a:spcBef>
                <a:spcPts val="715"/>
              </a:spcBef>
              <a:buClr>
                <a:srgbClr val="DA3467"/>
              </a:buClr>
              <a:buSzPct val="113888"/>
              <a:buFont typeface="Arial"/>
              <a:buChar char="•"/>
              <a:tabLst>
                <a:tab pos="812165" algn="l"/>
                <a:tab pos="812800" algn="l"/>
              </a:tabLst>
            </a:pP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Oracle</a:t>
            </a:r>
            <a:r>
              <a:rPr sz="1800" spc="-6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VirtualBox</a:t>
            </a:r>
            <a:r>
              <a:rPr sz="1800" spc="-5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6,</a:t>
            </a:r>
            <a:r>
              <a:rPr sz="1800" spc="-6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VMWare</a:t>
            </a:r>
            <a:r>
              <a:rPr sz="18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131C36"/>
                </a:solidFill>
                <a:latin typeface="Calibri"/>
                <a:cs typeface="Calibri"/>
              </a:rPr>
              <a:t>Player/Workstation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490459" y="251459"/>
            <a:ext cx="3226307" cy="6085332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5300" y="429209"/>
            <a:ext cx="7087489" cy="558088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574040" y="987447"/>
            <a:ext cx="10796270" cy="5579110"/>
          </a:xfrm>
          <a:prstGeom prst="rect">
            <a:avLst/>
          </a:prstGeom>
        </p:spPr>
        <p:txBody>
          <a:bodyPr vert="horz" wrap="square" lIns="0" tIns="7683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605"/>
              </a:spcBef>
              <a:buClr>
                <a:srgbClr val="DA3467"/>
              </a:buClr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200" b="1" dirty="0">
                <a:solidFill>
                  <a:srgbClr val="131C36"/>
                </a:solidFill>
                <a:latin typeface="Calibri"/>
                <a:cs typeface="Calibri"/>
              </a:rPr>
              <a:t>VM</a:t>
            </a:r>
            <a:r>
              <a:rPr sz="2200" b="1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b="1" spc="-10" dirty="0">
                <a:solidFill>
                  <a:srgbClr val="131C36"/>
                </a:solidFill>
                <a:latin typeface="Calibri"/>
                <a:cs typeface="Calibri"/>
              </a:rPr>
              <a:t>sprawl</a:t>
            </a:r>
            <a:endParaRPr sz="2200">
              <a:latin typeface="Calibri"/>
              <a:cs typeface="Calibri"/>
            </a:endParaRPr>
          </a:p>
          <a:p>
            <a:pPr marL="812800" lvl="1" indent="-343535">
              <a:lnSpc>
                <a:spcPct val="100000"/>
              </a:lnSpc>
              <a:spcBef>
                <a:spcPts val="760"/>
              </a:spcBef>
              <a:buClr>
                <a:srgbClr val="DA3467"/>
              </a:buClr>
              <a:buSzPct val="113888"/>
              <a:buFont typeface="Arial"/>
              <a:buChar char="•"/>
              <a:tabLst>
                <a:tab pos="812800" algn="l"/>
                <a:tab pos="813435" algn="l"/>
              </a:tabLst>
            </a:pP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When</a:t>
            </a:r>
            <a:r>
              <a:rPr sz="1800" spc="-1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the number</a:t>
            </a:r>
            <a:r>
              <a:rPr sz="1800" spc="-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of</a:t>
            </a:r>
            <a:r>
              <a:rPr sz="1800" spc="-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VMs</a:t>
            </a:r>
            <a:r>
              <a:rPr sz="1800" spc="-1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131C36"/>
                </a:solidFill>
                <a:latin typeface="Calibri"/>
                <a:cs typeface="Calibri"/>
              </a:rPr>
              <a:t>overtakes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the </a:t>
            </a:r>
            <a:r>
              <a:rPr sz="1800" spc="-10" dirty="0">
                <a:solidFill>
                  <a:srgbClr val="131C36"/>
                </a:solidFill>
                <a:latin typeface="Calibri"/>
                <a:cs typeface="Calibri"/>
              </a:rPr>
              <a:t>administrator's</a:t>
            </a:r>
            <a:r>
              <a:rPr sz="1800" spc="-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ability</a:t>
            </a:r>
            <a:r>
              <a:rPr sz="1800" spc="-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to</a:t>
            </a:r>
            <a:r>
              <a:rPr sz="1800" spc="-1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manage</a:t>
            </a:r>
            <a:r>
              <a:rPr sz="1800" spc="-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them</a:t>
            </a:r>
            <a:r>
              <a:rPr sz="1800" spc="-1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and</a:t>
            </a:r>
            <a:r>
              <a:rPr sz="1800" spc="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the</a:t>
            </a:r>
            <a:r>
              <a:rPr sz="1800" spc="-1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available</a:t>
            </a:r>
            <a:r>
              <a:rPr sz="1800" spc="-10" dirty="0">
                <a:solidFill>
                  <a:srgbClr val="131C36"/>
                </a:solidFill>
                <a:latin typeface="Calibri"/>
                <a:cs typeface="Calibri"/>
              </a:rPr>
              <a:t> resources</a:t>
            </a:r>
            <a:endParaRPr sz="18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1220"/>
              </a:spcBef>
              <a:buClr>
                <a:srgbClr val="DA3467"/>
              </a:buClr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VM</a:t>
            </a:r>
            <a:r>
              <a:rPr sz="2200" spc="-5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sprawl</a:t>
            </a:r>
            <a:r>
              <a:rPr sz="2200" spc="-7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avoidance</a:t>
            </a:r>
            <a:endParaRPr sz="2200">
              <a:latin typeface="Calibri"/>
              <a:cs typeface="Calibri"/>
            </a:endParaRPr>
          </a:p>
          <a:p>
            <a:pPr marL="812800" lvl="1" indent="-343535">
              <a:lnSpc>
                <a:spcPct val="100000"/>
              </a:lnSpc>
              <a:spcBef>
                <a:spcPts val="765"/>
              </a:spcBef>
              <a:buClr>
                <a:srgbClr val="DA3467"/>
              </a:buClr>
              <a:buSzPct val="113888"/>
              <a:buFont typeface="Arial"/>
              <a:buChar char="•"/>
              <a:tabLst>
                <a:tab pos="812800" algn="l"/>
                <a:tab pos="813435" algn="l"/>
              </a:tabLst>
            </a:pP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Enforce</a:t>
            </a:r>
            <a:r>
              <a:rPr sz="18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a</a:t>
            </a:r>
            <a:r>
              <a:rPr sz="18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strict</a:t>
            </a:r>
            <a:r>
              <a:rPr sz="18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process</a:t>
            </a:r>
            <a:r>
              <a:rPr sz="18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for</a:t>
            </a:r>
            <a:r>
              <a:rPr sz="1800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deploying</a:t>
            </a:r>
            <a:r>
              <a:rPr sz="18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131C36"/>
                </a:solidFill>
                <a:latin typeface="Calibri"/>
                <a:cs typeface="Calibri"/>
              </a:rPr>
              <a:t>VMs</a:t>
            </a:r>
            <a:endParaRPr sz="1800">
              <a:latin typeface="Calibri"/>
              <a:cs typeface="Calibri"/>
            </a:endParaRPr>
          </a:p>
          <a:p>
            <a:pPr marL="812800" lvl="1" indent="-343535">
              <a:lnSpc>
                <a:spcPct val="100000"/>
              </a:lnSpc>
              <a:spcBef>
                <a:spcPts val="720"/>
              </a:spcBef>
              <a:buClr>
                <a:srgbClr val="DA3467"/>
              </a:buClr>
              <a:buSzPct val="113888"/>
              <a:buFont typeface="Arial"/>
              <a:buChar char="•"/>
              <a:tabLst>
                <a:tab pos="812800" algn="l"/>
                <a:tab pos="813435" algn="l"/>
              </a:tabLst>
            </a:pP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Have</a:t>
            </a:r>
            <a:r>
              <a:rPr sz="18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a</a:t>
            </a:r>
            <a:r>
              <a:rPr sz="18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library</a:t>
            </a:r>
            <a:r>
              <a:rPr sz="18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of</a:t>
            </a:r>
            <a:r>
              <a:rPr sz="18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standard</a:t>
            </a:r>
            <a:r>
              <a:rPr sz="18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VM</a:t>
            </a:r>
            <a:r>
              <a:rPr sz="18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131C36"/>
                </a:solidFill>
                <a:latin typeface="Calibri"/>
                <a:cs typeface="Calibri"/>
              </a:rPr>
              <a:t>images</a:t>
            </a:r>
            <a:endParaRPr sz="1800">
              <a:latin typeface="Calibri"/>
              <a:cs typeface="Calibri"/>
            </a:endParaRPr>
          </a:p>
          <a:p>
            <a:pPr marL="812800" lvl="1" indent="-343535">
              <a:lnSpc>
                <a:spcPct val="100000"/>
              </a:lnSpc>
              <a:spcBef>
                <a:spcPts val="720"/>
              </a:spcBef>
              <a:buClr>
                <a:srgbClr val="DA3467"/>
              </a:buClr>
              <a:buSzPct val="113888"/>
              <a:buFont typeface="Arial"/>
              <a:buChar char="•"/>
              <a:tabLst>
                <a:tab pos="812800" algn="l"/>
                <a:tab pos="813435" algn="l"/>
              </a:tabLst>
            </a:pP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Archive</a:t>
            </a:r>
            <a:r>
              <a:rPr sz="1800" spc="-6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or</a:t>
            </a:r>
            <a:r>
              <a:rPr sz="18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recycle</a:t>
            </a:r>
            <a:r>
              <a:rPr sz="18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under-utilized</a:t>
            </a:r>
            <a:r>
              <a:rPr sz="1800" spc="-1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131C36"/>
                </a:solidFill>
                <a:latin typeface="Calibri"/>
                <a:cs typeface="Calibri"/>
              </a:rPr>
              <a:t>VMs</a:t>
            </a:r>
            <a:endParaRPr sz="1800">
              <a:latin typeface="Calibri"/>
              <a:cs typeface="Calibri"/>
            </a:endParaRPr>
          </a:p>
          <a:p>
            <a:pPr marL="812800" lvl="1" indent="-343535">
              <a:lnSpc>
                <a:spcPct val="100000"/>
              </a:lnSpc>
              <a:spcBef>
                <a:spcPts val="705"/>
              </a:spcBef>
              <a:buClr>
                <a:srgbClr val="DA3467"/>
              </a:buClr>
              <a:buSzPct val="113888"/>
              <a:buFont typeface="Arial"/>
              <a:buChar char="•"/>
              <a:tabLst>
                <a:tab pos="812800" algn="l"/>
                <a:tab pos="813435" algn="l"/>
              </a:tabLst>
            </a:pP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Use</a:t>
            </a:r>
            <a:r>
              <a:rPr sz="18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a</a:t>
            </a:r>
            <a:r>
              <a:rPr sz="1800" spc="-1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Virtual</a:t>
            </a:r>
            <a:r>
              <a:rPr sz="1800" spc="-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Machine</a:t>
            </a:r>
            <a:r>
              <a:rPr sz="1800" spc="1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lifecycle</a:t>
            </a:r>
            <a:r>
              <a:rPr sz="1800" spc="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management</a:t>
            </a:r>
            <a:r>
              <a:rPr sz="18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tool</a:t>
            </a:r>
            <a:r>
              <a:rPr sz="18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or</a:t>
            </a:r>
            <a:r>
              <a:rPr sz="1800" spc="-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a</a:t>
            </a:r>
            <a:r>
              <a:rPr sz="1800" spc="-1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cloud</a:t>
            </a:r>
            <a:r>
              <a:rPr sz="1800" spc="1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service</a:t>
            </a:r>
            <a:r>
              <a:rPr sz="1800" spc="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131C36"/>
                </a:solidFill>
                <a:latin typeface="Calibri"/>
                <a:cs typeface="Calibri"/>
              </a:rPr>
              <a:t>provider-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managed</a:t>
            </a:r>
            <a:r>
              <a:rPr sz="1800" spc="-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131C36"/>
                </a:solidFill>
                <a:latin typeface="Calibri"/>
                <a:cs typeface="Calibri"/>
              </a:rPr>
              <a:t>service</a:t>
            </a:r>
            <a:endParaRPr sz="180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spcBef>
                <a:spcPts val="1225"/>
              </a:spcBef>
              <a:buClr>
                <a:srgbClr val="DA3467"/>
              </a:buClr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2200" b="1" dirty="0">
                <a:solidFill>
                  <a:srgbClr val="131C36"/>
                </a:solidFill>
                <a:latin typeface="Calibri"/>
                <a:cs typeface="Calibri"/>
              </a:rPr>
              <a:t>VM</a:t>
            </a:r>
            <a:r>
              <a:rPr sz="2200" b="1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b="1" spc="-10" dirty="0">
                <a:solidFill>
                  <a:srgbClr val="131C36"/>
                </a:solidFill>
                <a:latin typeface="Calibri"/>
                <a:cs typeface="Calibri"/>
              </a:rPr>
              <a:t>escape</a:t>
            </a:r>
            <a:endParaRPr sz="2200">
              <a:latin typeface="Calibri"/>
              <a:cs typeface="Calibri"/>
            </a:endParaRPr>
          </a:p>
          <a:p>
            <a:pPr marL="756285" lvl="1" indent="-287020">
              <a:lnSpc>
                <a:spcPct val="100000"/>
              </a:lnSpc>
              <a:spcBef>
                <a:spcPts val="760"/>
              </a:spcBef>
              <a:buClr>
                <a:srgbClr val="DA3467"/>
              </a:buClr>
              <a:buSzPct val="113888"/>
              <a:buFont typeface="Arial"/>
              <a:buChar char="•"/>
              <a:tabLst>
                <a:tab pos="756285" algn="l"/>
                <a:tab pos="756920" algn="l"/>
              </a:tabLst>
            </a:pP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A</a:t>
            </a:r>
            <a:r>
              <a:rPr sz="18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serious</a:t>
            </a:r>
            <a:r>
              <a:rPr sz="18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threat</a:t>
            </a:r>
            <a:r>
              <a:rPr sz="18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where</a:t>
            </a:r>
            <a:r>
              <a:rPr sz="1800" spc="-1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a</a:t>
            </a:r>
            <a:r>
              <a:rPr sz="18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process</a:t>
            </a:r>
            <a:r>
              <a:rPr sz="18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running</a:t>
            </a:r>
            <a:r>
              <a:rPr sz="1800" spc="-1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in</a:t>
            </a:r>
            <a:r>
              <a:rPr sz="1800" spc="-1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the</a:t>
            </a:r>
            <a:r>
              <a:rPr sz="18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guest</a:t>
            </a:r>
            <a:r>
              <a:rPr sz="18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VM</a:t>
            </a:r>
            <a:r>
              <a:rPr sz="18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interacts</a:t>
            </a:r>
            <a:r>
              <a:rPr sz="1800" spc="-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directly</a:t>
            </a:r>
            <a:r>
              <a:rPr sz="1800" spc="-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with</a:t>
            </a:r>
            <a:r>
              <a:rPr sz="1800" spc="-1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the</a:t>
            </a:r>
            <a:r>
              <a:rPr sz="18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host</a:t>
            </a:r>
            <a:r>
              <a:rPr sz="1800" spc="-1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131C36"/>
                </a:solidFill>
                <a:latin typeface="Calibri"/>
                <a:cs typeface="Calibri"/>
              </a:rPr>
              <a:t>OS</a:t>
            </a:r>
            <a:endParaRPr sz="180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spcBef>
                <a:spcPts val="1220"/>
              </a:spcBef>
              <a:buClr>
                <a:srgbClr val="DA3467"/>
              </a:buClr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VM</a:t>
            </a:r>
            <a:r>
              <a:rPr sz="2200" spc="-6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escape</a:t>
            </a:r>
            <a:r>
              <a:rPr sz="22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protection</a:t>
            </a:r>
            <a:endParaRPr sz="2200">
              <a:latin typeface="Calibri"/>
              <a:cs typeface="Calibri"/>
            </a:endParaRPr>
          </a:p>
          <a:p>
            <a:pPr marL="756285" lvl="1" indent="-287020">
              <a:lnSpc>
                <a:spcPct val="100000"/>
              </a:lnSpc>
              <a:spcBef>
                <a:spcPts val="760"/>
              </a:spcBef>
              <a:buClr>
                <a:srgbClr val="DA3467"/>
              </a:buClr>
              <a:buSzPct val="113888"/>
              <a:buFont typeface="Arial"/>
              <a:buChar char="•"/>
              <a:tabLst>
                <a:tab pos="756285" algn="l"/>
                <a:tab pos="756920" algn="l"/>
              </a:tabLst>
            </a:pP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Patch</a:t>
            </a:r>
            <a:r>
              <a:rPr sz="18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VMs</a:t>
            </a:r>
            <a:r>
              <a:rPr sz="18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and</a:t>
            </a:r>
            <a:r>
              <a:rPr sz="18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VM</a:t>
            </a:r>
            <a:r>
              <a:rPr sz="18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software</a:t>
            </a:r>
            <a:r>
              <a:rPr sz="18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131C36"/>
                </a:solidFill>
                <a:latin typeface="Calibri"/>
                <a:cs typeface="Calibri"/>
              </a:rPr>
              <a:t>regularly</a:t>
            </a:r>
            <a:endParaRPr sz="1800">
              <a:latin typeface="Calibri"/>
              <a:cs typeface="Calibri"/>
            </a:endParaRPr>
          </a:p>
          <a:p>
            <a:pPr marL="756285" lvl="1" indent="-287020">
              <a:lnSpc>
                <a:spcPct val="100000"/>
              </a:lnSpc>
              <a:spcBef>
                <a:spcPts val="725"/>
              </a:spcBef>
              <a:buClr>
                <a:srgbClr val="DA3467"/>
              </a:buClr>
              <a:buSzPct val="113888"/>
              <a:buFont typeface="Arial"/>
              <a:buChar char="•"/>
              <a:tabLst>
                <a:tab pos="756285" algn="l"/>
                <a:tab pos="756920" algn="l"/>
              </a:tabLst>
            </a:pP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Only</a:t>
            </a:r>
            <a:r>
              <a:rPr sz="18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install</a:t>
            </a:r>
            <a:r>
              <a:rPr sz="18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what</a:t>
            </a:r>
            <a:r>
              <a:rPr sz="1800" spc="-1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you</a:t>
            </a:r>
            <a:r>
              <a:rPr sz="1800" spc="-1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need on</a:t>
            </a:r>
            <a:r>
              <a:rPr sz="18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the</a:t>
            </a:r>
            <a:r>
              <a:rPr sz="1800" spc="-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host</a:t>
            </a:r>
            <a:r>
              <a:rPr sz="1800" spc="-1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and</a:t>
            </a:r>
            <a:r>
              <a:rPr sz="1800" spc="-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the</a:t>
            </a:r>
            <a:r>
              <a:rPr sz="1800" spc="-1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131C36"/>
                </a:solidFill>
                <a:latin typeface="Calibri"/>
                <a:cs typeface="Calibri"/>
              </a:rPr>
              <a:t>VMs</a:t>
            </a:r>
            <a:endParaRPr sz="1800">
              <a:latin typeface="Calibri"/>
              <a:cs typeface="Calibri"/>
            </a:endParaRPr>
          </a:p>
          <a:p>
            <a:pPr marL="756285" lvl="1" indent="-287020">
              <a:lnSpc>
                <a:spcPct val="100000"/>
              </a:lnSpc>
              <a:spcBef>
                <a:spcPts val="720"/>
              </a:spcBef>
              <a:buClr>
                <a:srgbClr val="DA3467"/>
              </a:buClr>
              <a:buSzPct val="113888"/>
              <a:buFont typeface="Arial"/>
              <a:buChar char="•"/>
              <a:tabLst>
                <a:tab pos="756285" algn="l"/>
                <a:tab pos="756920" algn="l"/>
              </a:tabLst>
            </a:pP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Install</a:t>
            </a:r>
            <a:r>
              <a:rPr sz="1800" spc="-7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verified</a:t>
            </a:r>
            <a:r>
              <a:rPr sz="18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and</a:t>
            </a:r>
            <a:r>
              <a:rPr sz="18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trusted</a:t>
            </a:r>
            <a:r>
              <a:rPr sz="18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applications</a:t>
            </a:r>
            <a:r>
              <a:rPr sz="1800" spc="-20" dirty="0">
                <a:solidFill>
                  <a:srgbClr val="131C36"/>
                </a:solidFill>
                <a:latin typeface="Calibri"/>
                <a:cs typeface="Calibri"/>
              </a:rPr>
              <a:t> only</a:t>
            </a:r>
            <a:endParaRPr sz="1800">
              <a:latin typeface="Calibri"/>
              <a:cs typeface="Calibri"/>
            </a:endParaRPr>
          </a:p>
          <a:p>
            <a:pPr marL="756285" lvl="1" indent="-287020">
              <a:lnSpc>
                <a:spcPct val="100000"/>
              </a:lnSpc>
              <a:spcBef>
                <a:spcPts val="705"/>
              </a:spcBef>
              <a:buClr>
                <a:srgbClr val="DA3467"/>
              </a:buClr>
              <a:buSzPct val="113888"/>
              <a:buFont typeface="Arial"/>
              <a:buChar char="•"/>
              <a:tabLst>
                <a:tab pos="756285" algn="l"/>
                <a:tab pos="756920" algn="l"/>
              </a:tabLst>
            </a:pP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Strong</a:t>
            </a:r>
            <a:r>
              <a:rPr sz="18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access</a:t>
            </a:r>
            <a:r>
              <a:rPr sz="18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control</a:t>
            </a:r>
            <a:r>
              <a:rPr sz="18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policies</a:t>
            </a:r>
            <a:r>
              <a:rPr sz="1800" spc="-1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and</a:t>
            </a:r>
            <a:r>
              <a:rPr sz="18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131C36"/>
                </a:solidFill>
                <a:latin typeface="Calibri"/>
                <a:cs typeface="Calibri"/>
              </a:rPr>
              <a:t>passwords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6350" y="0"/>
            <a:ext cx="5243195" cy="6870700"/>
            <a:chOff x="-6350" y="0"/>
            <a:chExt cx="5243195" cy="68707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5230495" cy="6858000"/>
            </a:xfrm>
            <a:custGeom>
              <a:avLst/>
              <a:gdLst/>
              <a:ahLst/>
              <a:cxnLst/>
              <a:rect l="l" t="t" r="r" b="b"/>
              <a:pathLst>
                <a:path w="5230495" h="6858000">
                  <a:moveTo>
                    <a:pt x="5230368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5230368" y="6858000"/>
                  </a:lnTo>
                  <a:lnTo>
                    <a:pt x="5230368" y="0"/>
                  </a:lnTo>
                  <a:close/>
                </a:path>
              </a:pathLst>
            </a:custGeom>
            <a:solidFill>
              <a:srgbClr val="131C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0"/>
              <a:ext cx="5230495" cy="6858000"/>
            </a:xfrm>
            <a:custGeom>
              <a:avLst/>
              <a:gdLst/>
              <a:ahLst/>
              <a:cxnLst/>
              <a:rect l="l" t="t" r="r" b="b"/>
              <a:pathLst>
                <a:path w="5230495" h="6858000">
                  <a:moveTo>
                    <a:pt x="0" y="6858000"/>
                  </a:moveTo>
                  <a:lnTo>
                    <a:pt x="5230368" y="6858000"/>
                  </a:lnTo>
                  <a:lnTo>
                    <a:pt x="5230368" y="0"/>
                  </a:lnTo>
                  <a:lnTo>
                    <a:pt x="0" y="0"/>
                  </a:lnTo>
                  <a:lnTo>
                    <a:pt x="0" y="6858000"/>
                  </a:lnTo>
                  <a:close/>
                </a:path>
              </a:pathLst>
            </a:custGeom>
            <a:ln w="12700">
              <a:solidFill>
                <a:srgbClr val="9F3D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0863" y="260350"/>
              <a:ext cx="4023360" cy="55778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0863" y="863549"/>
              <a:ext cx="2048637" cy="558088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132689" y="1543202"/>
            <a:ext cx="4963795" cy="14344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0000"/>
              </a:lnSpc>
              <a:spcBef>
                <a:spcPts val="100"/>
              </a:spcBef>
            </a:pPr>
            <a:r>
              <a:rPr sz="2800" b="1" dirty="0">
                <a:solidFill>
                  <a:srgbClr val="FFFFFF"/>
                </a:solidFill>
                <a:latin typeface="Calibri"/>
                <a:cs typeface="Calibri"/>
              </a:rPr>
              <a:t>“The</a:t>
            </a:r>
            <a:r>
              <a:rPr sz="2800" b="1" spc="-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b="1" spc="-25" dirty="0">
                <a:solidFill>
                  <a:srgbClr val="FFFFFF"/>
                </a:solidFill>
                <a:latin typeface="Calibri"/>
                <a:cs typeface="Calibri"/>
              </a:rPr>
              <a:t>Treacherous</a:t>
            </a:r>
            <a:r>
              <a:rPr sz="2800" b="1" spc="-20" dirty="0">
                <a:solidFill>
                  <a:srgbClr val="FFFFFF"/>
                </a:solidFill>
                <a:latin typeface="Calibri"/>
                <a:cs typeface="Calibri"/>
              </a:rPr>
              <a:t> Twelve:</a:t>
            </a:r>
            <a:r>
              <a:rPr sz="2800" b="1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b="1" spc="-10" dirty="0">
                <a:solidFill>
                  <a:srgbClr val="FFFFFF"/>
                </a:solidFill>
                <a:latin typeface="Calibri"/>
                <a:cs typeface="Calibri"/>
              </a:rPr>
              <a:t>Cloud </a:t>
            </a:r>
            <a:r>
              <a:rPr sz="2800" b="1" dirty="0">
                <a:solidFill>
                  <a:srgbClr val="FFFFFF"/>
                </a:solidFill>
                <a:latin typeface="Calibri"/>
                <a:cs typeface="Calibri"/>
              </a:rPr>
              <a:t>Computing</a:t>
            </a:r>
            <a:r>
              <a:rPr sz="2800" b="1" spc="-1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b="1" spc="-75" dirty="0">
                <a:solidFill>
                  <a:srgbClr val="FFFFFF"/>
                </a:solidFill>
                <a:latin typeface="Calibri"/>
                <a:cs typeface="Calibri"/>
              </a:rPr>
              <a:t>Top</a:t>
            </a:r>
            <a:r>
              <a:rPr sz="2800" b="1" spc="-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FFFFFF"/>
                </a:solidFill>
                <a:latin typeface="Calibri"/>
                <a:cs typeface="Calibri"/>
              </a:rPr>
              <a:t>Threats”</a:t>
            </a:r>
            <a:r>
              <a:rPr sz="2800" b="1" spc="-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FFFFFF"/>
                </a:solidFill>
                <a:latin typeface="Calibri"/>
                <a:cs typeface="Calibri"/>
              </a:rPr>
              <a:t>from</a:t>
            </a:r>
            <a:r>
              <a:rPr sz="2800" b="1" spc="-1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b="1" spc="-25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800" b="1" dirty="0">
                <a:solidFill>
                  <a:srgbClr val="FFFFFF"/>
                </a:solidFill>
                <a:latin typeface="Calibri"/>
                <a:cs typeface="Calibri"/>
              </a:rPr>
              <a:t>Cloud</a:t>
            </a:r>
            <a:r>
              <a:rPr sz="2800" b="1" spc="-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FFFFFF"/>
                </a:solidFill>
                <a:latin typeface="Calibri"/>
                <a:cs typeface="Calibri"/>
              </a:rPr>
              <a:t>security</a:t>
            </a:r>
            <a:r>
              <a:rPr sz="2800" b="1" spc="-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FFFFFF"/>
                </a:solidFill>
                <a:latin typeface="Calibri"/>
                <a:cs typeface="Calibri"/>
              </a:rPr>
              <a:t>Alliance</a:t>
            </a:r>
            <a:r>
              <a:rPr sz="2800" b="1" spc="-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b="1" spc="-10" dirty="0">
                <a:solidFill>
                  <a:srgbClr val="FFFFFF"/>
                </a:solidFill>
                <a:latin typeface="Calibri"/>
                <a:cs typeface="Calibri"/>
              </a:rPr>
              <a:t>(CSA)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465190" y="181127"/>
            <a:ext cx="5092700" cy="6343650"/>
          </a:xfrm>
          <a:prstGeom prst="rect">
            <a:avLst/>
          </a:prstGeom>
        </p:spPr>
        <p:txBody>
          <a:bodyPr vert="horz" wrap="square" lIns="0" tIns="17272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360"/>
              </a:spcBef>
              <a:buClr>
                <a:srgbClr val="DA3467"/>
              </a:buClr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Data</a:t>
            </a:r>
            <a:r>
              <a:rPr sz="2200" spc="-10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breaches</a:t>
            </a:r>
            <a:endParaRPr sz="22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1260"/>
              </a:spcBef>
              <a:buClr>
                <a:srgbClr val="DA3467"/>
              </a:buClr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Insufficient</a:t>
            </a:r>
            <a:r>
              <a:rPr sz="2200" spc="-8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131C36"/>
                </a:solidFill>
                <a:latin typeface="Calibri"/>
                <a:cs typeface="Calibri"/>
              </a:rPr>
              <a:t>identity,</a:t>
            </a:r>
            <a:r>
              <a:rPr sz="2200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credential</a:t>
            </a:r>
            <a:endParaRPr sz="2200">
              <a:latin typeface="Calibri"/>
              <a:cs typeface="Calibri"/>
            </a:endParaRPr>
          </a:p>
          <a:p>
            <a:pPr marL="355600">
              <a:lnSpc>
                <a:spcPct val="100000"/>
              </a:lnSpc>
              <a:spcBef>
                <a:spcPts val="265"/>
              </a:spcBef>
            </a:pP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and</a:t>
            </a:r>
            <a:r>
              <a:rPr sz="2200" spc="-6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access</a:t>
            </a:r>
            <a:r>
              <a:rPr sz="2200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management</a:t>
            </a:r>
            <a:endParaRPr sz="22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1260"/>
              </a:spcBef>
              <a:buClr>
                <a:srgbClr val="DA3467"/>
              </a:buClr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Insecure</a:t>
            </a:r>
            <a:r>
              <a:rPr sz="2200" spc="-8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interfaces</a:t>
            </a:r>
            <a:r>
              <a:rPr sz="2200" spc="-6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and</a:t>
            </a:r>
            <a:r>
              <a:rPr sz="2200" spc="-9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131C36"/>
                </a:solidFill>
                <a:latin typeface="Calibri"/>
                <a:cs typeface="Calibri"/>
              </a:rPr>
              <a:t>APIs</a:t>
            </a:r>
            <a:endParaRPr sz="22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1275"/>
              </a:spcBef>
              <a:buClr>
                <a:srgbClr val="DA3467"/>
              </a:buClr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System</a:t>
            </a:r>
            <a:r>
              <a:rPr sz="2200" spc="-8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vulnerabilities</a:t>
            </a:r>
            <a:endParaRPr sz="22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1260"/>
              </a:spcBef>
              <a:buClr>
                <a:srgbClr val="DA3467"/>
              </a:buClr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Account</a:t>
            </a:r>
            <a:r>
              <a:rPr sz="22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hijacking</a:t>
            </a:r>
            <a:r>
              <a:rPr sz="2200" spc="-5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and</a:t>
            </a:r>
            <a:r>
              <a:rPr sz="2200" spc="-6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cryptojacking</a:t>
            </a:r>
            <a:endParaRPr sz="22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1260"/>
              </a:spcBef>
              <a:buClr>
                <a:srgbClr val="DA3467"/>
              </a:buClr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Malicious</a:t>
            </a:r>
            <a:r>
              <a:rPr sz="2200" spc="-11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insiders</a:t>
            </a:r>
            <a:endParaRPr sz="22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1270"/>
              </a:spcBef>
              <a:buClr>
                <a:srgbClr val="DA3467"/>
              </a:buClr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Advanced</a:t>
            </a:r>
            <a:r>
              <a:rPr sz="2200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131C36"/>
                </a:solidFill>
                <a:latin typeface="Calibri"/>
                <a:cs typeface="Calibri"/>
              </a:rPr>
              <a:t>persistent</a:t>
            </a:r>
            <a:r>
              <a:rPr sz="22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threats</a:t>
            </a:r>
            <a:endParaRPr sz="22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1260"/>
              </a:spcBef>
              <a:buClr>
                <a:srgbClr val="DA3467"/>
              </a:buClr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Data</a:t>
            </a:r>
            <a:r>
              <a:rPr sz="2200" spc="-10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131C36"/>
                </a:solidFill>
                <a:latin typeface="Calibri"/>
                <a:cs typeface="Calibri"/>
              </a:rPr>
              <a:t>loss</a:t>
            </a:r>
            <a:endParaRPr sz="22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1265"/>
              </a:spcBef>
              <a:buClr>
                <a:srgbClr val="DA3467"/>
              </a:buClr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Insufficient</a:t>
            </a:r>
            <a:r>
              <a:rPr sz="2200" spc="-6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due</a:t>
            </a:r>
            <a:r>
              <a:rPr sz="2200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diligence</a:t>
            </a:r>
            <a:endParaRPr sz="22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1270"/>
              </a:spcBef>
              <a:buClr>
                <a:srgbClr val="DA3467"/>
              </a:buClr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Abuse</a:t>
            </a:r>
            <a:r>
              <a:rPr sz="22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and</a:t>
            </a:r>
            <a:r>
              <a:rPr sz="2200" spc="-5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nefarious</a:t>
            </a:r>
            <a:r>
              <a:rPr sz="2200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use</a:t>
            </a:r>
            <a:r>
              <a:rPr sz="22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of</a:t>
            </a:r>
            <a:r>
              <a:rPr sz="2200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cloud</a:t>
            </a:r>
            <a:r>
              <a:rPr sz="2200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services</a:t>
            </a:r>
            <a:endParaRPr sz="22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1260"/>
              </a:spcBef>
              <a:buClr>
                <a:srgbClr val="DA3467"/>
              </a:buClr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Denial</a:t>
            </a:r>
            <a:r>
              <a:rPr sz="2200" spc="-6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of</a:t>
            </a:r>
            <a:r>
              <a:rPr sz="22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service</a:t>
            </a:r>
            <a:r>
              <a:rPr sz="2200" spc="-5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(DDoS</a:t>
            </a:r>
            <a:r>
              <a:rPr sz="2200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and</a:t>
            </a:r>
            <a:r>
              <a:rPr sz="2200" spc="-6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botnets)</a:t>
            </a:r>
            <a:endParaRPr sz="22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1265"/>
              </a:spcBef>
              <a:buClr>
                <a:srgbClr val="DA3467"/>
              </a:buClr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Shared</a:t>
            </a:r>
            <a:r>
              <a:rPr sz="2200" spc="-8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technology</a:t>
            </a:r>
            <a:r>
              <a:rPr sz="2200" spc="-6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vulnerabilities</a:t>
            </a:r>
            <a:endParaRPr sz="220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1399903" y="3292071"/>
            <a:ext cx="2327910" cy="3018790"/>
            <a:chOff x="1399903" y="3292071"/>
            <a:chExt cx="2327910" cy="3018790"/>
          </a:xfrm>
        </p:grpSpPr>
        <p:sp>
          <p:nvSpPr>
            <p:cNvPr id="10" name="object 10"/>
            <p:cNvSpPr/>
            <p:nvPr/>
          </p:nvSpPr>
          <p:spPr>
            <a:xfrm>
              <a:off x="1567789" y="3588346"/>
              <a:ext cx="1986280" cy="1844675"/>
            </a:xfrm>
            <a:custGeom>
              <a:avLst/>
              <a:gdLst/>
              <a:ahLst/>
              <a:cxnLst/>
              <a:rect l="l" t="t" r="r" b="b"/>
              <a:pathLst>
                <a:path w="1986279" h="1844675">
                  <a:moveTo>
                    <a:pt x="1453083" y="508000"/>
                  </a:moveTo>
                  <a:lnTo>
                    <a:pt x="1450924" y="459066"/>
                  </a:lnTo>
                  <a:lnTo>
                    <a:pt x="1444574" y="411454"/>
                  </a:lnTo>
                  <a:lnTo>
                    <a:pt x="1434236" y="365379"/>
                  </a:lnTo>
                  <a:lnTo>
                    <a:pt x="1420114" y="321043"/>
                  </a:lnTo>
                  <a:lnTo>
                    <a:pt x="1402397" y="278650"/>
                  </a:lnTo>
                  <a:lnTo>
                    <a:pt x="1381277" y="238442"/>
                  </a:lnTo>
                  <a:lnTo>
                    <a:pt x="1356956" y="200609"/>
                  </a:lnTo>
                  <a:lnTo>
                    <a:pt x="1329651" y="165366"/>
                  </a:lnTo>
                  <a:lnTo>
                    <a:pt x="1299527" y="132930"/>
                  </a:lnTo>
                  <a:lnTo>
                    <a:pt x="1266799" y="103505"/>
                  </a:lnTo>
                  <a:lnTo>
                    <a:pt x="1231671" y="77330"/>
                  </a:lnTo>
                  <a:lnTo>
                    <a:pt x="1194320" y="54584"/>
                  </a:lnTo>
                  <a:lnTo>
                    <a:pt x="1154963" y="35509"/>
                  </a:lnTo>
                  <a:lnTo>
                    <a:pt x="1113790" y="20294"/>
                  </a:lnTo>
                  <a:lnTo>
                    <a:pt x="1071003" y="9169"/>
                  </a:lnTo>
                  <a:lnTo>
                    <a:pt x="1026795" y="2336"/>
                  </a:lnTo>
                  <a:lnTo>
                    <a:pt x="981367" y="0"/>
                  </a:lnTo>
                  <a:lnTo>
                    <a:pt x="935939" y="2336"/>
                  </a:lnTo>
                  <a:lnTo>
                    <a:pt x="891730" y="9169"/>
                  </a:lnTo>
                  <a:lnTo>
                    <a:pt x="848956" y="20294"/>
                  </a:lnTo>
                  <a:lnTo>
                    <a:pt x="807783" y="35509"/>
                  </a:lnTo>
                  <a:lnTo>
                    <a:pt x="768438" y="54584"/>
                  </a:lnTo>
                  <a:lnTo>
                    <a:pt x="731100" y="77330"/>
                  </a:lnTo>
                  <a:lnTo>
                    <a:pt x="695960" y="103505"/>
                  </a:lnTo>
                  <a:lnTo>
                    <a:pt x="663244" y="132930"/>
                  </a:lnTo>
                  <a:lnTo>
                    <a:pt x="633133" y="165366"/>
                  </a:lnTo>
                  <a:lnTo>
                    <a:pt x="605815" y="200609"/>
                  </a:lnTo>
                  <a:lnTo>
                    <a:pt x="581494" y="238442"/>
                  </a:lnTo>
                  <a:lnTo>
                    <a:pt x="560387" y="278650"/>
                  </a:lnTo>
                  <a:lnTo>
                    <a:pt x="542671" y="321043"/>
                  </a:lnTo>
                  <a:lnTo>
                    <a:pt x="528535" y="365379"/>
                  </a:lnTo>
                  <a:lnTo>
                    <a:pt x="518210" y="411454"/>
                  </a:lnTo>
                  <a:lnTo>
                    <a:pt x="511860" y="459066"/>
                  </a:lnTo>
                  <a:lnTo>
                    <a:pt x="509701" y="508000"/>
                  </a:lnTo>
                  <a:lnTo>
                    <a:pt x="511860" y="556920"/>
                  </a:lnTo>
                  <a:lnTo>
                    <a:pt x="518210" y="604520"/>
                  </a:lnTo>
                  <a:lnTo>
                    <a:pt x="528535" y="650595"/>
                  </a:lnTo>
                  <a:lnTo>
                    <a:pt x="542671" y="694931"/>
                  </a:lnTo>
                  <a:lnTo>
                    <a:pt x="560387" y="737311"/>
                  </a:lnTo>
                  <a:lnTo>
                    <a:pt x="581494" y="777519"/>
                  </a:lnTo>
                  <a:lnTo>
                    <a:pt x="605815" y="815352"/>
                  </a:lnTo>
                  <a:lnTo>
                    <a:pt x="633133" y="850595"/>
                  </a:lnTo>
                  <a:lnTo>
                    <a:pt x="663244" y="883018"/>
                  </a:lnTo>
                  <a:lnTo>
                    <a:pt x="695960" y="912431"/>
                  </a:lnTo>
                  <a:lnTo>
                    <a:pt x="731100" y="938618"/>
                  </a:lnTo>
                  <a:lnTo>
                    <a:pt x="768438" y="961364"/>
                  </a:lnTo>
                  <a:lnTo>
                    <a:pt x="807783" y="980440"/>
                  </a:lnTo>
                  <a:lnTo>
                    <a:pt x="848956" y="995654"/>
                  </a:lnTo>
                  <a:lnTo>
                    <a:pt x="891730" y="1006779"/>
                  </a:lnTo>
                  <a:lnTo>
                    <a:pt x="935939" y="1013612"/>
                  </a:lnTo>
                  <a:lnTo>
                    <a:pt x="981367" y="1015936"/>
                  </a:lnTo>
                  <a:lnTo>
                    <a:pt x="1026795" y="1013612"/>
                  </a:lnTo>
                  <a:lnTo>
                    <a:pt x="1071003" y="1006779"/>
                  </a:lnTo>
                  <a:lnTo>
                    <a:pt x="1113790" y="995654"/>
                  </a:lnTo>
                  <a:lnTo>
                    <a:pt x="1154963" y="980440"/>
                  </a:lnTo>
                  <a:lnTo>
                    <a:pt x="1194320" y="961364"/>
                  </a:lnTo>
                  <a:lnTo>
                    <a:pt x="1231671" y="938618"/>
                  </a:lnTo>
                  <a:lnTo>
                    <a:pt x="1266799" y="912431"/>
                  </a:lnTo>
                  <a:lnTo>
                    <a:pt x="1299527" y="883018"/>
                  </a:lnTo>
                  <a:lnTo>
                    <a:pt x="1329651" y="850595"/>
                  </a:lnTo>
                  <a:lnTo>
                    <a:pt x="1356956" y="815352"/>
                  </a:lnTo>
                  <a:lnTo>
                    <a:pt x="1381277" y="777519"/>
                  </a:lnTo>
                  <a:lnTo>
                    <a:pt x="1402397" y="737311"/>
                  </a:lnTo>
                  <a:lnTo>
                    <a:pt x="1420114" y="694931"/>
                  </a:lnTo>
                  <a:lnTo>
                    <a:pt x="1434236" y="650595"/>
                  </a:lnTo>
                  <a:lnTo>
                    <a:pt x="1444574" y="604520"/>
                  </a:lnTo>
                  <a:lnTo>
                    <a:pt x="1450924" y="556920"/>
                  </a:lnTo>
                  <a:lnTo>
                    <a:pt x="1453083" y="508000"/>
                  </a:lnTo>
                  <a:close/>
                </a:path>
                <a:path w="1986279" h="1844675">
                  <a:moveTo>
                    <a:pt x="1985797" y="1844167"/>
                  </a:moveTo>
                  <a:lnTo>
                    <a:pt x="1983714" y="1791665"/>
                  </a:lnTo>
                  <a:lnTo>
                    <a:pt x="1979333" y="1739849"/>
                  </a:lnTo>
                  <a:lnTo>
                    <a:pt x="1972691" y="1688807"/>
                  </a:lnTo>
                  <a:lnTo>
                    <a:pt x="1963839" y="1638579"/>
                  </a:lnTo>
                  <a:lnTo>
                    <a:pt x="1952828" y="1589227"/>
                  </a:lnTo>
                  <a:lnTo>
                    <a:pt x="1939709" y="1540827"/>
                  </a:lnTo>
                  <a:lnTo>
                    <a:pt x="1924532" y="1493418"/>
                  </a:lnTo>
                  <a:lnTo>
                    <a:pt x="1907362" y="1447088"/>
                  </a:lnTo>
                  <a:lnTo>
                    <a:pt x="1888223" y="1401889"/>
                  </a:lnTo>
                  <a:lnTo>
                    <a:pt x="1867204" y="1357884"/>
                  </a:lnTo>
                  <a:lnTo>
                    <a:pt x="1844319" y="1315123"/>
                  </a:lnTo>
                  <a:lnTo>
                    <a:pt x="1819643" y="1273683"/>
                  </a:lnTo>
                  <a:lnTo>
                    <a:pt x="1793227" y="1233614"/>
                  </a:lnTo>
                  <a:lnTo>
                    <a:pt x="1765109" y="1194993"/>
                  </a:lnTo>
                  <a:lnTo>
                    <a:pt x="1735340" y="1157871"/>
                  </a:lnTo>
                  <a:lnTo>
                    <a:pt x="1703984" y="1122311"/>
                  </a:lnTo>
                  <a:lnTo>
                    <a:pt x="1671091" y="1088377"/>
                  </a:lnTo>
                  <a:lnTo>
                    <a:pt x="1636712" y="1056132"/>
                  </a:lnTo>
                  <a:lnTo>
                    <a:pt x="1600885" y="1025626"/>
                  </a:lnTo>
                  <a:lnTo>
                    <a:pt x="1563674" y="996937"/>
                  </a:lnTo>
                  <a:lnTo>
                    <a:pt x="1525143" y="970127"/>
                  </a:lnTo>
                  <a:lnTo>
                    <a:pt x="1485315" y="945248"/>
                  </a:lnTo>
                  <a:lnTo>
                    <a:pt x="1444256" y="922375"/>
                  </a:lnTo>
                  <a:lnTo>
                    <a:pt x="1408315" y="953376"/>
                  </a:lnTo>
                  <a:lnTo>
                    <a:pt x="1370266" y="981290"/>
                  </a:lnTo>
                  <a:lnTo>
                    <a:pt x="1330325" y="1006094"/>
                  </a:lnTo>
                  <a:lnTo>
                    <a:pt x="1288707" y="1027811"/>
                  </a:lnTo>
                  <a:lnTo>
                    <a:pt x="1245641" y="1046416"/>
                  </a:lnTo>
                  <a:lnTo>
                    <a:pt x="1201356" y="1061923"/>
                  </a:lnTo>
                  <a:lnTo>
                    <a:pt x="1156081" y="1074343"/>
                  </a:lnTo>
                  <a:lnTo>
                    <a:pt x="1110005" y="1083640"/>
                  </a:lnTo>
                  <a:lnTo>
                    <a:pt x="1063383" y="1089850"/>
                  </a:lnTo>
                  <a:lnTo>
                    <a:pt x="1016431" y="1092962"/>
                  </a:lnTo>
                  <a:lnTo>
                    <a:pt x="969365" y="1092962"/>
                  </a:lnTo>
                  <a:lnTo>
                    <a:pt x="922413" y="1089863"/>
                  </a:lnTo>
                  <a:lnTo>
                    <a:pt x="875792" y="1083665"/>
                  </a:lnTo>
                  <a:lnTo>
                    <a:pt x="829729" y="1074369"/>
                  </a:lnTo>
                  <a:lnTo>
                    <a:pt x="784453" y="1061961"/>
                  </a:lnTo>
                  <a:lnTo>
                    <a:pt x="740168" y="1046454"/>
                  </a:lnTo>
                  <a:lnTo>
                    <a:pt x="697115" y="1027836"/>
                  </a:lnTo>
                  <a:lnTo>
                    <a:pt x="655497" y="1006132"/>
                  </a:lnTo>
                  <a:lnTo>
                    <a:pt x="615569" y="981316"/>
                  </a:lnTo>
                  <a:lnTo>
                    <a:pt x="577519" y="953389"/>
                  </a:lnTo>
                  <a:lnTo>
                    <a:pt x="541591" y="922375"/>
                  </a:lnTo>
                  <a:lnTo>
                    <a:pt x="499618" y="945311"/>
                  </a:lnTo>
                  <a:lnTo>
                    <a:pt x="458990" y="970521"/>
                  </a:lnTo>
                  <a:lnTo>
                    <a:pt x="419735" y="997915"/>
                  </a:lnTo>
                  <a:lnTo>
                    <a:pt x="381927" y="1027379"/>
                  </a:lnTo>
                  <a:lnTo>
                    <a:pt x="345592" y="1058811"/>
                  </a:lnTo>
                  <a:lnTo>
                    <a:pt x="310794" y="1092111"/>
                  </a:lnTo>
                  <a:lnTo>
                    <a:pt x="277571" y="1127175"/>
                  </a:lnTo>
                  <a:lnTo>
                    <a:pt x="245973" y="1163904"/>
                  </a:lnTo>
                  <a:lnTo>
                    <a:pt x="216052" y="1202182"/>
                  </a:lnTo>
                  <a:lnTo>
                    <a:pt x="187858" y="1241920"/>
                  </a:lnTo>
                  <a:lnTo>
                    <a:pt x="161429" y="1283017"/>
                  </a:lnTo>
                  <a:lnTo>
                    <a:pt x="136817" y="1325359"/>
                  </a:lnTo>
                  <a:lnTo>
                    <a:pt x="114084" y="1368844"/>
                  </a:lnTo>
                  <a:lnTo>
                    <a:pt x="93256" y="1413370"/>
                  </a:lnTo>
                  <a:lnTo>
                    <a:pt x="74396" y="1458849"/>
                  </a:lnTo>
                  <a:lnTo>
                    <a:pt x="57543" y="1505153"/>
                  </a:lnTo>
                  <a:lnTo>
                    <a:pt x="42760" y="1552206"/>
                  </a:lnTo>
                  <a:lnTo>
                    <a:pt x="30073" y="1599882"/>
                  </a:lnTo>
                  <a:lnTo>
                    <a:pt x="19558" y="1648091"/>
                  </a:lnTo>
                  <a:lnTo>
                    <a:pt x="11239" y="1696720"/>
                  </a:lnTo>
                  <a:lnTo>
                    <a:pt x="5168" y="1745691"/>
                  </a:lnTo>
                  <a:lnTo>
                    <a:pt x="1409" y="1794865"/>
                  </a:lnTo>
                  <a:lnTo>
                    <a:pt x="0" y="1844167"/>
                  </a:lnTo>
                  <a:lnTo>
                    <a:pt x="1985797" y="1844167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21637" y="4110806"/>
              <a:ext cx="210929" cy="145849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645237" y="4110806"/>
              <a:ext cx="210937" cy="115267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1399895" y="3292081"/>
              <a:ext cx="2327910" cy="3018790"/>
            </a:xfrm>
            <a:custGeom>
              <a:avLst/>
              <a:gdLst/>
              <a:ahLst/>
              <a:cxnLst/>
              <a:rect l="l" t="t" r="r" b="b"/>
              <a:pathLst>
                <a:path w="2327910" h="3018790">
                  <a:moveTo>
                    <a:pt x="1884426" y="576122"/>
                  </a:moveTo>
                  <a:lnTo>
                    <a:pt x="1860308" y="532612"/>
                  </a:lnTo>
                  <a:lnTo>
                    <a:pt x="1792020" y="493331"/>
                  </a:lnTo>
                  <a:lnTo>
                    <a:pt x="1743265" y="475729"/>
                  </a:lnTo>
                  <a:lnTo>
                    <a:pt x="1685810" y="459740"/>
                  </a:lnTo>
                  <a:lnTo>
                    <a:pt x="1620431" y="445528"/>
                  </a:lnTo>
                  <a:lnTo>
                    <a:pt x="1547901" y="433298"/>
                  </a:lnTo>
                  <a:lnTo>
                    <a:pt x="1462824" y="70180"/>
                  </a:lnTo>
                  <a:lnTo>
                    <a:pt x="1444282" y="33413"/>
                  </a:lnTo>
                  <a:lnTo>
                    <a:pt x="1392961" y="2565"/>
                  </a:lnTo>
                  <a:lnTo>
                    <a:pt x="1344980" y="0"/>
                  </a:lnTo>
                  <a:lnTo>
                    <a:pt x="1297101" y="9486"/>
                  </a:lnTo>
                  <a:lnTo>
                    <a:pt x="1255598" y="24726"/>
                  </a:lnTo>
                  <a:lnTo>
                    <a:pt x="1092708" y="107543"/>
                  </a:lnTo>
                  <a:lnTo>
                    <a:pt x="1085075" y="106121"/>
                  </a:lnTo>
                  <a:lnTo>
                    <a:pt x="1070787" y="99644"/>
                  </a:lnTo>
                  <a:lnTo>
                    <a:pt x="1064056" y="95465"/>
                  </a:lnTo>
                  <a:lnTo>
                    <a:pt x="1007198" y="66548"/>
                  </a:lnTo>
                  <a:lnTo>
                    <a:pt x="961529" y="56603"/>
                  </a:lnTo>
                  <a:lnTo>
                    <a:pt x="926096" y="60502"/>
                  </a:lnTo>
                  <a:lnTo>
                    <a:pt x="899922" y="73139"/>
                  </a:lnTo>
                  <a:lnTo>
                    <a:pt x="868794" y="111594"/>
                  </a:lnTo>
                  <a:lnTo>
                    <a:pt x="781126" y="433235"/>
                  </a:lnTo>
                  <a:lnTo>
                    <a:pt x="708507" y="445477"/>
                  </a:lnTo>
                  <a:lnTo>
                    <a:pt x="643039" y="459689"/>
                  </a:lnTo>
                  <a:lnTo>
                    <a:pt x="585495" y="475691"/>
                  </a:lnTo>
                  <a:lnTo>
                    <a:pt x="536676" y="493293"/>
                  </a:lnTo>
                  <a:lnTo>
                    <a:pt x="497344" y="512330"/>
                  </a:lnTo>
                  <a:lnTo>
                    <a:pt x="450278" y="553923"/>
                  </a:lnTo>
                  <a:lnTo>
                    <a:pt x="444093" y="576122"/>
                  </a:lnTo>
                  <a:lnTo>
                    <a:pt x="447814" y="593369"/>
                  </a:lnTo>
                  <a:lnTo>
                    <a:pt x="476478" y="626287"/>
                  </a:lnTo>
                  <a:lnTo>
                    <a:pt x="531012" y="656551"/>
                  </a:lnTo>
                  <a:lnTo>
                    <a:pt x="567080" y="670458"/>
                  </a:lnTo>
                  <a:lnTo>
                    <a:pt x="608533" y="683450"/>
                  </a:lnTo>
                  <a:lnTo>
                    <a:pt x="655015" y="695439"/>
                  </a:lnTo>
                  <a:lnTo>
                    <a:pt x="706158" y="706323"/>
                  </a:lnTo>
                  <a:lnTo>
                    <a:pt x="761593" y="716038"/>
                  </a:lnTo>
                  <a:lnTo>
                    <a:pt x="820966" y="724496"/>
                  </a:lnTo>
                  <a:lnTo>
                    <a:pt x="883920" y="731608"/>
                  </a:lnTo>
                  <a:lnTo>
                    <a:pt x="950074" y="737273"/>
                  </a:lnTo>
                  <a:lnTo>
                    <a:pt x="1019098" y="741438"/>
                  </a:lnTo>
                  <a:lnTo>
                    <a:pt x="1090599" y="743991"/>
                  </a:lnTo>
                  <a:lnTo>
                    <a:pt x="1164234" y="744867"/>
                  </a:lnTo>
                  <a:lnTo>
                    <a:pt x="1237869" y="743991"/>
                  </a:lnTo>
                  <a:lnTo>
                    <a:pt x="1309370" y="741438"/>
                  </a:lnTo>
                  <a:lnTo>
                    <a:pt x="1378394" y="737285"/>
                  </a:lnTo>
                  <a:lnTo>
                    <a:pt x="1444561" y="731608"/>
                  </a:lnTo>
                  <a:lnTo>
                    <a:pt x="1507515" y="724509"/>
                  </a:lnTo>
                  <a:lnTo>
                    <a:pt x="1566900" y="716051"/>
                  </a:lnTo>
                  <a:lnTo>
                    <a:pt x="1622336" y="706348"/>
                  </a:lnTo>
                  <a:lnTo>
                    <a:pt x="1673479" y="695452"/>
                  </a:lnTo>
                  <a:lnTo>
                    <a:pt x="1719961" y="683475"/>
                  </a:lnTo>
                  <a:lnTo>
                    <a:pt x="1761426" y="670483"/>
                  </a:lnTo>
                  <a:lnTo>
                    <a:pt x="1797494" y="656577"/>
                  </a:lnTo>
                  <a:lnTo>
                    <a:pt x="1852041" y="626313"/>
                  </a:lnTo>
                  <a:lnTo>
                    <a:pt x="1880704" y="593382"/>
                  </a:lnTo>
                  <a:lnTo>
                    <a:pt x="1884426" y="576122"/>
                  </a:lnTo>
                  <a:close/>
                </a:path>
                <a:path w="2327910" h="3018790">
                  <a:moveTo>
                    <a:pt x="2159317" y="1684489"/>
                  </a:moveTo>
                  <a:lnTo>
                    <a:pt x="2155177" y="1664385"/>
                  </a:lnTo>
                  <a:lnTo>
                    <a:pt x="2143861" y="1647990"/>
                  </a:lnTo>
                  <a:lnTo>
                    <a:pt x="2127085" y="1636941"/>
                  </a:lnTo>
                  <a:lnTo>
                    <a:pt x="2106536" y="1632889"/>
                  </a:lnTo>
                  <a:lnTo>
                    <a:pt x="221310" y="1632889"/>
                  </a:lnTo>
                  <a:lnTo>
                    <a:pt x="200723" y="1636941"/>
                  </a:lnTo>
                  <a:lnTo>
                    <a:pt x="183934" y="1647990"/>
                  </a:lnTo>
                  <a:lnTo>
                    <a:pt x="172605" y="1664385"/>
                  </a:lnTo>
                  <a:lnTo>
                    <a:pt x="168402" y="1684489"/>
                  </a:lnTo>
                  <a:lnTo>
                    <a:pt x="168402" y="2816110"/>
                  </a:lnTo>
                  <a:lnTo>
                    <a:pt x="172554" y="2836202"/>
                  </a:lnTo>
                  <a:lnTo>
                    <a:pt x="183870" y="2852597"/>
                  </a:lnTo>
                  <a:lnTo>
                    <a:pt x="200647" y="2863646"/>
                  </a:lnTo>
                  <a:lnTo>
                    <a:pt x="221195" y="2867710"/>
                  </a:lnTo>
                  <a:lnTo>
                    <a:pt x="2106536" y="2867710"/>
                  </a:lnTo>
                  <a:lnTo>
                    <a:pt x="2127085" y="2863646"/>
                  </a:lnTo>
                  <a:lnTo>
                    <a:pt x="2143861" y="2852597"/>
                  </a:lnTo>
                  <a:lnTo>
                    <a:pt x="2155177" y="2836202"/>
                  </a:lnTo>
                  <a:lnTo>
                    <a:pt x="2159317" y="2816110"/>
                  </a:lnTo>
                  <a:lnTo>
                    <a:pt x="2159317" y="1684489"/>
                  </a:lnTo>
                  <a:close/>
                </a:path>
                <a:path w="2327910" h="3018790">
                  <a:moveTo>
                    <a:pt x="2327719" y="2899079"/>
                  </a:moveTo>
                  <a:lnTo>
                    <a:pt x="0" y="2899079"/>
                  </a:lnTo>
                  <a:lnTo>
                    <a:pt x="0" y="2904553"/>
                  </a:lnTo>
                  <a:lnTo>
                    <a:pt x="10071" y="2948952"/>
                  </a:lnTo>
                  <a:lnTo>
                    <a:pt x="37528" y="2985211"/>
                  </a:lnTo>
                  <a:lnTo>
                    <a:pt x="78257" y="3009646"/>
                  </a:lnTo>
                  <a:lnTo>
                    <a:pt x="128143" y="3018612"/>
                  </a:lnTo>
                  <a:lnTo>
                    <a:pt x="2199589" y="3018612"/>
                  </a:lnTo>
                  <a:lnTo>
                    <a:pt x="2249449" y="3009646"/>
                  </a:lnTo>
                  <a:lnTo>
                    <a:pt x="2290178" y="2985211"/>
                  </a:lnTo>
                  <a:lnTo>
                    <a:pt x="2317648" y="2948952"/>
                  </a:lnTo>
                  <a:lnTo>
                    <a:pt x="2327719" y="2904553"/>
                  </a:lnTo>
                  <a:lnTo>
                    <a:pt x="2327719" y="289907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863840" y="0"/>
            <a:ext cx="4328160" cy="6858000"/>
            <a:chOff x="7863840" y="0"/>
            <a:chExt cx="4328160" cy="6858000"/>
          </a:xfrm>
        </p:grpSpPr>
        <p:sp>
          <p:nvSpPr>
            <p:cNvPr id="3" name="object 3"/>
            <p:cNvSpPr/>
            <p:nvPr/>
          </p:nvSpPr>
          <p:spPr>
            <a:xfrm>
              <a:off x="7863840" y="0"/>
              <a:ext cx="4328160" cy="6858000"/>
            </a:xfrm>
            <a:custGeom>
              <a:avLst/>
              <a:gdLst/>
              <a:ahLst/>
              <a:cxnLst/>
              <a:rect l="l" t="t" r="r" b="b"/>
              <a:pathLst>
                <a:path w="4328159" h="6858000">
                  <a:moveTo>
                    <a:pt x="4328159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4328159" y="6858000"/>
                  </a:lnTo>
                  <a:lnTo>
                    <a:pt x="4328159" y="0"/>
                  </a:lnTo>
                  <a:close/>
                </a:path>
              </a:pathLst>
            </a:custGeom>
            <a:solidFill>
              <a:srgbClr val="DA57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9188401" y="2470688"/>
              <a:ext cx="1745614" cy="1974214"/>
            </a:xfrm>
            <a:custGeom>
              <a:avLst/>
              <a:gdLst/>
              <a:ahLst/>
              <a:cxnLst/>
              <a:rect l="l" t="t" r="r" b="b"/>
              <a:pathLst>
                <a:path w="1745615" h="1974214">
                  <a:moveTo>
                    <a:pt x="916786" y="316"/>
                  </a:moveTo>
                  <a:lnTo>
                    <a:pt x="834726" y="0"/>
                  </a:lnTo>
                  <a:lnTo>
                    <a:pt x="778560" y="3584"/>
                  </a:lnTo>
                  <a:lnTo>
                    <a:pt x="700249" y="14585"/>
                  </a:lnTo>
                  <a:lnTo>
                    <a:pt x="654605" y="24108"/>
                  </a:lnTo>
                  <a:lnTo>
                    <a:pt x="605605" y="36976"/>
                  </a:lnTo>
                  <a:lnTo>
                    <a:pt x="553976" y="53685"/>
                  </a:lnTo>
                  <a:lnTo>
                    <a:pt x="500444" y="74733"/>
                  </a:lnTo>
                  <a:lnTo>
                    <a:pt x="445737" y="100616"/>
                  </a:lnTo>
                  <a:lnTo>
                    <a:pt x="390580" y="131831"/>
                  </a:lnTo>
                  <a:lnTo>
                    <a:pt x="335700" y="168876"/>
                  </a:lnTo>
                  <a:lnTo>
                    <a:pt x="281825" y="212246"/>
                  </a:lnTo>
                  <a:lnTo>
                    <a:pt x="229681" y="262439"/>
                  </a:lnTo>
                  <a:lnTo>
                    <a:pt x="194751" y="301608"/>
                  </a:lnTo>
                  <a:lnTo>
                    <a:pt x="162789" y="342427"/>
                  </a:lnTo>
                  <a:lnTo>
                    <a:pt x="133770" y="384720"/>
                  </a:lnTo>
                  <a:lnTo>
                    <a:pt x="107669" y="428313"/>
                  </a:lnTo>
                  <a:lnTo>
                    <a:pt x="84462" y="473030"/>
                  </a:lnTo>
                  <a:lnTo>
                    <a:pt x="64123" y="518694"/>
                  </a:lnTo>
                  <a:lnTo>
                    <a:pt x="46628" y="565132"/>
                  </a:lnTo>
                  <a:lnTo>
                    <a:pt x="31953" y="612166"/>
                  </a:lnTo>
                  <a:lnTo>
                    <a:pt x="20072" y="659622"/>
                  </a:lnTo>
                  <a:lnTo>
                    <a:pt x="10961" y="707325"/>
                  </a:lnTo>
                  <a:lnTo>
                    <a:pt x="4595" y="755097"/>
                  </a:lnTo>
                  <a:lnTo>
                    <a:pt x="949" y="802765"/>
                  </a:lnTo>
                  <a:lnTo>
                    <a:pt x="0" y="850153"/>
                  </a:lnTo>
                  <a:lnTo>
                    <a:pt x="1721" y="897085"/>
                  </a:lnTo>
                  <a:lnTo>
                    <a:pt x="6088" y="943385"/>
                  </a:lnTo>
                  <a:lnTo>
                    <a:pt x="13076" y="988878"/>
                  </a:lnTo>
                  <a:lnTo>
                    <a:pt x="22662" y="1033389"/>
                  </a:lnTo>
                  <a:lnTo>
                    <a:pt x="34819" y="1076742"/>
                  </a:lnTo>
                  <a:lnTo>
                    <a:pt x="49524" y="1118762"/>
                  </a:lnTo>
                  <a:lnTo>
                    <a:pt x="66751" y="1159273"/>
                  </a:lnTo>
                  <a:lnTo>
                    <a:pt x="86476" y="1198099"/>
                  </a:lnTo>
                  <a:lnTo>
                    <a:pt x="108674" y="1235065"/>
                  </a:lnTo>
                  <a:lnTo>
                    <a:pt x="139624" y="1280697"/>
                  </a:lnTo>
                  <a:lnTo>
                    <a:pt x="171643" y="1324873"/>
                  </a:lnTo>
                  <a:lnTo>
                    <a:pt x="204331" y="1367831"/>
                  </a:lnTo>
                  <a:lnTo>
                    <a:pt x="302426" y="1491763"/>
                  </a:lnTo>
                  <a:lnTo>
                    <a:pt x="363861" y="1572637"/>
                  </a:lnTo>
                  <a:lnTo>
                    <a:pt x="392193" y="1613259"/>
                  </a:lnTo>
                  <a:lnTo>
                    <a:pt x="418403" y="1654322"/>
                  </a:lnTo>
                  <a:lnTo>
                    <a:pt x="441900" y="1695458"/>
                  </a:lnTo>
                  <a:lnTo>
                    <a:pt x="462594" y="1737533"/>
                  </a:lnTo>
                  <a:lnTo>
                    <a:pt x="480082" y="1780757"/>
                  </a:lnTo>
                  <a:lnTo>
                    <a:pt x="493966" y="1825340"/>
                  </a:lnTo>
                  <a:lnTo>
                    <a:pt x="503844" y="1871488"/>
                  </a:lnTo>
                  <a:lnTo>
                    <a:pt x="509316" y="1919413"/>
                  </a:lnTo>
                  <a:lnTo>
                    <a:pt x="515262" y="1941151"/>
                  </a:lnTo>
                  <a:lnTo>
                    <a:pt x="528203" y="1958425"/>
                  </a:lnTo>
                  <a:lnTo>
                    <a:pt x="546435" y="1969823"/>
                  </a:lnTo>
                  <a:lnTo>
                    <a:pt x="568252" y="1973935"/>
                  </a:lnTo>
                  <a:lnTo>
                    <a:pt x="1194607" y="1970175"/>
                  </a:lnTo>
                  <a:lnTo>
                    <a:pt x="1234577" y="1954116"/>
                  </a:lnTo>
                  <a:lnTo>
                    <a:pt x="1252916" y="1915026"/>
                  </a:lnTo>
                  <a:lnTo>
                    <a:pt x="1257418" y="1869436"/>
                  </a:lnTo>
                  <a:lnTo>
                    <a:pt x="1265839" y="1825436"/>
                  </a:lnTo>
                  <a:lnTo>
                    <a:pt x="1277857" y="1782833"/>
                  </a:lnTo>
                  <a:lnTo>
                    <a:pt x="1293146" y="1741433"/>
                  </a:lnTo>
                  <a:lnTo>
                    <a:pt x="1311383" y="1701045"/>
                  </a:lnTo>
                  <a:lnTo>
                    <a:pt x="1332244" y="1661474"/>
                  </a:lnTo>
                  <a:lnTo>
                    <a:pt x="1355405" y="1622529"/>
                  </a:lnTo>
                  <a:lnTo>
                    <a:pt x="1380543" y="1584016"/>
                  </a:lnTo>
                  <a:lnTo>
                    <a:pt x="1407333" y="1545743"/>
                  </a:lnTo>
                  <a:lnTo>
                    <a:pt x="1435451" y="1507517"/>
                  </a:lnTo>
                  <a:lnTo>
                    <a:pt x="1524539" y="1391189"/>
                  </a:lnTo>
                  <a:lnTo>
                    <a:pt x="1584635" y="1310335"/>
                  </a:lnTo>
                  <a:lnTo>
                    <a:pt x="1613923" y="1268338"/>
                  </a:lnTo>
                  <a:lnTo>
                    <a:pt x="1642271" y="1225038"/>
                  </a:lnTo>
                  <a:lnTo>
                    <a:pt x="1664016" y="1187749"/>
                  </a:lnTo>
                  <a:lnTo>
                    <a:pt x="1683237" y="1148640"/>
                  </a:lnTo>
                  <a:lnTo>
                    <a:pt x="1699917" y="1107884"/>
                  </a:lnTo>
                  <a:lnTo>
                    <a:pt x="1714034" y="1065659"/>
                  </a:lnTo>
                  <a:lnTo>
                    <a:pt x="1725569" y="1022139"/>
                  </a:lnTo>
                  <a:lnTo>
                    <a:pt x="1734503" y="977499"/>
                  </a:lnTo>
                  <a:lnTo>
                    <a:pt x="1740815" y="931917"/>
                  </a:lnTo>
                  <a:lnTo>
                    <a:pt x="1744486" y="885566"/>
                  </a:lnTo>
                  <a:lnTo>
                    <a:pt x="1745496" y="838623"/>
                  </a:lnTo>
                  <a:lnTo>
                    <a:pt x="1743825" y="791262"/>
                  </a:lnTo>
                  <a:lnTo>
                    <a:pt x="1739454" y="743660"/>
                  </a:lnTo>
                  <a:lnTo>
                    <a:pt x="1732362" y="695992"/>
                  </a:lnTo>
                  <a:lnTo>
                    <a:pt x="1722530" y="648434"/>
                  </a:lnTo>
                  <a:lnTo>
                    <a:pt x="1709938" y="601160"/>
                  </a:lnTo>
                  <a:lnTo>
                    <a:pt x="1694566" y="554347"/>
                  </a:lnTo>
                  <a:lnTo>
                    <a:pt x="1676395" y="508170"/>
                  </a:lnTo>
                  <a:lnTo>
                    <a:pt x="1655404" y="462805"/>
                  </a:lnTo>
                  <a:lnTo>
                    <a:pt x="1631575" y="418426"/>
                  </a:lnTo>
                  <a:lnTo>
                    <a:pt x="1604886" y="375210"/>
                  </a:lnTo>
                  <a:lnTo>
                    <a:pt x="1575319" y="333332"/>
                  </a:lnTo>
                  <a:lnTo>
                    <a:pt x="1542854" y="292968"/>
                  </a:lnTo>
                  <a:lnTo>
                    <a:pt x="1507470" y="254292"/>
                  </a:lnTo>
                  <a:lnTo>
                    <a:pt x="1470197" y="218613"/>
                  </a:lnTo>
                  <a:lnTo>
                    <a:pt x="1430880" y="185424"/>
                  </a:lnTo>
                  <a:lnTo>
                    <a:pt x="1389654" y="154806"/>
                  </a:lnTo>
                  <a:lnTo>
                    <a:pt x="1346649" y="126839"/>
                  </a:lnTo>
                  <a:lnTo>
                    <a:pt x="1301999" y="101603"/>
                  </a:lnTo>
                  <a:lnTo>
                    <a:pt x="1255835" y="79181"/>
                  </a:lnTo>
                  <a:lnTo>
                    <a:pt x="1208290" y="59652"/>
                  </a:lnTo>
                  <a:lnTo>
                    <a:pt x="1159495" y="43097"/>
                  </a:lnTo>
                  <a:lnTo>
                    <a:pt x="1111859" y="29318"/>
                  </a:lnTo>
                  <a:lnTo>
                    <a:pt x="1063683" y="18099"/>
                  </a:lnTo>
                  <a:lnTo>
                    <a:pt x="1015054" y="9490"/>
                  </a:lnTo>
                  <a:lnTo>
                    <a:pt x="966060" y="3546"/>
                  </a:lnTo>
                  <a:lnTo>
                    <a:pt x="916786" y="316"/>
                  </a:lnTo>
                  <a:close/>
                </a:path>
              </a:pathLst>
            </a:custGeom>
            <a:solidFill>
              <a:srgbClr val="FCCF0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9657588" y="4513567"/>
              <a:ext cx="816610" cy="482600"/>
            </a:xfrm>
            <a:custGeom>
              <a:avLst/>
              <a:gdLst/>
              <a:ahLst/>
              <a:cxnLst/>
              <a:rect l="l" t="t" r="r" b="b"/>
              <a:pathLst>
                <a:path w="816609" h="482600">
                  <a:moveTo>
                    <a:pt x="541705" y="433057"/>
                  </a:moveTo>
                  <a:lnTo>
                    <a:pt x="539838" y="423786"/>
                  </a:lnTo>
                  <a:lnTo>
                    <a:pt x="534733" y="416217"/>
                  </a:lnTo>
                  <a:lnTo>
                    <a:pt x="527164" y="411111"/>
                  </a:lnTo>
                  <a:lnTo>
                    <a:pt x="517880" y="409244"/>
                  </a:lnTo>
                  <a:lnTo>
                    <a:pt x="291541" y="410502"/>
                  </a:lnTo>
                  <a:lnTo>
                    <a:pt x="285902" y="413004"/>
                  </a:lnTo>
                  <a:lnTo>
                    <a:pt x="281508" y="417398"/>
                  </a:lnTo>
                  <a:lnTo>
                    <a:pt x="276225" y="425323"/>
                  </a:lnTo>
                  <a:lnTo>
                    <a:pt x="274459" y="434314"/>
                  </a:lnTo>
                  <a:lnTo>
                    <a:pt x="276225" y="443306"/>
                  </a:lnTo>
                  <a:lnTo>
                    <a:pt x="281508" y="451231"/>
                  </a:lnTo>
                  <a:lnTo>
                    <a:pt x="305968" y="475678"/>
                  </a:lnTo>
                  <a:lnTo>
                    <a:pt x="310984" y="480060"/>
                  </a:lnTo>
                  <a:lnTo>
                    <a:pt x="317246" y="482561"/>
                  </a:lnTo>
                  <a:lnTo>
                    <a:pt x="500329" y="481317"/>
                  </a:lnTo>
                  <a:lnTo>
                    <a:pt x="507225" y="481317"/>
                  </a:lnTo>
                  <a:lnTo>
                    <a:pt x="514121" y="477558"/>
                  </a:lnTo>
                  <a:lnTo>
                    <a:pt x="517258" y="472541"/>
                  </a:lnTo>
                  <a:lnTo>
                    <a:pt x="539826" y="443712"/>
                  </a:lnTo>
                  <a:lnTo>
                    <a:pt x="541705" y="438073"/>
                  </a:lnTo>
                  <a:lnTo>
                    <a:pt x="541705" y="433057"/>
                  </a:lnTo>
                  <a:close/>
                </a:path>
                <a:path w="816609" h="482600">
                  <a:moveTo>
                    <a:pt x="720394" y="203060"/>
                  </a:moveTo>
                  <a:lnTo>
                    <a:pt x="718527" y="189407"/>
                  </a:lnTo>
                  <a:lnTo>
                    <a:pt x="713422" y="181838"/>
                  </a:lnTo>
                  <a:lnTo>
                    <a:pt x="705853" y="176733"/>
                  </a:lnTo>
                  <a:lnTo>
                    <a:pt x="696569" y="174866"/>
                  </a:lnTo>
                  <a:lnTo>
                    <a:pt x="123507" y="178625"/>
                  </a:lnTo>
                  <a:lnTo>
                    <a:pt x="115989" y="179870"/>
                  </a:lnTo>
                  <a:lnTo>
                    <a:pt x="107734" y="184658"/>
                  </a:lnTo>
                  <a:lnTo>
                    <a:pt x="102120" y="191858"/>
                  </a:lnTo>
                  <a:lnTo>
                    <a:pt x="99682" y="200583"/>
                  </a:lnTo>
                  <a:lnTo>
                    <a:pt x="100939" y="209956"/>
                  </a:lnTo>
                  <a:lnTo>
                    <a:pt x="156743" y="376034"/>
                  </a:lnTo>
                  <a:lnTo>
                    <a:pt x="179311" y="392328"/>
                  </a:lnTo>
                  <a:lnTo>
                    <a:pt x="653313" y="389191"/>
                  </a:lnTo>
                  <a:lnTo>
                    <a:pt x="720394" y="203060"/>
                  </a:lnTo>
                  <a:close/>
                </a:path>
                <a:path w="816609" h="482600">
                  <a:moveTo>
                    <a:pt x="726046" y="33845"/>
                  </a:moveTo>
                  <a:lnTo>
                    <a:pt x="723303" y="20624"/>
                  </a:lnTo>
                  <a:lnTo>
                    <a:pt x="715848" y="9867"/>
                  </a:lnTo>
                  <a:lnTo>
                    <a:pt x="704875" y="2641"/>
                  </a:lnTo>
                  <a:lnTo>
                    <a:pt x="691553" y="0"/>
                  </a:lnTo>
                  <a:lnTo>
                    <a:pt x="122885" y="3759"/>
                  </a:lnTo>
                  <a:lnTo>
                    <a:pt x="109664" y="6502"/>
                  </a:lnTo>
                  <a:lnTo>
                    <a:pt x="98907" y="13944"/>
                  </a:lnTo>
                  <a:lnTo>
                    <a:pt x="91668" y="24904"/>
                  </a:lnTo>
                  <a:lnTo>
                    <a:pt x="89027" y="38227"/>
                  </a:lnTo>
                  <a:lnTo>
                    <a:pt x="89027" y="45123"/>
                  </a:lnTo>
                  <a:lnTo>
                    <a:pt x="91770" y="58343"/>
                  </a:lnTo>
                  <a:lnTo>
                    <a:pt x="99212" y="69088"/>
                  </a:lnTo>
                  <a:lnTo>
                    <a:pt x="110185" y="76314"/>
                  </a:lnTo>
                  <a:lnTo>
                    <a:pt x="123507" y="78968"/>
                  </a:lnTo>
                  <a:lnTo>
                    <a:pt x="692188" y="75196"/>
                  </a:lnTo>
                  <a:lnTo>
                    <a:pt x="705408" y="72466"/>
                  </a:lnTo>
                  <a:lnTo>
                    <a:pt x="716165" y="65024"/>
                  </a:lnTo>
                  <a:lnTo>
                    <a:pt x="723392" y="54051"/>
                  </a:lnTo>
                  <a:lnTo>
                    <a:pt x="726046" y="40728"/>
                  </a:lnTo>
                  <a:lnTo>
                    <a:pt x="726046" y="33845"/>
                  </a:lnTo>
                  <a:close/>
                </a:path>
                <a:path w="816609" h="482600">
                  <a:moveTo>
                    <a:pt x="816330" y="117830"/>
                  </a:moveTo>
                  <a:lnTo>
                    <a:pt x="813587" y="104609"/>
                  </a:lnTo>
                  <a:lnTo>
                    <a:pt x="806132" y="93853"/>
                  </a:lnTo>
                  <a:lnTo>
                    <a:pt x="795159" y="86626"/>
                  </a:lnTo>
                  <a:lnTo>
                    <a:pt x="781837" y="83972"/>
                  </a:lnTo>
                  <a:lnTo>
                    <a:pt x="33858" y="88988"/>
                  </a:lnTo>
                  <a:lnTo>
                    <a:pt x="20624" y="91998"/>
                  </a:lnTo>
                  <a:lnTo>
                    <a:pt x="9867" y="99428"/>
                  </a:lnTo>
                  <a:lnTo>
                    <a:pt x="2641" y="110248"/>
                  </a:lnTo>
                  <a:lnTo>
                    <a:pt x="0" y="123469"/>
                  </a:lnTo>
                  <a:lnTo>
                    <a:pt x="0" y="130365"/>
                  </a:lnTo>
                  <a:lnTo>
                    <a:pt x="2743" y="143586"/>
                  </a:lnTo>
                  <a:lnTo>
                    <a:pt x="10185" y="154343"/>
                  </a:lnTo>
                  <a:lnTo>
                    <a:pt x="21158" y="161569"/>
                  </a:lnTo>
                  <a:lnTo>
                    <a:pt x="34480" y="164211"/>
                  </a:lnTo>
                  <a:lnTo>
                    <a:pt x="782472" y="159194"/>
                  </a:lnTo>
                  <a:lnTo>
                    <a:pt x="795693" y="156451"/>
                  </a:lnTo>
                  <a:lnTo>
                    <a:pt x="806450" y="149009"/>
                  </a:lnTo>
                  <a:lnTo>
                    <a:pt x="813676" y="138049"/>
                  </a:lnTo>
                  <a:lnTo>
                    <a:pt x="816330" y="124726"/>
                  </a:lnTo>
                  <a:lnTo>
                    <a:pt x="816330" y="117830"/>
                  </a:lnTo>
                  <a:close/>
                </a:path>
              </a:pathLst>
            </a:custGeom>
            <a:solidFill>
              <a:srgbClr val="3C3C3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9753518" y="2725607"/>
              <a:ext cx="630555" cy="184150"/>
            </a:xfrm>
            <a:custGeom>
              <a:avLst/>
              <a:gdLst/>
              <a:ahLst/>
              <a:cxnLst/>
              <a:rect l="l" t="t" r="r" b="b"/>
              <a:pathLst>
                <a:path w="630554" h="184150">
                  <a:moveTo>
                    <a:pt x="334808" y="0"/>
                  </a:moveTo>
                  <a:lnTo>
                    <a:pt x="266469" y="5107"/>
                  </a:lnTo>
                  <a:lnTo>
                    <a:pt x="203671" y="20181"/>
                  </a:lnTo>
                  <a:lnTo>
                    <a:pt x="147426" y="42026"/>
                  </a:lnTo>
                  <a:lnTo>
                    <a:pt x="98749" y="67447"/>
                  </a:lnTo>
                  <a:lnTo>
                    <a:pt x="58654" y="93251"/>
                  </a:lnTo>
                  <a:lnTo>
                    <a:pt x="28155" y="116241"/>
                  </a:lnTo>
                  <a:lnTo>
                    <a:pt x="0" y="141005"/>
                  </a:lnTo>
                  <a:lnTo>
                    <a:pt x="29732" y="129382"/>
                  </a:lnTo>
                  <a:lnTo>
                    <a:pt x="107135" y="103952"/>
                  </a:lnTo>
                  <a:lnTo>
                    <a:pt x="214515" y="78875"/>
                  </a:lnTo>
                  <a:lnTo>
                    <a:pt x="334181" y="68309"/>
                  </a:lnTo>
                  <a:lnTo>
                    <a:pt x="384490" y="73252"/>
                  </a:lnTo>
                  <a:lnTo>
                    <a:pt x="433745" y="86498"/>
                  </a:lnTo>
                  <a:lnTo>
                    <a:pt x="481797" y="107926"/>
                  </a:lnTo>
                  <a:lnTo>
                    <a:pt x="528495" y="137416"/>
                  </a:lnTo>
                  <a:lnTo>
                    <a:pt x="573688" y="174847"/>
                  </a:lnTo>
                  <a:lnTo>
                    <a:pt x="584738" y="181544"/>
                  </a:lnTo>
                  <a:lnTo>
                    <a:pt x="597200" y="183777"/>
                  </a:lnTo>
                  <a:lnTo>
                    <a:pt x="609661" y="181544"/>
                  </a:lnTo>
                  <a:lnTo>
                    <a:pt x="620711" y="174847"/>
                  </a:lnTo>
                  <a:lnTo>
                    <a:pt x="621338" y="173593"/>
                  </a:lnTo>
                  <a:lnTo>
                    <a:pt x="620711" y="173593"/>
                  </a:lnTo>
                  <a:lnTo>
                    <a:pt x="628010" y="161990"/>
                  </a:lnTo>
                  <a:lnTo>
                    <a:pt x="619458" y="124711"/>
                  </a:lnTo>
                  <a:lnTo>
                    <a:pt x="575427" y="87272"/>
                  </a:lnTo>
                  <a:lnTo>
                    <a:pt x="529915" y="56448"/>
                  </a:lnTo>
                  <a:lnTo>
                    <a:pt x="483011" y="32274"/>
                  </a:lnTo>
                  <a:lnTo>
                    <a:pt x="434800" y="14785"/>
                  </a:lnTo>
                  <a:lnTo>
                    <a:pt x="385370" y="4015"/>
                  </a:lnTo>
                  <a:lnTo>
                    <a:pt x="334808" y="0"/>
                  </a:lnTo>
                  <a:close/>
                </a:path>
              </a:pathLst>
            </a:custGeom>
            <a:solidFill>
              <a:srgbClr val="EEE6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0024999" y="2090775"/>
              <a:ext cx="518159" cy="346710"/>
            </a:xfrm>
            <a:custGeom>
              <a:avLst/>
              <a:gdLst/>
              <a:ahLst/>
              <a:cxnLst/>
              <a:rect l="l" t="t" r="r" b="b"/>
              <a:pathLst>
                <a:path w="518159" h="346710">
                  <a:moveTo>
                    <a:pt x="72720" y="36347"/>
                  </a:moveTo>
                  <a:lnTo>
                    <a:pt x="69862" y="22212"/>
                  </a:lnTo>
                  <a:lnTo>
                    <a:pt x="62064" y="10655"/>
                  </a:lnTo>
                  <a:lnTo>
                    <a:pt x="50507" y="2857"/>
                  </a:lnTo>
                  <a:lnTo>
                    <a:pt x="36360" y="0"/>
                  </a:lnTo>
                  <a:lnTo>
                    <a:pt x="22212" y="2857"/>
                  </a:lnTo>
                  <a:lnTo>
                    <a:pt x="10655" y="10655"/>
                  </a:lnTo>
                  <a:lnTo>
                    <a:pt x="2857" y="22212"/>
                  </a:lnTo>
                  <a:lnTo>
                    <a:pt x="0" y="36347"/>
                  </a:lnTo>
                  <a:lnTo>
                    <a:pt x="0" y="234378"/>
                  </a:lnTo>
                  <a:lnTo>
                    <a:pt x="2857" y="248526"/>
                  </a:lnTo>
                  <a:lnTo>
                    <a:pt x="10655" y="260070"/>
                  </a:lnTo>
                  <a:lnTo>
                    <a:pt x="22212" y="267868"/>
                  </a:lnTo>
                  <a:lnTo>
                    <a:pt x="36360" y="270725"/>
                  </a:lnTo>
                  <a:lnTo>
                    <a:pt x="50507" y="267868"/>
                  </a:lnTo>
                  <a:lnTo>
                    <a:pt x="62064" y="260070"/>
                  </a:lnTo>
                  <a:lnTo>
                    <a:pt x="69862" y="248526"/>
                  </a:lnTo>
                  <a:lnTo>
                    <a:pt x="72720" y="234378"/>
                  </a:lnTo>
                  <a:lnTo>
                    <a:pt x="72720" y="36347"/>
                  </a:lnTo>
                  <a:close/>
                </a:path>
                <a:path w="518159" h="346710">
                  <a:moveTo>
                    <a:pt x="518058" y="125793"/>
                  </a:moveTo>
                  <a:lnTo>
                    <a:pt x="515213" y="112255"/>
                  </a:lnTo>
                  <a:lnTo>
                    <a:pt x="507441" y="100711"/>
                  </a:lnTo>
                  <a:lnTo>
                    <a:pt x="495312" y="92748"/>
                  </a:lnTo>
                  <a:lnTo>
                    <a:pt x="481088" y="90068"/>
                  </a:lnTo>
                  <a:lnTo>
                    <a:pt x="467563" y="92900"/>
                  </a:lnTo>
                  <a:lnTo>
                    <a:pt x="456158" y="100685"/>
                  </a:lnTo>
                  <a:lnTo>
                    <a:pt x="448284" y="112801"/>
                  </a:lnTo>
                  <a:lnTo>
                    <a:pt x="373049" y="296430"/>
                  </a:lnTo>
                  <a:lnTo>
                    <a:pt x="370370" y="310375"/>
                  </a:lnTo>
                  <a:lnTo>
                    <a:pt x="373202" y="323926"/>
                  </a:lnTo>
                  <a:lnTo>
                    <a:pt x="380987" y="335470"/>
                  </a:lnTo>
                  <a:lnTo>
                    <a:pt x="393115" y="343420"/>
                  </a:lnTo>
                  <a:lnTo>
                    <a:pt x="407073" y="346113"/>
                  </a:lnTo>
                  <a:lnTo>
                    <a:pt x="420624" y="343268"/>
                  </a:lnTo>
                  <a:lnTo>
                    <a:pt x="432168" y="335495"/>
                  </a:lnTo>
                  <a:lnTo>
                    <a:pt x="440131" y="323367"/>
                  </a:lnTo>
                  <a:lnTo>
                    <a:pt x="515378" y="139750"/>
                  </a:lnTo>
                  <a:lnTo>
                    <a:pt x="518058" y="125793"/>
                  </a:lnTo>
                  <a:close/>
                </a:path>
              </a:pathLst>
            </a:custGeom>
            <a:solidFill>
              <a:srgbClr val="FCCF0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708255" y="2433020"/>
              <a:ext cx="212233" cy="213780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8847519" y="2810027"/>
              <a:ext cx="2418080" cy="561340"/>
            </a:xfrm>
            <a:custGeom>
              <a:avLst/>
              <a:gdLst/>
              <a:ahLst/>
              <a:cxnLst/>
              <a:rect l="l" t="t" r="r" b="b"/>
              <a:pathLst>
                <a:path w="2418079" h="561339">
                  <a:moveTo>
                    <a:pt x="270865" y="516585"/>
                  </a:moveTo>
                  <a:lnTo>
                    <a:pt x="267538" y="502551"/>
                  </a:lnTo>
                  <a:lnTo>
                    <a:pt x="259346" y="491286"/>
                  </a:lnTo>
                  <a:lnTo>
                    <a:pt x="247497" y="483882"/>
                  </a:lnTo>
                  <a:lnTo>
                    <a:pt x="233248" y="481495"/>
                  </a:lnTo>
                  <a:lnTo>
                    <a:pt x="35115" y="488378"/>
                  </a:lnTo>
                  <a:lnTo>
                    <a:pt x="21082" y="491705"/>
                  </a:lnTo>
                  <a:lnTo>
                    <a:pt x="9804" y="499897"/>
                  </a:lnTo>
                  <a:lnTo>
                    <a:pt x="2400" y="511733"/>
                  </a:lnTo>
                  <a:lnTo>
                    <a:pt x="0" y="525983"/>
                  </a:lnTo>
                  <a:lnTo>
                    <a:pt x="3327" y="540016"/>
                  </a:lnTo>
                  <a:lnTo>
                    <a:pt x="11531" y="551281"/>
                  </a:lnTo>
                  <a:lnTo>
                    <a:pt x="23368" y="558685"/>
                  </a:lnTo>
                  <a:lnTo>
                    <a:pt x="37630" y="561073"/>
                  </a:lnTo>
                  <a:lnTo>
                    <a:pt x="235750" y="554189"/>
                  </a:lnTo>
                  <a:lnTo>
                    <a:pt x="249783" y="550862"/>
                  </a:lnTo>
                  <a:lnTo>
                    <a:pt x="261061" y="542671"/>
                  </a:lnTo>
                  <a:lnTo>
                    <a:pt x="268465" y="530834"/>
                  </a:lnTo>
                  <a:lnTo>
                    <a:pt x="270865" y="516585"/>
                  </a:lnTo>
                  <a:close/>
                </a:path>
                <a:path w="2418079" h="561339">
                  <a:moveTo>
                    <a:pt x="332651" y="143903"/>
                  </a:moveTo>
                  <a:lnTo>
                    <a:pt x="309105" y="111747"/>
                  </a:lnTo>
                  <a:lnTo>
                    <a:pt x="122897" y="42799"/>
                  </a:lnTo>
                  <a:lnTo>
                    <a:pt x="108673" y="40576"/>
                  </a:lnTo>
                  <a:lnTo>
                    <a:pt x="95224" y="43827"/>
                  </a:lnTo>
                  <a:lnTo>
                    <a:pt x="84010" y="51879"/>
                  </a:lnTo>
                  <a:lnTo>
                    <a:pt x="76492" y="64109"/>
                  </a:lnTo>
                  <a:lnTo>
                    <a:pt x="74358" y="78320"/>
                  </a:lnTo>
                  <a:lnTo>
                    <a:pt x="77749" y="91770"/>
                  </a:lnTo>
                  <a:lnTo>
                    <a:pt x="85839" y="102971"/>
                  </a:lnTo>
                  <a:lnTo>
                    <a:pt x="97815" y="110490"/>
                  </a:lnTo>
                  <a:lnTo>
                    <a:pt x="284022" y="179425"/>
                  </a:lnTo>
                  <a:lnTo>
                    <a:pt x="298246" y="181648"/>
                  </a:lnTo>
                  <a:lnTo>
                    <a:pt x="311696" y="178409"/>
                  </a:lnTo>
                  <a:lnTo>
                    <a:pt x="322910" y="170345"/>
                  </a:lnTo>
                  <a:lnTo>
                    <a:pt x="330428" y="158115"/>
                  </a:lnTo>
                  <a:lnTo>
                    <a:pt x="332651" y="143903"/>
                  </a:lnTo>
                  <a:close/>
                </a:path>
                <a:path w="2418079" h="561339">
                  <a:moveTo>
                    <a:pt x="2326386" y="36093"/>
                  </a:moveTo>
                  <a:lnTo>
                    <a:pt x="2323604" y="22123"/>
                  </a:lnTo>
                  <a:lnTo>
                    <a:pt x="2315273" y="10363"/>
                  </a:lnTo>
                  <a:lnTo>
                    <a:pt x="2303538" y="2781"/>
                  </a:lnTo>
                  <a:lnTo>
                    <a:pt x="2289924" y="0"/>
                  </a:lnTo>
                  <a:lnTo>
                    <a:pt x="2275954" y="2692"/>
                  </a:lnTo>
                  <a:lnTo>
                    <a:pt x="2093493" y="80403"/>
                  </a:lnTo>
                  <a:lnTo>
                    <a:pt x="2081466" y="88734"/>
                  </a:lnTo>
                  <a:lnTo>
                    <a:pt x="2073910" y="100457"/>
                  </a:lnTo>
                  <a:lnTo>
                    <a:pt x="2071281" y="114071"/>
                  </a:lnTo>
                  <a:lnTo>
                    <a:pt x="2074062" y="128041"/>
                  </a:lnTo>
                  <a:lnTo>
                    <a:pt x="2082393" y="140055"/>
                  </a:lnTo>
                  <a:lnTo>
                    <a:pt x="2094128" y="147624"/>
                  </a:lnTo>
                  <a:lnTo>
                    <a:pt x="2107742" y="150241"/>
                  </a:lnTo>
                  <a:lnTo>
                    <a:pt x="2121712" y="147459"/>
                  </a:lnTo>
                  <a:lnTo>
                    <a:pt x="2304161" y="69748"/>
                  </a:lnTo>
                  <a:lnTo>
                    <a:pt x="2316188" y="61429"/>
                  </a:lnTo>
                  <a:lnTo>
                    <a:pt x="2323757" y="49695"/>
                  </a:lnTo>
                  <a:lnTo>
                    <a:pt x="2326386" y="36093"/>
                  </a:lnTo>
                  <a:close/>
                </a:path>
                <a:path w="2418079" h="561339">
                  <a:moveTo>
                    <a:pt x="2417648" y="480860"/>
                  </a:moveTo>
                  <a:lnTo>
                    <a:pt x="2414790" y="466737"/>
                  </a:lnTo>
                  <a:lnTo>
                    <a:pt x="2406993" y="455244"/>
                  </a:lnTo>
                  <a:lnTo>
                    <a:pt x="2395423" y="447636"/>
                  </a:lnTo>
                  <a:lnTo>
                    <a:pt x="2381288" y="445147"/>
                  </a:lnTo>
                  <a:lnTo>
                    <a:pt x="2183155" y="447649"/>
                  </a:lnTo>
                  <a:lnTo>
                    <a:pt x="2169109" y="450507"/>
                  </a:lnTo>
                  <a:lnTo>
                    <a:pt x="2157768" y="458304"/>
                  </a:lnTo>
                  <a:lnTo>
                    <a:pt x="2150186" y="469861"/>
                  </a:lnTo>
                  <a:lnTo>
                    <a:pt x="2147417" y="483997"/>
                  </a:lnTo>
                  <a:lnTo>
                    <a:pt x="2150275" y="498043"/>
                  </a:lnTo>
                  <a:lnTo>
                    <a:pt x="2158073" y="509371"/>
                  </a:lnTo>
                  <a:lnTo>
                    <a:pt x="2169642" y="516953"/>
                  </a:lnTo>
                  <a:lnTo>
                    <a:pt x="2183777" y="519722"/>
                  </a:lnTo>
                  <a:lnTo>
                    <a:pt x="2381910" y="517207"/>
                  </a:lnTo>
                  <a:lnTo>
                    <a:pt x="2395956" y="514350"/>
                  </a:lnTo>
                  <a:lnTo>
                    <a:pt x="2407297" y="506552"/>
                  </a:lnTo>
                  <a:lnTo>
                    <a:pt x="2414879" y="495007"/>
                  </a:lnTo>
                  <a:lnTo>
                    <a:pt x="2417648" y="480860"/>
                  </a:lnTo>
                  <a:close/>
                </a:path>
              </a:pathLst>
            </a:custGeom>
            <a:solidFill>
              <a:srgbClr val="FCCF0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61412" y="2464668"/>
              <a:ext cx="218032" cy="207278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529568" y="2198442"/>
              <a:ext cx="155726" cy="252165"/>
            </a:xfrm>
            <a:prstGeom prst="rect">
              <a:avLst/>
            </a:prstGeom>
          </p:spPr>
        </p:pic>
      </p:grp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0100"/>
              </a:lnSpc>
              <a:spcBef>
                <a:spcPts val="100"/>
              </a:spcBef>
            </a:pPr>
            <a:r>
              <a:rPr dirty="0"/>
              <a:t>1.4</a:t>
            </a:r>
            <a:r>
              <a:rPr spc="-45" dirty="0"/>
              <a:t> </a:t>
            </a:r>
            <a:r>
              <a:rPr dirty="0"/>
              <a:t>Understand</a:t>
            </a:r>
            <a:r>
              <a:rPr spc="-35" dirty="0"/>
              <a:t> </a:t>
            </a:r>
            <a:r>
              <a:rPr dirty="0"/>
              <a:t>Design</a:t>
            </a:r>
            <a:r>
              <a:rPr spc="-50" dirty="0"/>
              <a:t> </a:t>
            </a:r>
            <a:r>
              <a:rPr dirty="0"/>
              <a:t>Principles</a:t>
            </a:r>
            <a:r>
              <a:rPr spc="-45" dirty="0"/>
              <a:t> </a:t>
            </a:r>
            <a:r>
              <a:rPr dirty="0"/>
              <a:t>of</a:t>
            </a:r>
            <a:r>
              <a:rPr spc="-55" dirty="0"/>
              <a:t> </a:t>
            </a:r>
            <a:r>
              <a:rPr spc="-10" dirty="0"/>
              <a:t>Secure </a:t>
            </a:r>
            <a:r>
              <a:rPr dirty="0"/>
              <a:t>Cloud</a:t>
            </a:r>
            <a:r>
              <a:rPr spc="-15" dirty="0"/>
              <a:t> </a:t>
            </a:r>
            <a:r>
              <a:rPr spc="-10" dirty="0"/>
              <a:t>Computing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154635" y="1396323"/>
            <a:ext cx="7242175" cy="3677285"/>
          </a:xfrm>
          <a:prstGeom prst="rect">
            <a:avLst/>
          </a:prstGeom>
        </p:spPr>
        <p:txBody>
          <a:bodyPr vert="horz" wrap="square" lIns="0" tIns="168910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330"/>
              </a:spcBef>
              <a:buClr>
                <a:srgbClr val="DA3467"/>
              </a:buClr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Cloud</a:t>
            </a:r>
            <a:r>
              <a:rPr sz="20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Secure</a:t>
            </a:r>
            <a:r>
              <a:rPr sz="20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Data</a:t>
            </a:r>
            <a:r>
              <a:rPr sz="20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Lifecycle</a:t>
            </a:r>
            <a:endParaRPr sz="200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spcBef>
                <a:spcPts val="1235"/>
              </a:spcBef>
              <a:buClr>
                <a:srgbClr val="DA3467"/>
              </a:buClr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Cloud</a:t>
            </a:r>
            <a:r>
              <a:rPr sz="2000" spc="-6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based</a:t>
            </a:r>
            <a:r>
              <a:rPr sz="20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Disaster</a:t>
            </a:r>
            <a:r>
              <a:rPr sz="2000" spc="-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Recovery</a:t>
            </a:r>
            <a:r>
              <a:rPr sz="20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(DR)</a:t>
            </a:r>
            <a:r>
              <a:rPr sz="20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and</a:t>
            </a:r>
            <a:r>
              <a:rPr sz="20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Business</a:t>
            </a:r>
            <a:r>
              <a:rPr sz="20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Continuity</a:t>
            </a:r>
            <a:r>
              <a:rPr sz="20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131C36"/>
                </a:solidFill>
                <a:latin typeface="Calibri"/>
                <a:cs typeface="Calibri"/>
              </a:rPr>
              <a:t>(BC)</a:t>
            </a:r>
            <a:endParaRPr sz="2000">
              <a:latin typeface="Calibri"/>
              <a:cs typeface="Calibri"/>
            </a:endParaRPr>
          </a:p>
          <a:p>
            <a:pPr marL="299085">
              <a:lnSpc>
                <a:spcPct val="100000"/>
              </a:lnSpc>
              <a:spcBef>
                <a:spcPts val="244"/>
              </a:spcBef>
            </a:pP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planning</a:t>
            </a:r>
            <a:endParaRPr sz="200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spcBef>
                <a:spcPts val="1245"/>
              </a:spcBef>
              <a:buClr>
                <a:srgbClr val="DA3467"/>
              </a:buClr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Cost</a:t>
            </a:r>
            <a:r>
              <a:rPr sz="20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Benefit</a:t>
            </a:r>
            <a:r>
              <a:rPr sz="20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Analysis</a:t>
            </a:r>
            <a:endParaRPr sz="200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spcBef>
                <a:spcPts val="1235"/>
              </a:spcBef>
              <a:buClr>
                <a:srgbClr val="DA3467"/>
              </a:buClr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Functional</a:t>
            </a:r>
            <a:r>
              <a:rPr sz="2000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Security</a:t>
            </a:r>
            <a:r>
              <a:rPr sz="20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Requirements</a:t>
            </a:r>
            <a:r>
              <a:rPr sz="2000" spc="-1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(e.g.,</a:t>
            </a:r>
            <a:r>
              <a:rPr sz="20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portability,</a:t>
            </a:r>
            <a:r>
              <a:rPr sz="2000" spc="-1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interoperability,</a:t>
            </a:r>
            <a:endParaRPr sz="2000">
              <a:latin typeface="Calibri"/>
              <a:cs typeface="Calibri"/>
            </a:endParaRPr>
          </a:p>
          <a:p>
            <a:pPr marL="299085">
              <a:lnSpc>
                <a:spcPct val="100000"/>
              </a:lnSpc>
              <a:spcBef>
                <a:spcPts val="240"/>
              </a:spcBef>
            </a:pP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vendor</a:t>
            </a:r>
            <a:r>
              <a:rPr sz="20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lock-</a:t>
            </a:r>
            <a:r>
              <a:rPr sz="2000" spc="-25" dirty="0">
                <a:solidFill>
                  <a:srgbClr val="131C36"/>
                </a:solidFill>
                <a:latin typeface="Calibri"/>
                <a:cs typeface="Calibri"/>
              </a:rPr>
              <a:t>in)</a:t>
            </a:r>
            <a:endParaRPr sz="2000">
              <a:latin typeface="Calibri"/>
              <a:cs typeface="Calibri"/>
            </a:endParaRPr>
          </a:p>
          <a:p>
            <a:pPr marL="299085" marR="538480" indent="-287020">
              <a:lnSpc>
                <a:spcPct val="110000"/>
              </a:lnSpc>
              <a:spcBef>
                <a:spcPts val="1000"/>
              </a:spcBef>
              <a:buClr>
                <a:srgbClr val="DA3467"/>
              </a:buClr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Security</a:t>
            </a:r>
            <a:r>
              <a:rPr sz="2000" spc="-5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Considerations</a:t>
            </a:r>
            <a:r>
              <a:rPr sz="20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for</a:t>
            </a:r>
            <a:r>
              <a:rPr sz="2000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Different</a:t>
            </a:r>
            <a:r>
              <a:rPr sz="20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Cloud</a:t>
            </a:r>
            <a:r>
              <a:rPr sz="2000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Categories</a:t>
            </a:r>
            <a:r>
              <a:rPr sz="20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(e.g.,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Software</a:t>
            </a:r>
            <a:r>
              <a:rPr sz="20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as</a:t>
            </a:r>
            <a:r>
              <a:rPr sz="2000" spc="-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a</a:t>
            </a: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Service</a:t>
            </a: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(SaaS),</a:t>
            </a: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Infrastructure</a:t>
            </a: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as</a:t>
            </a:r>
            <a:r>
              <a:rPr sz="2000" spc="-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a</a:t>
            </a: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Service</a:t>
            </a:r>
            <a:r>
              <a:rPr sz="2000" spc="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(IaaS),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Platform</a:t>
            </a: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as</a:t>
            </a:r>
            <a:r>
              <a:rPr sz="2000" spc="-1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a</a:t>
            </a:r>
            <a:r>
              <a:rPr sz="2000" spc="-1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Service </a:t>
            </a: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(PaaS))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E9E8DE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288559"/>
            <a:ext cx="5767705" cy="803910"/>
            <a:chOff x="0" y="288559"/>
            <a:chExt cx="5767705" cy="803910"/>
          </a:xfrm>
        </p:grpSpPr>
        <p:sp>
          <p:nvSpPr>
            <p:cNvPr id="4" name="object 4"/>
            <p:cNvSpPr/>
            <p:nvPr/>
          </p:nvSpPr>
          <p:spPr>
            <a:xfrm>
              <a:off x="0" y="288559"/>
              <a:ext cx="1101725" cy="803910"/>
            </a:xfrm>
            <a:custGeom>
              <a:avLst/>
              <a:gdLst/>
              <a:ahLst/>
              <a:cxnLst/>
              <a:rect l="l" t="t" r="r" b="b"/>
              <a:pathLst>
                <a:path w="1101725" h="803910">
                  <a:moveTo>
                    <a:pt x="1101152" y="0"/>
                  </a:moveTo>
                  <a:lnTo>
                    <a:pt x="0" y="0"/>
                  </a:lnTo>
                  <a:lnTo>
                    <a:pt x="0" y="803836"/>
                  </a:lnTo>
                  <a:lnTo>
                    <a:pt x="1017864" y="803836"/>
                  </a:lnTo>
                  <a:lnTo>
                    <a:pt x="1101152" y="0"/>
                  </a:lnTo>
                  <a:close/>
                </a:path>
              </a:pathLst>
            </a:custGeom>
            <a:solidFill>
              <a:srgbClr val="DA34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95299" y="429209"/>
              <a:ext cx="5272278" cy="558088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5071109" y="1307338"/>
            <a:ext cx="221869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solidFill>
                  <a:srgbClr val="131C36"/>
                </a:solidFill>
                <a:latin typeface="Calibri"/>
                <a:cs typeface="Calibri"/>
              </a:rPr>
              <a:t>From</a:t>
            </a:r>
            <a:r>
              <a:rPr sz="2000" b="1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131C36"/>
                </a:solidFill>
                <a:latin typeface="Calibri"/>
                <a:cs typeface="Calibri"/>
              </a:rPr>
              <a:t>NIST</a:t>
            </a:r>
            <a:r>
              <a:rPr sz="2000" b="1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131C36"/>
                </a:solidFill>
                <a:latin typeface="Calibri"/>
                <a:cs typeface="Calibri"/>
              </a:rPr>
              <a:t>SP</a:t>
            </a:r>
            <a:r>
              <a:rPr sz="2000" b="1" spc="-1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131C36"/>
                </a:solidFill>
                <a:latin typeface="Calibri"/>
                <a:cs typeface="Calibri"/>
              </a:rPr>
              <a:t>8oo-</a:t>
            </a:r>
            <a:r>
              <a:rPr sz="2000" b="1" spc="-25" dirty="0">
                <a:solidFill>
                  <a:srgbClr val="131C36"/>
                </a:solidFill>
                <a:latin typeface="Calibri"/>
                <a:cs typeface="Calibri"/>
              </a:rPr>
              <a:t>37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129784" y="1760220"/>
            <a:ext cx="2100580" cy="623570"/>
          </a:xfrm>
          <a:prstGeom prst="rect">
            <a:avLst/>
          </a:prstGeom>
          <a:solidFill>
            <a:srgbClr val="4BA2D9"/>
          </a:solidFill>
        </p:spPr>
        <p:txBody>
          <a:bodyPr vert="horz" wrap="square" lIns="0" tIns="52704" rIns="0" bIns="0" rtlCol="0">
            <a:spAutoFit/>
          </a:bodyPr>
          <a:lstStyle/>
          <a:p>
            <a:pPr marL="1905" algn="ctr">
              <a:lnSpc>
                <a:spcPct val="100000"/>
              </a:lnSpc>
              <a:spcBef>
                <a:spcPts val="414"/>
              </a:spcBef>
            </a:pPr>
            <a:r>
              <a:rPr sz="1800" spc="-10" dirty="0">
                <a:solidFill>
                  <a:srgbClr val="131C36"/>
                </a:solidFill>
                <a:latin typeface="Calibri"/>
                <a:cs typeface="Calibri"/>
              </a:rPr>
              <a:t>CATEGORIZE</a:t>
            </a:r>
            <a:endParaRPr sz="1800">
              <a:latin typeface="Calibri"/>
              <a:cs typeface="Calibri"/>
            </a:endParaRPr>
          </a:p>
          <a:p>
            <a:pPr marL="3810" algn="ctr">
              <a:lnSpc>
                <a:spcPct val="100000"/>
              </a:lnSpc>
              <a:spcBef>
                <a:spcPts val="25"/>
              </a:spcBef>
            </a:pPr>
            <a:r>
              <a:rPr sz="1400" dirty="0">
                <a:solidFill>
                  <a:srgbClr val="131C36"/>
                </a:solidFill>
                <a:latin typeface="Calibri"/>
                <a:cs typeface="Calibri"/>
              </a:rPr>
              <a:t>Information</a:t>
            </a:r>
            <a:r>
              <a:rPr sz="1400" spc="-7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131C36"/>
                </a:solidFill>
                <a:latin typeface="Calibri"/>
                <a:cs typeface="Calibri"/>
              </a:rPr>
              <a:t>System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129784" y="4494276"/>
            <a:ext cx="2100580" cy="623570"/>
          </a:xfrm>
          <a:prstGeom prst="rect">
            <a:avLst/>
          </a:prstGeom>
          <a:solidFill>
            <a:srgbClr val="4BA2D9"/>
          </a:solidFill>
        </p:spPr>
        <p:txBody>
          <a:bodyPr vert="horz" wrap="square" lIns="0" tIns="53340" rIns="0" bIns="0" rtlCol="0">
            <a:spAutoFit/>
          </a:bodyPr>
          <a:lstStyle/>
          <a:p>
            <a:pPr marL="1270" algn="ctr">
              <a:lnSpc>
                <a:spcPct val="100000"/>
              </a:lnSpc>
              <a:spcBef>
                <a:spcPts val="420"/>
              </a:spcBef>
            </a:pPr>
            <a:r>
              <a:rPr sz="1800" spc="-10" dirty="0">
                <a:solidFill>
                  <a:srgbClr val="131C36"/>
                </a:solidFill>
                <a:latin typeface="Calibri"/>
                <a:cs typeface="Calibri"/>
              </a:rPr>
              <a:t>ACCESS</a:t>
            </a:r>
            <a:endParaRPr sz="18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25"/>
              </a:spcBef>
            </a:pPr>
            <a:r>
              <a:rPr sz="1400" dirty="0">
                <a:solidFill>
                  <a:srgbClr val="131C36"/>
                </a:solidFill>
                <a:latin typeface="Calibri"/>
                <a:cs typeface="Calibri"/>
              </a:rPr>
              <a:t>Security</a:t>
            </a:r>
            <a:r>
              <a:rPr sz="14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131C36"/>
                </a:solidFill>
                <a:latin typeface="Calibri"/>
                <a:cs typeface="Calibri"/>
              </a:rPr>
              <a:t>Controls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846446" y="2438146"/>
            <a:ext cx="263715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131C36"/>
                </a:solidFill>
                <a:latin typeface="Calibri"/>
                <a:cs typeface="Calibri"/>
              </a:rPr>
              <a:t>Define</a:t>
            </a:r>
            <a:r>
              <a:rPr sz="1200" spc="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131C36"/>
                </a:solidFill>
                <a:latin typeface="Calibri"/>
                <a:cs typeface="Calibri"/>
              </a:rPr>
              <a:t>criticality/sensitivity</a:t>
            </a:r>
            <a:r>
              <a:rPr sz="1200" spc="1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131C36"/>
                </a:solidFill>
                <a:latin typeface="Calibri"/>
                <a:cs typeface="Calibri"/>
              </a:rPr>
              <a:t>of</a:t>
            </a:r>
            <a:r>
              <a:rPr sz="1200" spc="6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131C36"/>
                </a:solidFill>
                <a:latin typeface="Calibri"/>
                <a:cs typeface="Calibri"/>
              </a:rPr>
              <a:t>Information system</a:t>
            </a:r>
            <a:r>
              <a:rPr sz="12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131C36"/>
                </a:solidFill>
                <a:latin typeface="Calibri"/>
                <a:cs typeface="Calibri"/>
              </a:rPr>
              <a:t>according</a:t>
            </a:r>
            <a:r>
              <a:rPr sz="12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131C36"/>
                </a:solidFill>
                <a:latin typeface="Calibri"/>
                <a:cs typeface="Calibri"/>
              </a:rPr>
              <a:t>to</a:t>
            </a:r>
            <a:r>
              <a:rPr sz="12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131C36"/>
                </a:solidFill>
                <a:latin typeface="Calibri"/>
                <a:cs typeface="Calibri"/>
              </a:rPr>
              <a:t>potential</a:t>
            </a:r>
            <a:r>
              <a:rPr sz="12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131C36"/>
                </a:solidFill>
                <a:latin typeface="Calibri"/>
                <a:cs typeface="Calibri"/>
              </a:rPr>
              <a:t>worst-case, </a:t>
            </a:r>
            <a:r>
              <a:rPr sz="1200" dirty="0">
                <a:solidFill>
                  <a:srgbClr val="131C36"/>
                </a:solidFill>
                <a:latin typeface="Calibri"/>
                <a:cs typeface="Calibri"/>
              </a:rPr>
              <a:t>adverse</a:t>
            </a:r>
            <a:r>
              <a:rPr sz="12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131C36"/>
                </a:solidFill>
                <a:latin typeface="Calibri"/>
                <a:cs typeface="Calibri"/>
              </a:rPr>
              <a:t>impact</a:t>
            </a:r>
            <a:r>
              <a:rPr sz="12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131C36"/>
                </a:solidFill>
                <a:latin typeface="Calibri"/>
                <a:cs typeface="Calibri"/>
              </a:rPr>
              <a:t>to</a:t>
            </a:r>
            <a:r>
              <a:rPr sz="12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131C36"/>
                </a:solidFill>
                <a:latin typeface="Calibri"/>
                <a:cs typeface="Calibri"/>
              </a:rPr>
              <a:t>mission/business.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593082" y="5133847"/>
            <a:ext cx="313880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728345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131C36"/>
                </a:solidFill>
                <a:latin typeface="Calibri"/>
                <a:cs typeface="Calibri"/>
              </a:rPr>
              <a:t>Determine</a:t>
            </a:r>
            <a:r>
              <a:rPr sz="12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131C36"/>
                </a:solidFill>
                <a:latin typeface="Calibri"/>
                <a:cs typeface="Calibri"/>
              </a:rPr>
              <a:t>security</a:t>
            </a:r>
            <a:r>
              <a:rPr sz="12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131C36"/>
                </a:solidFill>
                <a:latin typeface="Calibri"/>
                <a:cs typeface="Calibri"/>
              </a:rPr>
              <a:t>control Effectiveness</a:t>
            </a:r>
            <a:r>
              <a:rPr sz="12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131C36"/>
                </a:solidFill>
                <a:latin typeface="Calibri"/>
                <a:cs typeface="Calibri"/>
              </a:rPr>
              <a:t>(i.e.,</a:t>
            </a:r>
            <a:r>
              <a:rPr sz="1200" spc="-1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131C36"/>
                </a:solidFill>
                <a:latin typeface="Calibri"/>
                <a:cs typeface="Calibri"/>
              </a:rPr>
              <a:t>controls</a:t>
            </a:r>
            <a:r>
              <a:rPr sz="1200" spc="-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131C36"/>
                </a:solidFill>
                <a:latin typeface="Calibri"/>
                <a:cs typeface="Calibri"/>
              </a:rPr>
              <a:t>implemented</a:t>
            </a:r>
            <a:r>
              <a:rPr sz="12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131C36"/>
                </a:solidFill>
                <a:latin typeface="Calibri"/>
                <a:cs typeface="Calibri"/>
              </a:rPr>
              <a:t>correctly,</a:t>
            </a:r>
            <a:endParaRPr sz="1200">
              <a:latin typeface="Calibri"/>
              <a:cs typeface="Calibri"/>
            </a:endParaRPr>
          </a:p>
          <a:p>
            <a:pPr marL="388620" marR="332740" indent="-47625">
              <a:lnSpc>
                <a:spcPct val="100000"/>
              </a:lnSpc>
            </a:pPr>
            <a:r>
              <a:rPr sz="1200" dirty="0">
                <a:solidFill>
                  <a:srgbClr val="131C36"/>
                </a:solidFill>
                <a:latin typeface="Calibri"/>
                <a:cs typeface="Calibri"/>
              </a:rPr>
              <a:t>operating</a:t>
            </a:r>
            <a:r>
              <a:rPr sz="1200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131C36"/>
                </a:solidFill>
                <a:latin typeface="Calibri"/>
                <a:cs typeface="Calibri"/>
              </a:rPr>
              <a:t>as</a:t>
            </a:r>
            <a:r>
              <a:rPr sz="1200" spc="-1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131C36"/>
                </a:solidFill>
                <a:latin typeface="Calibri"/>
                <a:cs typeface="Calibri"/>
              </a:rPr>
              <a:t>intended,</a:t>
            </a:r>
            <a:r>
              <a:rPr sz="1200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131C36"/>
                </a:solidFill>
                <a:latin typeface="Calibri"/>
                <a:cs typeface="Calibri"/>
              </a:rPr>
              <a:t>meeting</a:t>
            </a:r>
            <a:r>
              <a:rPr sz="12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131C36"/>
                </a:solidFill>
                <a:latin typeface="Calibri"/>
                <a:cs typeface="Calibri"/>
              </a:rPr>
              <a:t>security requirements</a:t>
            </a:r>
            <a:r>
              <a:rPr sz="1200" spc="-1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131C36"/>
                </a:solidFill>
                <a:latin typeface="Calibri"/>
                <a:cs typeface="Calibri"/>
              </a:rPr>
              <a:t>for</a:t>
            </a:r>
            <a:r>
              <a:rPr sz="1200" spc="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131C36"/>
                </a:solidFill>
                <a:latin typeface="Calibri"/>
                <a:cs typeface="Calibri"/>
              </a:rPr>
              <a:t>information</a:t>
            </a:r>
            <a:r>
              <a:rPr sz="120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131C36"/>
                </a:solidFill>
                <a:latin typeface="Calibri"/>
                <a:cs typeface="Calibri"/>
              </a:rPr>
              <a:t>system.</a:t>
            </a:r>
            <a:r>
              <a:rPr sz="1200" spc="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200" spc="-50" dirty="0">
                <a:solidFill>
                  <a:srgbClr val="131C36"/>
                </a:solidFill>
                <a:latin typeface="Calibri"/>
                <a:cs typeface="Calibri"/>
              </a:rPr>
              <a:t>)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950078" y="3480561"/>
            <a:ext cx="22898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131C36"/>
                </a:solidFill>
                <a:latin typeface="Calibri"/>
                <a:cs typeface="Calibri"/>
              </a:rPr>
              <a:t>Security</a:t>
            </a:r>
            <a:r>
              <a:rPr sz="2400" b="1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131C36"/>
                </a:solidFill>
                <a:latin typeface="Calibri"/>
                <a:cs typeface="Calibri"/>
              </a:rPr>
              <a:t>Life</a:t>
            </a:r>
            <a:r>
              <a:rPr sz="2400" b="1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rgbClr val="131C36"/>
                </a:solidFill>
                <a:latin typeface="Calibri"/>
                <a:cs typeface="Calibri"/>
              </a:rPr>
              <a:t>Cycle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147572" y="2186939"/>
            <a:ext cx="2101850" cy="622300"/>
          </a:xfrm>
          <a:prstGeom prst="rect">
            <a:avLst/>
          </a:prstGeom>
          <a:solidFill>
            <a:srgbClr val="4BA2D9"/>
          </a:solidFill>
        </p:spPr>
        <p:txBody>
          <a:bodyPr vert="horz" wrap="square" lIns="0" tIns="52069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409"/>
              </a:spcBef>
            </a:pPr>
            <a:r>
              <a:rPr sz="1800" spc="-10" dirty="0">
                <a:solidFill>
                  <a:srgbClr val="131C36"/>
                </a:solidFill>
                <a:latin typeface="Calibri"/>
                <a:cs typeface="Calibri"/>
              </a:rPr>
              <a:t>MONITOR</a:t>
            </a:r>
            <a:endParaRPr sz="18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25"/>
              </a:spcBef>
            </a:pPr>
            <a:r>
              <a:rPr sz="1400" dirty="0">
                <a:solidFill>
                  <a:srgbClr val="131C36"/>
                </a:solidFill>
                <a:latin typeface="Calibri"/>
                <a:cs typeface="Calibri"/>
              </a:rPr>
              <a:t>Security</a:t>
            </a:r>
            <a:r>
              <a:rPr sz="14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131C36"/>
                </a:solidFill>
                <a:latin typeface="Calibri"/>
                <a:cs typeface="Calibri"/>
              </a:rPr>
              <a:t>Controls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147572" y="3831335"/>
            <a:ext cx="2101850" cy="623570"/>
          </a:xfrm>
          <a:prstGeom prst="rect">
            <a:avLst/>
          </a:prstGeom>
          <a:solidFill>
            <a:srgbClr val="4BA2D9"/>
          </a:solidFill>
        </p:spPr>
        <p:txBody>
          <a:bodyPr vert="horz" wrap="square" lIns="0" tIns="5334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20"/>
              </a:spcBef>
            </a:pPr>
            <a:r>
              <a:rPr sz="1800" spc="-10" dirty="0">
                <a:solidFill>
                  <a:srgbClr val="131C36"/>
                </a:solidFill>
                <a:latin typeface="Calibri"/>
                <a:cs typeface="Calibri"/>
              </a:rPr>
              <a:t>AUTHORIZE</a:t>
            </a:r>
            <a:endParaRPr sz="18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30"/>
              </a:spcBef>
            </a:pPr>
            <a:r>
              <a:rPr sz="1400" spc="-10" dirty="0">
                <a:solidFill>
                  <a:srgbClr val="131C36"/>
                </a:solidFill>
                <a:latin typeface="Calibri"/>
                <a:cs typeface="Calibri"/>
              </a:rPr>
              <a:t>Information</a:t>
            </a:r>
            <a:r>
              <a:rPr sz="1400" spc="1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131C36"/>
                </a:solidFill>
                <a:latin typeface="Calibri"/>
                <a:cs typeface="Calibri"/>
              </a:rPr>
              <a:t>System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655319" y="2071116"/>
            <a:ext cx="317500" cy="704215"/>
          </a:xfrm>
          <a:custGeom>
            <a:avLst/>
            <a:gdLst/>
            <a:ahLst/>
            <a:cxnLst/>
            <a:rect l="l" t="t" r="r" b="b"/>
            <a:pathLst>
              <a:path w="317500" h="704214">
                <a:moveTo>
                  <a:pt x="158495" y="0"/>
                </a:moveTo>
                <a:lnTo>
                  <a:pt x="0" y="285242"/>
                </a:lnTo>
                <a:lnTo>
                  <a:pt x="91922" y="285242"/>
                </a:lnTo>
                <a:lnTo>
                  <a:pt x="91922" y="704088"/>
                </a:lnTo>
                <a:lnTo>
                  <a:pt x="225069" y="704088"/>
                </a:lnTo>
                <a:lnTo>
                  <a:pt x="225069" y="285242"/>
                </a:lnTo>
                <a:lnTo>
                  <a:pt x="316992" y="285242"/>
                </a:lnTo>
                <a:lnTo>
                  <a:pt x="158495" y="0"/>
                </a:lnTo>
                <a:close/>
              </a:path>
            </a:pathLst>
          </a:custGeom>
          <a:solidFill>
            <a:srgbClr val="131C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760220" y="1589532"/>
            <a:ext cx="876300" cy="317500"/>
          </a:xfrm>
          <a:custGeom>
            <a:avLst/>
            <a:gdLst/>
            <a:ahLst/>
            <a:cxnLst/>
            <a:rect l="l" t="t" r="r" b="b"/>
            <a:pathLst>
              <a:path w="876300" h="317500">
                <a:moveTo>
                  <a:pt x="591057" y="0"/>
                </a:moveTo>
                <a:lnTo>
                  <a:pt x="591057" y="91947"/>
                </a:lnTo>
                <a:lnTo>
                  <a:pt x="0" y="91947"/>
                </a:lnTo>
                <a:lnTo>
                  <a:pt x="0" y="225043"/>
                </a:lnTo>
                <a:lnTo>
                  <a:pt x="591057" y="225043"/>
                </a:lnTo>
                <a:lnTo>
                  <a:pt x="591057" y="316991"/>
                </a:lnTo>
                <a:lnTo>
                  <a:pt x="876300" y="158495"/>
                </a:lnTo>
                <a:lnTo>
                  <a:pt x="591057" y="0"/>
                </a:lnTo>
                <a:close/>
              </a:path>
            </a:pathLst>
          </a:custGeom>
          <a:solidFill>
            <a:srgbClr val="131C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737108" y="2828035"/>
            <a:ext cx="288798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131C36"/>
                </a:solidFill>
                <a:latin typeface="Calibri"/>
                <a:cs typeface="Calibri"/>
              </a:rPr>
              <a:t>Continuously</a:t>
            </a:r>
            <a:r>
              <a:rPr sz="12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131C36"/>
                </a:solidFill>
                <a:latin typeface="Calibri"/>
                <a:cs typeface="Calibri"/>
              </a:rPr>
              <a:t>track changes</a:t>
            </a:r>
            <a:r>
              <a:rPr sz="1200" spc="1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131C36"/>
                </a:solidFill>
                <a:latin typeface="Calibri"/>
                <a:cs typeface="Calibri"/>
              </a:rPr>
              <a:t>to the</a:t>
            </a:r>
            <a:r>
              <a:rPr sz="1200" spc="-10" dirty="0">
                <a:solidFill>
                  <a:srgbClr val="131C36"/>
                </a:solidFill>
                <a:latin typeface="Calibri"/>
                <a:cs typeface="Calibri"/>
              </a:rPr>
              <a:t> information system</a:t>
            </a:r>
            <a:r>
              <a:rPr sz="12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131C36"/>
                </a:solidFill>
                <a:latin typeface="Calibri"/>
                <a:cs typeface="Calibri"/>
              </a:rPr>
              <a:t>that</a:t>
            </a:r>
            <a:r>
              <a:rPr sz="12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131C36"/>
                </a:solidFill>
                <a:latin typeface="Calibri"/>
                <a:cs typeface="Calibri"/>
              </a:rPr>
              <a:t>may</a:t>
            </a:r>
            <a:r>
              <a:rPr sz="12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131C36"/>
                </a:solidFill>
                <a:latin typeface="Calibri"/>
                <a:cs typeface="Calibri"/>
              </a:rPr>
              <a:t>affect</a:t>
            </a:r>
            <a:r>
              <a:rPr sz="12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131C36"/>
                </a:solidFill>
                <a:latin typeface="Calibri"/>
                <a:cs typeface="Calibri"/>
              </a:rPr>
              <a:t>security</a:t>
            </a:r>
            <a:r>
              <a:rPr sz="12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200" spc="-25" dirty="0">
                <a:solidFill>
                  <a:srgbClr val="131C36"/>
                </a:solidFill>
                <a:latin typeface="Calibri"/>
                <a:cs typeface="Calibri"/>
              </a:rPr>
              <a:t>and</a:t>
            </a:r>
            <a:endParaRPr sz="1200">
              <a:latin typeface="Calibri"/>
              <a:cs typeface="Calibri"/>
            </a:endParaRPr>
          </a:p>
          <a:p>
            <a:pPr marL="3175" algn="ctr">
              <a:lnSpc>
                <a:spcPct val="100000"/>
              </a:lnSpc>
            </a:pPr>
            <a:r>
              <a:rPr sz="1200" dirty="0">
                <a:solidFill>
                  <a:srgbClr val="131C36"/>
                </a:solidFill>
                <a:latin typeface="Calibri"/>
                <a:cs typeface="Calibri"/>
              </a:rPr>
              <a:t>reassess </a:t>
            </a:r>
            <a:r>
              <a:rPr sz="1200" spc="-10" dirty="0">
                <a:solidFill>
                  <a:srgbClr val="131C36"/>
                </a:solidFill>
                <a:latin typeface="Calibri"/>
                <a:cs typeface="Calibri"/>
              </a:rPr>
              <a:t>control</a:t>
            </a:r>
            <a:r>
              <a:rPr sz="1200" spc="-1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131C36"/>
                </a:solidFill>
                <a:latin typeface="Calibri"/>
                <a:cs typeface="Calibri"/>
              </a:rPr>
              <a:t>effectiveness.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655319" y="3753611"/>
            <a:ext cx="317500" cy="704215"/>
          </a:xfrm>
          <a:custGeom>
            <a:avLst/>
            <a:gdLst/>
            <a:ahLst/>
            <a:cxnLst/>
            <a:rect l="l" t="t" r="r" b="b"/>
            <a:pathLst>
              <a:path w="317500" h="704214">
                <a:moveTo>
                  <a:pt x="158495" y="0"/>
                </a:moveTo>
                <a:lnTo>
                  <a:pt x="0" y="285242"/>
                </a:lnTo>
                <a:lnTo>
                  <a:pt x="91922" y="285242"/>
                </a:lnTo>
                <a:lnTo>
                  <a:pt x="91922" y="704088"/>
                </a:lnTo>
                <a:lnTo>
                  <a:pt x="225069" y="704088"/>
                </a:lnTo>
                <a:lnTo>
                  <a:pt x="225069" y="285242"/>
                </a:lnTo>
                <a:lnTo>
                  <a:pt x="316992" y="285242"/>
                </a:lnTo>
                <a:lnTo>
                  <a:pt x="158495" y="0"/>
                </a:lnTo>
                <a:close/>
              </a:path>
            </a:pathLst>
          </a:custGeom>
          <a:solidFill>
            <a:srgbClr val="131C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623417" y="4511420"/>
            <a:ext cx="31489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9060" marR="92075" algn="ctr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131C36"/>
                </a:solidFill>
                <a:latin typeface="Calibri"/>
                <a:cs typeface="Calibri"/>
              </a:rPr>
              <a:t>Determine</a:t>
            </a:r>
            <a:r>
              <a:rPr sz="12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131C36"/>
                </a:solidFill>
                <a:latin typeface="Calibri"/>
                <a:cs typeface="Calibri"/>
              </a:rPr>
              <a:t>risk to</a:t>
            </a:r>
            <a:r>
              <a:rPr sz="1200" spc="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131C36"/>
                </a:solidFill>
                <a:latin typeface="Calibri"/>
                <a:cs typeface="Calibri"/>
              </a:rPr>
              <a:t>organizational</a:t>
            </a:r>
            <a:r>
              <a:rPr sz="12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131C36"/>
                </a:solidFill>
                <a:latin typeface="Calibri"/>
                <a:cs typeface="Calibri"/>
              </a:rPr>
              <a:t>operations</a:t>
            </a:r>
            <a:r>
              <a:rPr sz="12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200" spc="-25" dirty="0">
                <a:solidFill>
                  <a:srgbClr val="131C36"/>
                </a:solidFill>
                <a:latin typeface="Calibri"/>
                <a:cs typeface="Calibri"/>
              </a:rPr>
              <a:t>and </a:t>
            </a:r>
            <a:r>
              <a:rPr sz="1200" dirty="0">
                <a:solidFill>
                  <a:srgbClr val="131C36"/>
                </a:solidFill>
                <a:latin typeface="Calibri"/>
                <a:cs typeface="Calibri"/>
              </a:rPr>
              <a:t>assets, individuals,</a:t>
            </a:r>
            <a:r>
              <a:rPr sz="12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131C36"/>
                </a:solidFill>
                <a:latin typeface="Calibri"/>
                <a:cs typeface="Calibri"/>
              </a:rPr>
              <a:t>other</a:t>
            </a:r>
            <a:r>
              <a:rPr sz="12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131C36"/>
                </a:solidFill>
                <a:latin typeface="Calibri"/>
                <a:cs typeface="Calibri"/>
              </a:rPr>
              <a:t>organizations,</a:t>
            </a:r>
            <a:endParaRPr sz="12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1200" dirty="0">
                <a:solidFill>
                  <a:srgbClr val="131C36"/>
                </a:solidFill>
                <a:latin typeface="Calibri"/>
                <a:cs typeface="Calibri"/>
              </a:rPr>
              <a:t>and</a:t>
            </a:r>
            <a:r>
              <a:rPr sz="12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131C36"/>
                </a:solidFill>
                <a:latin typeface="Calibri"/>
                <a:cs typeface="Calibri"/>
              </a:rPr>
              <a:t>the</a:t>
            </a:r>
            <a:r>
              <a:rPr sz="12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131C36"/>
                </a:solidFill>
                <a:latin typeface="Calibri"/>
                <a:cs typeface="Calibri"/>
              </a:rPr>
              <a:t>Nation;</a:t>
            </a:r>
            <a:r>
              <a:rPr sz="12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131C36"/>
                </a:solidFill>
                <a:latin typeface="Calibri"/>
                <a:cs typeface="Calibri"/>
              </a:rPr>
              <a:t>if</a:t>
            </a:r>
            <a:r>
              <a:rPr sz="1200" spc="-1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131C36"/>
                </a:solidFill>
                <a:latin typeface="Calibri"/>
                <a:cs typeface="Calibri"/>
              </a:rPr>
              <a:t>acceptable,</a:t>
            </a:r>
            <a:r>
              <a:rPr sz="12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131C36"/>
                </a:solidFill>
                <a:latin typeface="Calibri"/>
                <a:cs typeface="Calibri"/>
              </a:rPr>
              <a:t>authorize</a:t>
            </a:r>
            <a:r>
              <a:rPr sz="12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131C36"/>
                </a:solidFill>
                <a:latin typeface="Calibri"/>
                <a:cs typeface="Calibri"/>
              </a:rPr>
              <a:t>operation.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760220" y="5334000"/>
            <a:ext cx="876300" cy="317500"/>
          </a:xfrm>
          <a:custGeom>
            <a:avLst/>
            <a:gdLst/>
            <a:ahLst/>
            <a:cxnLst/>
            <a:rect l="l" t="t" r="r" b="b"/>
            <a:pathLst>
              <a:path w="876300" h="317500">
                <a:moveTo>
                  <a:pt x="285242" y="0"/>
                </a:moveTo>
                <a:lnTo>
                  <a:pt x="0" y="158496"/>
                </a:lnTo>
                <a:lnTo>
                  <a:pt x="285242" y="316991"/>
                </a:lnTo>
                <a:lnTo>
                  <a:pt x="285242" y="225044"/>
                </a:lnTo>
                <a:lnTo>
                  <a:pt x="876300" y="225044"/>
                </a:lnTo>
                <a:lnTo>
                  <a:pt x="876300" y="91947"/>
                </a:lnTo>
                <a:lnTo>
                  <a:pt x="285242" y="91947"/>
                </a:lnTo>
                <a:lnTo>
                  <a:pt x="285242" y="0"/>
                </a:lnTo>
                <a:close/>
              </a:path>
            </a:pathLst>
          </a:custGeom>
          <a:solidFill>
            <a:srgbClr val="131C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8947404" y="2186939"/>
            <a:ext cx="2100580" cy="622300"/>
          </a:xfrm>
          <a:prstGeom prst="rect">
            <a:avLst/>
          </a:prstGeom>
          <a:solidFill>
            <a:srgbClr val="4BA2D9"/>
          </a:solidFill>
        </p:spPr>
        <p:txBody>
          <a:bodyPr vert="horz" wrap="square" lIns="0" tIns="52069" rIns="0" bIns="0" rtlCol="0">
            <a:spAutoFit/>
          </a:bodyPr>
          <a:lstStyle/>
          <a:p>
            <a:pPr marL="2540" algn="ctr">
              <a:lnSpc>
                <a:spcPct val="100000"/>
              </a:lnSpc>
              <a:spcBef>
                <a:spcPts val="409"/>
              </a:spcBef>
            </a:pPr>
            <a:r>
              <a:rPr sz="1800" spc="-10" dirty="0">
                <a:solidFill>
                  <a:srgbClr val="131C36"/>
                </a:solidFill>
                <a:latin typeface="Calibri"/>
                <a:cs typeface="Calibri"/>
              </a:rPr>
              <a:t>SELECT</a:t>
            </a:r>
            <a:endParaRPr sz="1800">
              <a:latin typeface="Calibri"/>
              <a:cs typeface="Calibri"/>
            </a:endParaRPr>
          </a:p>
          <a:p>
            <a:pPr marL="635" algn="ctr">
              <a:lnSpc>
                <a:spcPct val="100000"/>
              </a:lnSpc>
              <a:spcBef>
                <a:spcPts val="25"/>
              </a:spcBef>
            </a:pPr>
            <a:r>
              <a:rPr sz="1400" dirty="0">
                <a:solidFill>
                  <a:srgbClr val="131C36"/>
                </a:solidFill>
                <a:latin typeface="Calibri"/>
                <a:cs typeface="Calibri"/>
              </a:rPr>
              <a:t>Security</a:t>
            </a:r>
            <a:r>
              <a:rPr sz="14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131C36"/>
                </a:solidFill>
                <a:latin typeface="Calibri"/>
                <a:cs typeface="Calibri"/>
              </a:rPr>
              <a:t>Controls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8947404" y="3831335"/>
            <a:ext cx="2100580" cy="623570"/>
          </a:xfrm>
          <a:prstGeom prst="rect">
            <a:avLst/>
          </a:prstGeom>
          <a:solidFill>
            <a:srgbClr val="4BA2D9"/>
          </a:solidFill>
        </p:spPr>
        <p:txBody>
          <a:bodyPr vert="horz" wrap="square" lIns="0" tIns="53340" rIns="0" bIns="0" rtlCol="0">
            <a:spAutoFit/>
          </a:bodyPr>
          <a:lstStyle/>
          <a:p>
            <a:pPr marL="480059">
              <a:lnSpc>
                <a:spcPct val="100000"/>
              </a:lnSpc>
              <a:spcBef>
                <a:spcPts val="420"/>
              </a:spcBef>
            </a:pPr>
            <a:r>
              <a:rPr sz="1800" spc="-10" dirty="0">
                <a:solidFill>
                  <a:srgbClr val="131C36"/>
                </a:solidFill>
                <a:latin typeface="Calibri"/>
                <a:cs typeface="Calibri"/>
              </a:rPr>
              <a:t>IMPLEMENT</a:t>
            </a:r>
            <a:endParaRPr sz="1800">
              <a:latin typeface="Calibri"/>
              <a:cs typeface="Calibri"/>
            </a:endParaRPr>
          </a:p>
          <a:p>
            <a:pPr marL="436880">
              <a:lnSpc>
                <a:spcPct val="100000"/>
              </a:lnSpc>
              <a:spcBef>
                <a:spcPts val="30"/>
              </a:spcBef>
            </a:pPr>
            <a:r>
              <a:rPr sz="1400" dirty="0">
                <a:solidFill>
                  <a:srgbClr val="131C36"/>
                </a:solidFill>
                <a:latin typeface="Calibri"/>
                <a:cs typeface="Calibri"/>
              </a:rPr>
              <a:t>Security</a:t>
            </a:r>
            <a:r>
              <a:rPr sz="14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131C36"/>
                </a:solidFill>
                <a:latin typeface="Calibri"/>
                <a:cs typeface="Calibri"/>
              </a:rPr>
              <a:t>Controls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8580881" y="2828035"/>
            <a:ext cx="284035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19710" marR="219075" algn="ctr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131C36"/>
                </a:solidFill>
                <a:latin typeface="Calibri"/>
                <a:cs typeface="Calibri"/>
              </a:rPr>
              <a:t>Select</a:t>
            </a:r>
            <a:r>
              <a:rPr sz="12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131C36"/>
                </a:solidFill>
                <a:latin typeface="Calibri"/>
                <a:cs typeface="Calibri"/>
              </a:rPr>
              <a:t>baseline</a:t>
            </a:r>
            <a:r>
              <a:rPr sz="12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131C36"/>
                </a:solidFill>
                <a:latin typeface="Calibri"/>
                <a:cs typeface="Calibri"/>
              </a:rPr>
              <a:t>security</a:t>
            </a:r>
            <a:r>
              <a:rPr sz="12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131C36"/>
                </a:solidFill>
                <a:latin typeface="Calibri"/>
                <a:cs typeface="Calibri"/>
              </a:rPr>
              <a:t>controls;</a:t>
            </a:r>
            <a:r>
              <a:rPr sz="1200" spc="-1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131C36"/>
                </a:solidFill>
                <a:latin typeface="Calibri"/>
                <a:cs typeface="Calibri"/>
              </a:rPr>
              <a:t>apply </a:t>
            </a:r>
            <a:r>
              <a:rPr sz="1200" dirty="0">
                <a:solidFill>
                  <a:srgbClr val="131C36"/>
                </a:solidFill>
                <a:latin typeface="Calibri"/>
                <a:cs typeface="Calibri"/>
              </a:rPr>
              <a:t>tailoring</a:t>
            </a:r>
            <a:r>
              <a:rPr sz="12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131C36"/>
                </a:solidFill>
                <a:latin typeface="Calibri"/>
                <a:cs typeface="Calibri"/>
              </a:rPr>
              <a:t>guidance</a:t>
            </a:r>
            <a:r>
              <a:rPr sz="12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131C36"/>
                </a:solidFill>
                <a:latin typeface="Calibri"/>
                <a:cs typeface="Calibri"/>
              </a:rPr>
              <a:t>and</a:t>
            </a:r>
            <a:r>
              <a:rPr sz="1200" spc="-10" dirty="0">
                <a:solidFill>
                  <a:srgbClr val="131C36"/>
                </a:solidFill>
                <a:latin typeface="Calibri"/>
                <a:cs typeface="Calibri"/>
              </a:rPr>
              <a:t> supplement</a:t>
            </a:r>
            <a:endParaRPr sz="12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1200" dirty="0">
                <a:solidFill>
                  <a:srgbClr val="131C36"/>
                </a:solidFill>
                <a:latin typeface="Calibri"/>
                <a:cs typeface="Calibri"/>
              </a:rPr>
              <a:t>controls</a:t>
            </a:r>
            <a:r>
              <a:rPr sz="1200" spc="-1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131C36"/>
                </a:solidFill>
                <a:latin typeface="Calibri"/>
                <a:cs typeface="Calibri"/>
              </a:rPr>
              <a:t>as</a:t>
            </a:r>
            <a:r>
              <a:rPr sz="1200" spc="-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131C36"/>
                </a:solidFill>
                <a:latin typeface="Calibri"/>
                <a:cs typeface="Calibri"/>
              </a:rPr>
              <a:t>needed</a:t>
            </a:r>
            <a:r>
              <a:rPr sz="12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131C36"/>
                </a:solidFill>
                <a:latin typeface="Calibri"/>
                <a:cs typeface="Calibri"/>
              </a:rPr>
              <a:t>based</a:t>
            </a:r>
            <a:r>
              <a:rPr sz="1200" spc="-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131C36"/>
                </a:solidFill>
                <a:latin typeface="Calibri"/>
                <a:cs typeface="Calibri"/>
              </a:rPr>
              <a:t>on</a:t>
            </a:r>
            <a:r>
              <a:rPr sz="1200" spc="-1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131C36"/>
                </a:solidFill>
                <a:latin typeface="Calibri"/>
                <a:cs typeface="Calibri"/>
              </a:rPr>
              <a:t>risk </a:t>
            </a:r>
            <a:r>
              <a:rPr sz="1200" spc="-10" dirty="0">
                <a:solidFill>
                  <a:srgbClr val="131C36"/>
                </a:solidFill>
                <a:latin typeface="Calibri"/>
                <a:cs typeface="Calibri"/>
              </a:rPr>
              <a:t>assessment.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8625331" y="4487926"/>
            <a:ext cx="274383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635" algn="ctr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131C36"/>
                </a:solidFill>
                <a:latin typeface="Calibri"/>
                <a:cs typeface="Calibri"/>
              </a:rPr>
              <a:t>Implement</a:t>
            </a:r>
            <a:r>
              <a:rPr sz="12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131C36"/>
                </a:solidFill>
                <a:latin typeface="Calibri"/>
                <a:cs typeface="Calibri"/>
              </a:rPr>
              <a:t>security</a:t>
            </a:r>
            <a:r>
              <a:rPr sz="1200" spc="-10" dirty="0">
                <a:solidFill>
                  <a:srgbClr val="131C36"/>
                </a:solidFill>
                <a:latin typeface="Calibri"/>
                <a:cs typeface="Calibri"/>
              </a:rPr>
              <a:t> controls within </a:t>
            </a:r>
            <a:r>
              <a:rPr sz="1200" dirty="0">
                <a:solidFill>
                  <a:srgbClr val="131C36"/>
                </a:solidFill>
                <a:latin typeface="Calibri"/>
                <a:cs typeface="Calibri"/>
              </a:rPr>
              <a:t>enterprise</a:t>
            </a:r>
            <a:r>
              <a:rPr sz="1200" spc="-1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131C36"/>
                </a:solidFill>
                <a:latin typeface="Calibri"/>
                <a:cs typeface="Calibri"/>
              </a:rPr>
              <a:t>architecture</a:t>
            </a:r>
            <a:r>
              <a:rPr sz="12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131C36"/>
                </a:solidFill>
                <a:latin typeface="Calibri"/>
                <a:cs typeface="Calibri"/>
              </a:rPr>
              <a:t>using</a:t>
            </a:r>
            <a:r>
              <a:rPr sz="1200" spc="-1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131C36"/>
                </a:solidFill>
                <a:latin typeface="Calibri"/>
                <a:cs typeface="Calibri"/>
              </a:rPr>
              <a:t>sound</a:t>
            </a:r>
            <a:r>
              <a:rPr sz="1200" spc="-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131C36"/>
                </a:solidFill>
                <a:latin typeface="Calibri"/>
                <a:cs typeface="Calibri"/>
              </a:rPr>
              <a:t>systems </a:t>
            </a:r>
            <a:r>
              <a:rPr sz="1200" dirty="0">
                <a:solidFill>
                  <a:srgbClr val="131C36"/>
                </a:solidFill>
                <a:latin typeface="Calibri"/>
                <a:cs typeface="Calibri"/>
              </a:rPr>
              <a:t>engineering</a:t>
            </a:r>
            <a:r>
              <a:rPr sz="1200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131C36"/>
                </a:solidFill>
                <a:latin typeface="Calibri"/>
                <a:cs typeface="Calibri"/>
              </a:rPr>
              <a:t>practices;</a:t>
            </a:r>
            <a:r>
              <a:rPr sz="1200" spc="-10" dirty="0">
                <a:solidFill>
                  <a:srgbClr val="131C36"/>
                </a:solidFill>
                <a:latin typeface="Calibri"/>
                <a:cs typeface="Calibri"/>
              </a:rPr>
              <a:t> apply</a:t>
            </a:r>
            <a:endParaRPr sz="1200">
              <a:latin typeface="Calibri"/>
              <a:cs typeface="Calibri"/>
            </a:endParaRPr>
          </a:p>
          <a:p>
            <a:pPr marL="2540" algn="ctr">
              <a:lnSpc>
                <a:spcPct val="100000"/>
              </a:lnSpc>
            </a:pPr>
            <a:r>
              <a:rPr sz="1200" dirty="0">
                <a:solidFill>
                  <a:srgbClr val="131C36"/>
                </a:solidFill>
                <a:latin typeface="Calibri"/>
                <a:cs typeface="Calibri"/>
              </a:rPr>
              <a:t>security</a:t>
            </a:r>
            <a:r>
              <a:rPr sz="1200" spc="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131C36"/>
                </a:solidFill>
                <a:latin typeface="Calibri"/>
                <a:cs typeface="Calibri"/>
              </a:rPr>
              <a:t>configuration</a:t>
            </a:r>
            <a:r>
              <a:rPr sz="1200" spc="-1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131C36"/>
                </a:solidFill>
                <a:latin typeface="Calibri"/>
                <a:cs typeface="Calibri"/>
              </a:rPr>
              <a:t>settings.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9558528" y="1589532"/>
            <a:ext cx="876300" cy="317500"/>
          </a:xfrm>
          <a:custGeom>
            <a:avLst/>
            <a:gdLst/>
            <a:ahLst/>
            <a:cxnLst/>
            <a:rect l="l" t="t" r="r" b="b"/>
            <a:pathLst>
              <a:path w="876300" h="317500">
                <a:moveTo>
                  <a:pt x="591057" y="0"/>
                </a:moveTo>
                <a:lnTo>
                  <a:pt x="591057" y="91947"/>
                </a:lnTo>
                <a:lnTo>
                  <a:pt x="0" y="91947"/>
                </a:lnTo>
                <a:lnTo>
                  <a:pt x="0" y="225043"/>
                </a:lnTo>
                <a:lnTo>
                  <a:pt x="591057" y="225043"/>
                </a:lnTo>
                <a:lnTo>
                  <a:pt x="591057" y="316991"/>
                </a:lnTo>
                <a:lnTo>
                  <a:pt x="876300" y="158495"/>
                </a:lnTo>
                <a:lnTo>
                  <a:pt x="591057" y="0"/>
                </a:lnTo>
                <a:close/>
              </a:path>
            </a:pathLst>
          </a:custGeom>
          <a:solidFill>
            <a:srgbClr val="131C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1265407" y="2215895"/>
            <a:ext cx="317500" cy="704215"/>
          </a:xfrm>
          <a:custGeom>
            <a:avLst/>
            <a:gdLst/>
            <a:ahLst/>
            <a:cxnLst/>
            <a:rect l="l" t="t" r="r" b="b"/>
            <a:pathLst>
              <a:path w="317500" h="704214">
                <a:moveTo>
                  <a:pt x="225044" y="0"/>
                </a:moveTo>
                <a:lnTo>
                  <a:pt x="91948" y="0"/>
                </a:lnTo>
                <a:lnTo>
                  <a:pt x="91948" y="418845"/>
                </a:lnTo>
                <a:lnTo>
                  <a:pt x="0" y="418845"/>
                </a:lnTo>
                <a:lnTo>
                  <a:pt x="158496" y="704088"/>
                </a:lnTo>
                <a:lnTo>
                  <a:pt x="316992" y="418845"/>
                </a:lnTo>
                <a:lnTo>
                  <a:pt x="225044" y="418845"/>
                </a:lnTo>
                <a:lnTo>
                  <a:pt x="225044" y="0"/>
                </a:lnTo>
                <a:close/>
              </a:path>
            </a:pathLst>
          </a:custGeom>
          <a:solidFill>
            <a:srgbClr val="131C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1265407" y="3898391"/>
            <a:ext cx="317500" cy="704215"/>
          </a:xfrm>
          <a:custGeom>
            <a:avLst/>
            <a:gdLst/>
            <a:ahLst/>
            <a:cxnLst/>
            <a:rect l="l" t="t" r="r" b="b"/>
            <a:pathLst>
              <a:path w="317500" h="704214">
                <a:moveTo>
                  <a:pt x="225044" y="0"/>
                </a:moveTo>
                <a:lnTo>
                  <a:pt x="91948" y="0"/>
                </a:lnTo>
                <a:lnTo>
                  <a:pt x="91948" y="418845"/>
                </a:lnTo>
                <a:lnTo>
                  <a:pt x="0" y="418845"/>
                </a:lnTo>
                <a:lnTo>
                  <a:pt x="158496" y="704087"/>
                </a:lnTo>
                <a:lnTo>
                  <a:pt x="316992" y="418845"/>
                </a:lnTo>
                <a:lnTo>
                  <a:pt x="225044" y="418845"/>
                </a:lnTo>
                <a:lnTo>
                  <a:pt x="225044" y="0"/>
                </a:lnTo>
                <a:close/>
              </a:path>
            </a:pathLst>
          </a:custGeom>
          <a:solidFill>
            <a:srgbClr val="131C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9558528" y="5334000"/>
            <a:ext cx="876300" cy="317500"/>
          </a:xfrm>
          <a:custGeom>
            <a:avLst/>
            <a:gdLst/>
            <a:ahLst/>
            <a:cxnLst/>
            <a:rect l="l" t="t" r="r" b="b"/>
            <a:pathLst>
              <a:path w="876300" h="317500">
                <a:moveTo>
                  <a:pt x="285242" y="0"/>
                </a:moveTo>
                <a:lnTo>
                  <a:pt x="0" y="158496"/>
                </a:lnTo>
                <a:lnTo>
                  <a:pt x="285242" y="316991"/>
                </a:lnTo>
                <a:lnTo>
                  <a:pt x="285242" y="225044"/>
                </a:lnTo>
                <a:lnTo>
                  <a:pt x="876300" y="225044"/>
                </a:lnTo>
                <a:lnTo>
                  <a:pt x="876300" y="91947"/>
                </a:lnTo>
                <a:lnTo>
                  <a:pt x="285242" y="91947"/>
                </a:lnTo>
                <a:lnTo>
                  <a:pt x="285242" y="0"/>
                </a:lnTo>
                <a:close/>
              </a:path>
            </a:pathLst>
          </a:custGeom>
          <a:solidFill>
            <a:srgbClr val="131C36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E9E8DE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288559"/>
            <a:ext cx="7235825" cy="803910"/>
            <a:chOff x="0" y="288559"/>
            <a:chExt cx="7235825" cy="803910"/>
          </a:xfrm>
        </p:grpSpPr>
        <p:sp>
          <p:nvSpPr>
            <p:cNvPr id="4" name="object 4"/>
            <p:cNvSpPr/>
            <p:nvPr/>
          </p:nvSpPr>
          <p:spPr>
            <a:xfrm>
              <a:off x="0" y="288559"/>
              <a:ext cx="1101725" cy="803910"/>
            </a:xfrm>
            <a:custGeom>
              <a:avLst/>
              <a:gdLst/>
              <a:ahLst/>
              <a:cxnLst/>
              <a:rect l="l" t="t" r="r" b="b"/>
              <a:pathLst>
                <a:path w="1101725" h="803910">
                  <a:moveTo>
                    <a:pt x="1101152" y="0"/>
                  </a:moveTo>
                  <a:lnTo>
                    <a:pt x="0" y="0"/>
                  </a:lnTo>
                  <a:lnTo>
                    <a:pt x="0" y="803836"/>
                  </a:lnTo>
                  <a:lnTo>
                    <a:pt x="1017864" y="803836"/>
                  </a:lnTo>
                  <a:lnTo>
                    <a:pt x="1101152" y="0"/>
                  </a:lnTo>
                  <a:close/>
                </a:path>
              </a:pathLst>
            </a:custGeom>
            <a:solidFill>
              <a:srgbClr val="DA34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95299" y="429209"/>
              <a:ext cx="6740017" cy="558088"/>
            </a:xfrm>
            <a:prstGeom prst="rect">
              <a:avLst/>
            </a:prstGeom>
          </p:spPr>
        </p:pic>
      </p:grpSp>
      <p:grpSp>
        <p:nvGrpSpPr>
          <p:cNvPr id="6" name="object 6"/>
          <p:cNvGrpSpPr/>
          <p:nvPr/>
        </p:nvGrpSpPr>
        <p:grpSpPr>
          <a:xfrm>
            <a:off x="4460494" y="3052317"/>
            <a:ext cx="2235200" cy="1934845"/>
            <a:chOff x="4460494" y="3052317"/>
            <a:chExt cx="2235200" cy="1934845"/>
          </a:xfrm>
        </p:grpSpPr>
        <p:sp>
          <p:nvSpPr>
            <p:cNvPr id="7" name="object 7"/>
            <p:cNvSpPr/>
            <p:nvPr/>
          </p:nvSpPr>
          <p:spPr>
            <a:xfrm>
              <a:off x="4466844" y="3058667"/>
              <a:ext cx="2222500" cy="1922145"/>
            </a:xfrm>
            <a:custGeom>
              <a:avLst/>
              <a:gdLst/>
              <a:ahLst/>
              <a:cxnLst/>
              <a:rect l="l" t="t" r="r" b="b"/>
              <a:pathLst>
                <a:path w="2222500" h="1922145">
                  <a:moveTo>
                    <a:pt x="1672970" y="0"/>
                  </a:moveTo>
                  <a:lnTo>
                    <a:pt x="549020" y="0"/>
                  </a:lnTo>
                  <a:lnTo>
                    <a:pt x="0" y="960882"/>
                  </a:lnTo>
                  <a:lnTo>
                    <a:pt x="549020" y="1921764"/>
                  </a:lnTo>
                  <a:lnTo>
                    <a:pt x="1672970" y="1921764"/>
                  </a:lnTo>
                  <a:lnTo>
                    <a:pt x="2221991" y="960882"/>
                  </a:lnTo>
                  <a:lnTo>
                    <a:pt x="1672970" y="0"/>
                  </a:lnTo>
                  <a:close/>
                </a:path>
              </a:pathLst>
            </a:custGeom>
            <a:solidFill>
              <a:srgbClr val="DA57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466844" y="3058667"/>
              <a:ext cx="2222500" cy="1922145"/>
            </a:xfrm>
            <a:custGeom>
              <a:avLst/>
              <a:gdLst/>
              <a:ahLst/>
              <a:cxnLst/>
              <a:rect l="l" t="t" r="r" b="b"/>
              <a:pathLst>
                <a:path w="2222500" h="1922145">
                  <a:moveTo>
                    <a:pt x="0" y="960882"/>
                  </a:moveTo>
                  <a:lnTo>
                    <a:pt x="549020" y="0"/>
                  </a:lnTo>
                  <a:lnTo>
                    <a:pt x="1672970" y="0"/>
                  </a:lnTo>
                  <a:lnTo>
                    <a:pt x="2221991" y="960882"/>
                  </a:lnTo>
                  <a:lnTo>
                    <a:pt x="1672970" y="1921764"/>
                  </a:lnTo>
                  <a:lnTo>
                    <a:pt x="549020" y="1921764"/>
                  </a:lnTo>
                  <a:lnTo>
                    <a:pt x="0" y="960882"/>
                  </a:lnTo>
                  <a:close/>
                </a:path>
              </a:pathLst>
            </a:custGeom>
            <a:ln w="12700">
              <a:solidFill>
                <a:srgbClr val="E9E8D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4666234" y="1304289"/>
            <a:ext cx="2030730" cy="1588770"/>
            <a:chOff x="4666234" y="1304289"/>
            <a:chExt cx="2030730" cy="1588770"/>
          </a:xfrm>
        </p:grpSpPr>
        <p:sp>
          <p:nvSpPr>
            <p:cNvPr id="10" name="object 10"/>
            <p:cNvSpPr/>
            <p:nvPr/>
          </p:nvSpPr>
          <p:spPr>
            <a:xfrm>
              <a:off x="5858256" y="2139695"/>
              <a:ext cx="838200" cy="722630"/>
            </a:xfrm>
            <a:custGeom>
              <a:avLst/>
              <a:gdLst/>
              <a:ahLst/>
              <a:cxnLst/>
              <a:rect l="l" t="t" r="r" b="b"/>
              <a:pathLst>
                <a:path w="838200" h="722630">
                  <a:moveTo>
                    <a:pt x="629412" y="0"/>
                  </a:moveTo>
                  <a:lnTo>
                    <a:pt x="208788" y="0"/>
                  </a:lnTo>
                  <a:lnTo>
                    <a:pt x="0" y="361188"/>
                  </a:lnTo>
                  <a:lnTo>
                    <a:pt x="208788" y="722376"/>
                  </a:lnTo>
                  <a:lnTo>
                    <a:pt x="629412" y="722376"/>
                  </a:lnTo>
                  <a:lnTo>
                    <a:pt x="838200" y="361188"/>
                  </a:lnTo>
                  <a:lnTo>
                    <a:pt x="629412" y="0"/>
                  </a:lnTo>
                  <a:close/>
                </a:path>
              </a:pathLst>
            </a:custGeom>
            <a:solidFill>
              <a:srgbClr val="F0D1C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672584" y="1310639"/>
              <a:ext cx="1821180" cy="1576070"/>
            </a:xfrm>
            <a:custGeom>
              <a:avLst/>
              <a:gdLst/>
              <a:ahLst/>
              <a:cxnLst/>
              <a:rect l="l" t="t" r="r" b="b"/>
              <a:pathLst>
                <a:path w="1821179" h="1576070">
                  <a:moveTo>
                    <a:pt x="1370964" y="0"/>
                  </a:moveTo>
                  <a:lnTo>
                    <a:pt x="450214" y="0"/>
                  </a:lnTo>
                  <a:lnTo>
                    <a:pt x="0" y="787908"/>
                  </a:lnTo>
                  <a:lnTo>
                    <a:pt x="450214" y="1575815"/>
                  </a:lnTo>
                  <a:lnTo>
                    <a:pt x="1370964" y="1575815"/>
                  </a:lnTo>
                  <a:lnTo>
                    <a:pt x="1821179" y="787908"/>
                  </a:lnTo>
                  <a:lnTo>
                    <a:pt x="1370964" y="0"/>
                  </a:lnTo>
                  <a:close/>
                </a:path>
              </a:pathLst>
            </a:custGeom>
            <a:solidFill>
              <a:srgbClr val="DA57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672584" y="1310639"/>
              <a:ext cx="1821180" cy="1576070"/>
            </a:xfrm>
            <a:custGeom>
              <a:avLst/>
              <a:gdLst/>
              <a:ahLst/>
              <a:cxnLst/>
              <a:rect l="l" t="t" r="r" b="b"/>
              <a:pathLst>
                <a:path w="1821179" h="1576070">
                  <a:moveTo>
                    <a:pt x="0" y="787908"/>
                  </a:moveTo>
                  <a:lnTo>
                    <a:pt x="450214" y="0"/>
                  </a:lnTo>
                  <a:lnTo>
                    <a:pt x="1370964" y="0"/>
                  </a:lnTo>
                  <a:lnTo>
                    <a:pt x="1821179" y="787908"/>
                  </a:lnTo>
                  <a:lnTo>
                    <a:pt x="1370964" y="1575815"/>
                  </a:lnTo>
                  <a:lnTo>
                    <a:pt x="450214" y="1575815"/>
                  </a:lnTo>
                  <a:lnTo>
                    <a:pt x="0" y="787908"/>
                  </a:lnTo>
                  <a:close/>
                </a:path>
              </a:pathLst>
            </a:custGeom>
            <a:ln w="12700">
              <a:solidFill>
                <a:srgbClr val="E9E8D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5098160" y="1831339"/>
            <a:ext cx="97028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solidFill>
                  <a:srgbClr val="E9E8DE"/>
                </a:solidFill>
              </a:rPr>
              <a:t>Create</a:t>
            </a:r>
            <a:endParaRPr sz="2800"/>
          </a:p>
        </p:txBody>
      </p:sp>
      <p:grpSp>
        <p:nvGrpSpPr>
          <p:cNvPr id="14" name="object 14"/>
          <p:cNvGrpSpPr/>
          <p:nvPr/>
        </p:nvGrpSpPr>
        <p:grpSpPr>
          <a:xfrm>
            <a:off x="6335014" y="2273554"/>
            <a:ext cx="1833880" cy="1939289"/>
            <a:chOff x="6335014" y="2273554"/>
            <a:chExt cx="1833880" cy="1939289"/>
          </a:xfrm>
        </p:grpSpPr>
        <p:sp>
          <p:nvSpPr>
            <p:cNvPr id="15" name="object 15"/>
            <p:cNvSpPr/>
            <p:nvPr/>
          </p:nvSpPr>
          <p:spPr>
            <a:xfrm>
              <a:off x="6836664" y="3489960"/>
              <a:ext cx="838200" cy="722630"/>
            </a:xfrm>
            <a:custGeom>
              <a:avLst/>
              <a:gdLst/>
              <a:ahLst/>
              <a:cxnLst/>
              <a:rect l="l" t="t" r="r" b="b"/>
              <a:pathLst>
                <a:path w="838200" h="722629">
                  <a:moveTo>
                    <a:pt x="629411" y="0"/>
                  </a:moveTo>
                  <a:lnTo>
                    <a:pt x="208787" y="0"/>
                  </a:lnTo>
                  <a:lnTo>
                    <a:pt x="0" y="361188"/>
                  </a:lnTo>
                  <a:lnTo>
                    <a:pt x="208787" y="722376"/>
                  </a:lnTo>
                  <a:lnTo>
                    <a:pt x="629411" y="722376"/>
                  </a:lnTo>
                  <a:lnTo>
                    <a:pt x="838200" y="361188"/>
                  </a:lnTo>
                  <a:lnTo>
                    <a:pt x="629411" y="0"/>
                  </a:lnTo>
                  <a:close/>
                </a:path>
              </a:pathLst>
            </a:custGeom>
            <a:solidFill>
              <a:srgbClr val="F0D1C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6341364" y="2279904"/>
              <a:ext cx="1821180" cy="1574800"/>
            </a:xfrm>
            <a:custGeom>
              <a:avLst/>
              <a:gdLst/>
              <a:ahLst/>
              <a:cxnLst/>
              <a:rect l="l" t="t" r="r" b="b"/>
              <a:pathLst>
                <a:path w="1821179" h="1574800">
                  <a:moveTo>
                    <a:pt x="1371345" y="0"/>
                  </a:moveTo>
                  <a:lnTo>
                    <a:pt x="449834" y="0"/>
                  </a:lnTo>
                  <a:lnTo>
                    <a:pt x="0" y="787146"/>
                  </a:lnTo>
                  <a:lnTo>
                    <a:pt x="449834" y="1574292"/>
                  </a:lnTo>
                  <a:lnTo>
                    <a:pt x="1371345" y="1574292"/>
                  </a:lnTo>
                  <a:lnTo>
                    <a:pt x="1821180" y="787146"/>
                  </a:lnTo>
                  <a:lnTo>
                    <a:pt x="1371345" y="0"/>
                  </a:lnTo>
                  <a:close/>
                </a:path>
              </a:pathLst>
            </a:custGeom>
            <a:solidFill>
              <a:srgbClr val="DA57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6341364" y="2279904"/>
              <a:ext cx="1821180" cy="1574800"/>
            </a:xfrm>
            <a:custGeom>
              <a:avLst/>
              <a:gdLst/>
              <a:ahLst/>
              <a:cxnLst/>
              <a:rect l="l" t="t" r="r" b="b"/>
              <a:pathLst>
                <a:path w="1821179" h="1574800">
                  <a:moveTo>
                    <a:pt x="0" y="787146"/>
                  </a:moveTo>
                  <a:lnTo>
                    <a:pt x="449834" y="0"/>
                  </a:lnTo>
                  <a:lnTo>
                    <a:pt x="1371345" y="0"/>
                  </a:lnTo>
                  <a:lnTo>
                    <a:pt x="1821180" y="787146"/>
                  </a:lnTo>
                  <a:lnTo>
                    <a:pt x="1371345" y="1574292"/>
                  </a:lnTo>
                  <a:lnTo>
                    <a:pt x="449834" y="1574292"/>
                  </a:lnTo>
                  <a:lnTo>
                    <a:pt x="0" y="787146"/>
                  </a:lnTo>
                  <a:close/>
                </a:path>
              </a:pathLst>
            </a:custGeom>
            <a:ln w="12700">
              <a:solidFill>
                <a:srgbClr val="E9E8D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6859651" y="2800045"/>
            <a:ext cx="78740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solidFill>
                  <a:srgbClr val="E9E8DE"/>
                </a:solidFill>
                <a:latin typeface="Calibri"/>
                <a:cs typeface="Calibri"/>
              </a:rPr>
              <a:t>Store</a:t>
            </a:r>
            <a:endParaRPr sz="2800">
              <a:latin typeface="Calibri"/>
              <a:cs typeface="Calibri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6156959" y="4178553"/>
            <a:ext cx="2012314" cy="1587500"/>
            <a:chOff x="6156959" y="4178553"/>
            <a:chExt cx="2012314" cy="1587500"/>
          </a:xfrm>
        </p:grpSpPr>
        <p:sp>
          <p:nvSpPr>
            <p:cNvPr id="20" name="object 20"/>
            <p:cNvSpPr/>
            <p:nvPr/>
          </p:nvSpPr>
          <p:spPr>
            <a:xfrm>
              <a:off x="6156959" y="5013959"/>
              <a:ext cx="838200" cy="722630"/>
            </a:xfrm>
            <a:custGeom>
              <a:avLst/>
              <a:gdLst/>
              <a:ahLst/>
              <a:cxnLst/>
              <a:rect l="l" t="t" r="r" b="b"/>
              <a:pathLst>
                <a:path w="838200" h="722629">
                  <a:moveTo>
                    <a:pt x="629412" y="0"/>
                  </a:moveTo>
                  <a:lnTo>
                    <a:pt x="208787" y="0"/>
                  </a:lnTo>
                  <a:lnTo>
                    <a:pt x="0" y="361187"/>
                  </a:lnTo>
                  <a:lnTo>
                    <a:pt x="208787" y="722376"/>
                  </a:lnTo>
                  <a:lnTo>
                    <a:pt x="629412" y="722376"/>
                  </a:lnTo>
                  <a:lnTo>
                    <a:pt x="838199" y="361187"/>
                  </a:lnTo>
                  <a:lnTo>
                    <a:pt x="629412" y="0"/>
                  </a:lnTo>
                  <a:close/>
                </a:path>
              </a:pathLst>
            </a:custGeom>
            <a:solidFill>
              <a:srgbClr val="F0D1C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6341363" y="4184903"/>
              <a:ext cx="1821180" cy="1574800"/>
            </a:xfrm>
            <a:custGeom>
              <a:avLst/>
              <a:gdLst/>
              <a:ahLst/>
              <a:cxnLst/>
              <a:rect l="l" t="t" r="r" b="b"/>
              <a:pathLst>
                <a:path w="1821179" h="1574800">
                  <a:moveTo>
                    <a:pt x="1371345" y="0"/>
                  </a:moveTo>
                  <a:lnTo>
                    <a:pt x="449834" y="0"/>
                  </a:lnTo>
                  <a:lnTo>
                    <a:pt x="0" y="787146"/>
                  </a:lnTo>
                  <a:lnTo>
                    <a:pt x="449834" y="1574292"/>
                  </a:lnTo>
                  <a:lnTo>
                    <a:pt x="1371345" y="1574292"/>
                  </a:lnTo>
                  <a:lnTo>
                    <a:pt x="1821180" y="787146"/>
                  </a:lnTo>
                  <a:lnTo>
                    <a:pt x="1371345" y="0"/>
                  </a:lnTo>
                  <a:close/>
                </a:path>
              </a:pathLst>
            </a:custGeom>
            <a:solidFill>
              <a:srgbClr val="DA57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6341363" y="4184903"/>
              <a:ext cx="1821180" cy="1574800"/>
            </a:xfrm>
            <a:custGeom>
              <a:avLst/>
              <a:gdLst/>
              <a:ahLst/>
              <a:cxnLst/>
              <a:rect l="l" t="t" r="r" b="b"/>
              <a:pathLst>
                <a:path w="1821179" h="1574800">
                  <a:moveTo>
                    <a:pt x="0" y="787146"/>
                  </a:moveTo>
                  <a:lnTo>
                    <a:pt x="449834" y="0"/>
                  </a:lnTo>
                  <a:lnTo>
                    <a:pt x="1371345" y="0"/>
                  </a:lnTo>
                  <a:lnTo>
                    <a:pt x="1821180" y="787146"/>
                  </a:lnTo>
                  <a:lnTo>
                    <a:pt x="1371345" y="1574292"/>
                  </a:lnTo>
                  <a:lnTo>
                    <a:pt x="449834" y="1574292"/>
                  </a:lnTo>
                  <a:lnTo>
                    <a:pt x="0" y="787146"/>
                  </a:lnTo>
                  <a:close/>
                </a:path>
              </a:pathLst>
            </a:custGeom>
            <a:ln w="12700">
              <a:solidFill>
                <a:srgbClr val="E9E8D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6967855" y="4705603"/>
            <a:ext cx="5695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25" dirty="0">
                <a:solidFill>
                  <a:srgbClr val="E9E8DE"/>
                </a:solidFill>
                <a:latin typeface="Calibri"/>
                <a:cs typeface="Calibri"/>
              </a:rPr>
              <a:t>Use</a:t>
            </a:r>
            <a:endParaRPr sz="2800">
              <a:latin typeface="Calibri"/>
              <a:cs typeface="Calibri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4471415" y="5147817"/>
            <a:ext cx="2028825" cy="1588770"/>
            <a:chOff x="4471415" y="5147817"/>
            <a:chExt cx="2028825" cy="1588770"/>
          </a:xfrm>
        </p:grpSpPr>
        <p:sp>
          <p:nvSpPr>
            <p:cNvPr id="25" name="object 25"/>
            <p:cNvSpPr/>
            <p:nvPr/>
          </p:nvSpPr>
          <p:spPr>
            <a:xfrm>
              <a:off x="4471415" y="5172455"/>
              <a:ext cx="838200" cy="722630"/>
            </a:xfrm>
            <a:custGeom>
              <a:avLst/>
              <a:gdLst/>
              <a:ahLst/>
              <a:cxnLst/>
              <a:rect l="l" t="t" r="r" b="b"/>
              <a:pathLst>
                <a:path w="838200" h="722629">
                  <a:moveTo>
                    <a:pt x="629412" y="0"/>
                  </a:moveTo>
                  <a:lnTo>
                    <a:pt x="208787" y="0"/>
                  </a:lnTo>
                  <a:lnTo>
                    <a:pt x="0" y="361188"/>
                  </a:lnTo>
                  <a:lnTo>
                    <a:pt x="208787" y="722376"/>
                  </a:lnTo>
                  <a:lnTo>
                    <a:pt x="629412" y="722376"/>
                  </a:lnTo>
                  <a:lnTo>
                    <a:pt x="838200" y="361188"/>
                  </a:lnTo>
                  <a:lnTo>
                    <a:pt x="629412" y="0"/>
                  </a:lnTo>
                  <a:close/>
                </a:path>
              </a:pathLst>
            </a:custGeom>
            <a:solidFill>
              <a:srgbClr val="F0D1C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4672583" y="5154167"/>
              <a:ext cx="1821180" cy="1576070"/>
            </a:xfrm>
            <a:custGeom>
              <a:avLst/>
              <a:gdLst/>
              <a:ahLst/>
              <a:cxnLst/>
              <a:rect l="l" t="t" r="r" b="b"/>
              <a:pathLst>
                <a:path w="1821179" h="1576070">
                  <a:moveTo>
                    <a:pt x="1370964" y="0"/>
                  </a:moveTo>
                  <a:lnTo>
                    <a:pt x="450214" y="0"/>
                  </a:lnTo>
                  <a:lnTo>
                    <a:pt x="0" y="787907"/>
                  </a:lnTo>
                  <a:lnTo>
                    <a:pt x="450214" y="1575815"/>
                  </a:lnTo>
                  <a:lnTo>
                    <a:pt x="1370964" y="1575815"/>
                  </a:lnTo>
                  <a:lnTo>
                    <a:pt x="1821179" y="787907"/>
                  </a:lnTo>
                  <a:lnTo>
                    <a:pt x="1370964" y="0"/>
                  </a:lnTo>
                  <a:close/>
                </a:path>
              </a:pathLst>
            </a:custGeom>
            <a:solidFill>
              <a:srgbClr val="DA57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4672583" y="5154167"/>
              <a:ext cx="1821180" cy="1576070"/>
            </a:xfrm>
            <a:custGeom>
              <a:avLst/>
              <a:gdLst/>
              <a:ahLst/>
              <a:cxnLst/>
              <a:rect l="l" t="t" r="r" b="b"/>
              <a:pathLst>
                <a:path w="1821179" h="1576070">
                  <a:moveTo>
                    <a:pt x="0" y="787907"/>
                  </a:moveTo>
                  <a:lnTo>
                    <a:pt x="450214" y="0"/>
                  </a:lnTo>
                  <a:lnTo>
                    <a:pt x="1370964" y="0"/>
                  </a:lnTo>
                  <a:lnTo>
                    <a:pt x="1821179" y="787907"/>
                  </a:lnTo>
                  <a:lnTo>
                    <a:pt x="1370964" y="1575815"/>
                  </a:lnTo>
                  <a:lnTo>
                    <a:pt x="450214" y="1575815"/>
                  </a:lnTo>
                  <a:lnTo>
                    <a:pt x="0" y="787907"/>
                  </a:lnTo>
                  <a:close/>
                </a:path>
              </a:pathLst>
            </a:custGeom>
            <a:ln w="12700">
              <a:solidFill>
                <a:srgbClr val="E9E8D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5162169" y="5675172"/>
            <a:ext cx="84074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solidFill>
                  <a:srgbClr val="E9E8DE"/>
                </a:solidFill>
                <a:latin typeface="Calibri"/>
                <a:cs typeface="Calibri"/>
              </a:rPr>
              <a:t>Share</a:t>
            </a:r>
            <a:endParaRPr sz="2800">
              <a:latin typeface="Calibri"/>
              <a:cs typeface="Calibri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2988310" y="3822191"/>
            <a:ext cx="1833880" cy="1945005"/>
            <a:chOff x="2988310" y="3822191"/>
            <a:chExt cx="1833880" cy="1945005"/>
          </a:xfrm>
        </p:grpSpPr>
        <p:sp>
          <p:nvSpPr>
            <p:cNvPr id="30" name="object 30"/>
            <p:cNvSpPr/>
            <p:nvPr/>
          </p:nvSpPr>
          <p:spPr>
            <a:xfrm>
              <a:off x="3477768" y="3822191"/>
              <a:ext cx="838200" cy="722630"/>
            </a:xfrm>
            <a:custGeom>
              <a:avLst/>
              <a:gdLst/>
              <a:ahLst/>
              <a:cxnLst/>
              <a:rect l="l" t="t" r="r" b="b"/>
              <a:pathLst>
                <a:path w="838200" h="722629">
                  <a:moveTo>
                    <a:pt x="629412" y="0"/>
                  </a:moveTo>
                  <a:lnTo>
                    <a:pt x="208787" y="0"/>
                  </a:lnTo>
                  <a:lnTo>
                    <a:pt x="0" y="361187"/>
                  </a:lnTo>
                  <a:lnTo>
                    <a:pt x="208787" y="722375"/>
                  </a:lnTo>
                  <a:lnTo>
                    <a:pt x="629412" y="722375"/>
                  </a:lnTo>
                  <a:lnTo>
                    <a:pt x="838200" y="361187"/>
                  </a:lnTo>
                  <a:lnTo>
                    <a:pt x="629412" y="0"/>
                  </a:lnTo>
                  <a:close/>
                </a:path>
              </a:pathLst>
            </a:custGeom>
            <a:solidFill>
              <a:srgbClr val="F0D1C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2994660" y="4184903"/>
              <a:ext cx="1821180" cy="1576070"/>
            </a:xfrm>
            <a:custGeom>
              <a:avLst/>
              <a:gdLst/>
              <a:ahLst/>
              <a:cxnLst/>
              <a:rect l="l" t="t" r="r" b="b"/>
              <a:pathLst>
                <a:path w="1821179" h="1576070">
                  <a:moveTo>
                    <a:pt x="1370964" y="0"/>
                  </a:moveTo>
                  <a:lnTo>
                    <a:pt x="450214" y="0"/>
                  </a:lnTo>
                  <a:lnTo>
                    <a:pt x="0" y="787908"/>
                  </a:lnTo>
                  <a:lnTo>
                    <a:pt x="450214" y="1575816"/>
                  </a:lnTo>
                  <a:lnTo>
                    <a:pt x="1370964" y="1575816"/>
                  </a:lnTo>
                  <a:lnTo>
                    <a:pt x="1821179" y="787908"/>
                  </a:lnTo>
                  <a:lnTo>
                    <a:pt x="1370964" y="0"/>
                  </a:lnTo>
                  <a:close/>
                </a:path>
              </a:pathLst>
            </a:custGeom>
            <a:solidFill>
              <a:srgbClr val="DA57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2994660" y="4184903"/>
              <a:ext cx="1821180" cy="1576070"/>
            </a:xfrm>
            <a:custGeom>
              <a:avLst/>
              <a:gdLst/>
              <a:ahLst/>
              <a:cxnLst/>
              <a:rect l="l" t="t" r="r" b="b"/>
              <a:pathLst>
                <a:path w="1821179" h="1576070">
                  <a:moveTo>
                    <a:pt x="0" y="787908"/>
                  </a:moveTo>
                  <a:lnTo>
                    <a:pt x="450214" y="0"/>
                  </a:lnTo>
                  <a:lnTo>
                    <a:pt x="1370964" y="0"/>
                  </a:lnTo>
                  <a:lnTo>
                    <a:pt x="1821179" y="787908"/>
                  </a:lnTo>
                  <a:lnTo>
                    <a:pt x="1370964" y="1575816"/>
                  </a:lnTo>
                  <a:lnTo>
                    <a:pt x="450214" y="1575816"/>
                  </a:lnTo>
                  <a:lnTo>
                    <a:pt x="0" y="787908"/>
                  </a:lnTo>
                  <a:close/>
                </a:path>
              </a:pathLst>
            </a:custGeom>
            <a:ln w="12700">
              <a:solidFill>
                <a:srgbClr val="E9E8D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3354704" y="4706492"/>
            <a:ext cx="110172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solidFill>
                  <a:srgbClr val="E9E8DE"/>
                </a:solidFill>
                <a:latin typeface="Calibri"/>
                <a:cs typeface="Calibri"/>
              </a:rPr>
              <a:t>Archive</a:t>
            </a:r>
            <a:endParaRPr sz="2800">
              <a:latin typeface="Calibri"/>
              <a:cs typeface="Calibri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2988310" y="2270505"/>
            <a:ext cx="1833880" cy="1588770"/>
            <a:chOff x="2988310" y="2270505"/>
            <a:chExt cx="1833880" cy="1588770"/>
          </a:xfrm>
        </p:grpSpPr>
        <p:sp>
          <p:nvSpPr>
            <p:cNvPr id="35" name="object 35"/>
            <p:cNvSpPr/>
            <p:nvPr/>
          </p:nvSpPr>
          <p:spPr>
            <a:xfrm>
              <a:off x="2994660" y="2276855"/>
              <a:ext cx="1821180" cy="1576070"/>
            </a:xfrm>
            <a:custGeom>
              <a:avLst/>
              <a:gdLst/>
              <a:ahLst/>
              <a:cxnLst/>
              <a:rect l="l" t="t" r="r" b="b"/>
              <a:pathLst>
                <a:path w="1821179" h="1576070">
                  <a:moveTo>
                    <a:pt x="1370964" y="0"/>
                  </a:moveTo>
                  <a:lnTo>
                    <a:pt x="450214" y="0"/>
                  </a:lnTo>
                  <a:lnTo>
                    <a:pt x="0" y="787908"/>
                  </a:lnTo>
                  <a:lnTo>
                    <a:pt x="450214" y="1575816"/>
                  </a:lnTo>
                  <a:lnTo>
                    <a:pt x="1370964" y="1575816"/>
                  </a:lnTo>
                  <a:lnTo>
                    <a:pt x="1821179" y="787908"/>
                  </a:lnTo>
                  <a:lnTo>
                    <a:pt x="1370964" y="0"/>
                  </a:lnTo>
                  <a:close/>
                </a:path>
              </a:pathLst>
            </a:custGeom>
            <a:solidFill>
              <a:srgbClr val="DA57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2994660" y="2276855"/>
              <a:ext cx="1821180" cy="1576070"/>
            </a:xfrm>
            <a:custGeom>
              <a:avLst/>
              <a:gdLst/>
              <a:ahLst/>
              <a:cxnLst/>
              <a:rect l="l" t="t" r="r" b="b"/>
              <a:pathLst>
                <a:path w="1821179" h="1576070">
                  <a:moveTo>
                    <a:pt x="0" y="787908"/>
                  </a:moveTo>
                  <a:lnTo>
                    <a:pt x="450214" y="0"/>
                  </a:lnTo>
                  <a:lnTo>
                    <a:pt x="1370964" y="0"/>
                  </a:lnTo>
                  <a:lnTo>
                    <a:pt x="1821179" y="787908"/>
                  </a:lnTo>
                  <a:lnTo>
                    <a:pt x="1370964" y="1575816"/>
                  </a:lnTo>
                  <a:lnTo>
                    <a:pt x="450214" y="1575816"/>
                  </a:lnTo>
                  <a:lnTo>
                    <a:pt x="0" y="787908"/>
                  </a:lnTo>
                  <a:close/>
                </a:path>
              </a:pathLst>
            </a:custGeom>
            <a:ln w="12700">
              <a:solidFill>
                <a:srgbClr val="E9E8D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7" name="object 37"/>
          <p:cNvSpPr txBox="1"/>
          <p:nvPr/>
        </p:nvSpPr>
        <p:spPr>
          <a:xfrm>
            <a:off x="3336416" y="2797886"/>
            <a:ext cx="113728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solidFill>
                  <a:srgbClr val="E9E8DE"/>
                </a:solidFill>
                <a:latin typeface="Calibri"/>
                <a:cs typeface="Calibri"/>
              </a:rPr>
              <a:t>Destroy</a:t>
            </a:r>
            <a:endParaRPr sz="2800">
              <a:latin typeface="Calibri"/>
              <a:cs typeface="Calibri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5051856" y="3502929"/>
            <a:ext cx="1103630" cy="995680"/>
            <a:chOff x="5051856" y="3502929"/>
            <a:chExt cx="1103630" cy="995680"/>
          </a:xfrm>
        </p:grpSpPr>
        <p:sp>
          <p:nvSpPr>
            <p:cNvPr id="39" name="object 39"/>
            <p:cNvSpPr/>
            <p:nvPr/>
          </p:nvSpPr>
          <p:spPr>
            <a:xfrm>
              <a:off x="5062136" y="3513208"/>
              <a:ext cx="1083310" cy="974725"/>
            </a:xfrm>
            <a:custGeom>
              <a:avLst/>
              <a:gdLst/>
              <a:ahLst/>
              <a:cxnLst/>
              <a:rect l="l" t="t" r="r" b="b"/>
              <a:pathLst>
                <a:path w="1083310" h="974725">
                  <a:moveTo>
                    <a:pt x="1000837" y="0"/>
                  </a:moveTo>
                  <a:lnTo>
                    <a:pt x="82238" y="0"/>
                  </a:lnTo>
                  <a:lnTo>
                    <a:pt x="24157" y="24157"/>
                  </a:lnTo>
                  <a:lnTo>
                    <a:pt x="0" y="82238"/>
                  </a:lnTo>
                  <a:lnTo>
                    <a:pt x="0" y="892283"/>
                  </a:lnTo>
                  <a:lnTo>
                    <a:pt x="14905" y="939005"/>
                  </a:lnTo>
                  <a:lnTo>
                    <a:pt x="52632" y="968765"/>
                  </a:lnTo>
                  <a:lnTo>
                    <a:pt x="1000838" y="974521"/>
                  </a:lnTo>
                  <a:lnTo>
                    <a:pt x="1015364" y="973179"/>
                  </a:lnTo>
                  <a:lnTo>
                    <a:pt x="1053470" y="955195"/>
                  </a:lnTo>
                  <a:lnTo>
                    <a:pt x="1078707" y="918599"/>
                  </a:lnTo>
                  <a:lnTo>
                    <a:pt x="1083076" y="892283"/>
                  </a:lnTo>
                  <a:lnTo>
                    <a:pt x="1083076" y="82238"/>
                  </a:lnTo>
                  <a:lnTo>
                    <a:pt x="1073882" y="44421"/>
                  </a:lnTo>
                  <a:lnTo>
                    <a:pt x="1038564" y="9149"/>
                  </a:lnTo>
                  <a:lnTo>
                    <a:pt x="1000837" y="0"/>
                  </a:lnTo>
                  <a:close/>
                </a:path>
              </a:pathLst>
            </a:custGeom>
            <a:solidFill>
              <a:srgbClr val="93D05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5062136" y="3513208"/>
              <a:ext cx="1083310" cy="974725"/>
            </a:xfrm>
            <a:custGeom>
              <a:avLst/>
              <a:gdLst/>
              <a:ahLst/>
              <a:cxnLst/>
              <a:rect l="l" t="t" r="r" b="b"/>
              <a:pathLst>
                <a:path w="1083310" h="974725">
                  <a:moveTo>
                    <a:pt x="1083076" y="82238"/>
                  </a:moveTo>
                  <a:lnTo>
                    <a:pt x="1083076" y="892283"/>
                  </a:lnTo>
                  <a:lnTo>
                    <a:pt x="1073535" y="930447"/>
                  </a:lnTo>
                  <a:lnTo>
                    <a:pt x="1041950" y="963246"/>
                  </a:lnTo>
                  <a:lnTo>
                    <a:pt x="1000838" y="974521"/>
                  </a:lnTo>
                  <a:lnTo>
                    <a:pt x="82238" y="974521"/>
                  </a:lnTo>
                  <a:lnTo>
                    <a:pt x="31571" y="956641"/>
                  </a:lnTo>
                  <a:lnTo>
                    <a:pt x="3944" y="917128"/>
                  </a:lnTo>
                  <a:lnTo>
                    <a:pt x="0" y="82238"/>
                  </a:lnTo>
                  <a:lnTo>
                    <a:pt x="6489" y="50306"/>
                  </a:lnTo>
                  <a:lnTo>
                    <a:pt x="24157" y="24157"/>
                  </a:lnTo>
                  <a:lnTo>
                    <a:pt x="50306" y="6489"/>
                  </a:lnTo>
                  <a:lnTo>
                    <a:pt x="82238" y="0"/>
                  </a:lnTo>
                  <a:lnTo>
                    <a:pt x="1000837" y="0"/>
                  </a:lnTo>
                  <a:lnTo>
                    <a:pt x="1038564" y="9149"/>
                  </a:lnTo>
                  <a:lnTo>
                    <a:pt x="1073882" y="44421"/>
                  </a:lnTo>
                  <a:lnTo>
                    <a:pt x="1083076" y="82238"/>
                  </a:lnTo>
                  <a:close/>
                </a:path>
              </a:pathLst>
            </a:custGeom>
            <a:ln w="20559">
              <a:solidFill>
                <a:srgbClr val="0A425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5335166" y="3885747"/>
              <a:ext cx="532130" cy="130810"/>
            </a:xfrm>
            <a:custGeom>
              <a:avLst/>
              <a:gdLst/>
              <a:ahLst/>
              <a:cxnLst/>
              <a:rect l="l" t="t" r="r" b="b"/>
              <a:pathLst>
                <a:path w="532129" h="130810">
                  <a:moveTo>
                    <a:pt x="500418" y="0"/>
                  </a:moveTo>
                  <a:lnTo>
                    <a:pt x="31661" y="0"/>
                  </a:lnTo>
                  <a:lnTo>
                    <a:pt x="0" y="31661"/>
                  </a:lnTo>
                  <a:lnTo>
                    <a:pt x="0" y="98685"/>
                  </a:lnTo>
                  <a:lnTo>
                    <a:pt x="31661" y="130347"/>
                  </a:lnTo>
                  <a:lnTo>
                    <a:pt x="500419" y="130347"/>
                  </a:lnTo>
                  <a:lnTo>
                    <a:pt x="512825" y="127886"/>
                  </a:lnTo>
                  <a:lnTo>
                    <a:pt x="522880" y="121147"/>
                  </a:lnTo>
                  <a:lnTo>
                    <a:pt x="529619" y="111092"/>
                  </a:lnTo>
                  <a:lnTo>
                    <a:pt x="532080" y="98685"/>
                  </a:lnTo>
                  <a:lnTo>
                    <a:pt x="532080" y="31661"/>
                  </a:lnTo>
                  <a:lnTo>
                    <a:pt x="529562" y="19428"/>
                  </a:lnTo>
                  <a:lnTo>
                    <a:pt x="522726" y="9354"/>
                  </a:lnTo>
                  <a:lnTo>
                    <a:pt x="512651" y="2518"/>
                  </a:lnTo>
                  <a:lnTo>
                    <a:pt x="500418" y="0"/>
                  </a:lnTo>
                  <a:close/>
                </a:path>
              </a:pathLst>
            </a:custGeom>
            <a:solidFill>
              <a:srgbClr val="F795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2" name="object 4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70940" y="3907129"/>
              <a:ext cx="234378" cy="87994"/>
            </a:xfrm>
            <a:prstGeom prst="rect">
              <a:avLst/>
            </a:prstGeom>
          </p:spPr>
        </p:pic>
        <p:sp>
          <p:nvSpPr>
            <p:cNvPr id="43" name="object 43"/>
            <p:cNvSpPr/>
            <p:nvPr/>
          </p:nvSpPr>
          <p:spPr>
            <a:xfrm>
              <a:off x="5766092" y="3907142"/>
              <a:ext cx="63500" cy="24130"/>
            </a:xfrm>
            <a:custGeom>
              <a:avLst/>
              <a:gdLst/>
              <a:ahLst/>
              <a:cxnLst/>
              <a:rect l="l" t="t" r="r" b="b"/>
              <a:pathLst>
                <a:path w="63500" h="24129">
                  <a:moveTo>
                    <a:pt x="26720" y="2044"/>
                  </a:moveTo>
                  <a:lnTo>
                    <a:pt x="24663" y="0"/>
                  </a:lnTo>
                  <a:lnTo>
                    <a:pt x="2057" y="0"/>
                  </a:lnTo>
                  <a:lnTo>
                    <a:pt x="0" y="2044"/>
                  </a:lnTo>
                  <a:lnTo>
                    <a:pt x="0" y="21780"/>
                  </a:lnTo>
                  <a:lnTo>
                    <a:pt x="2057" y="23837"/>
                  </a:lnTo>
                  <a:lnTo>
                    <a:pt x="21793" y="23837"/>
                  </a:lnTo>
                  <a:lnTo>
                    <a:pt x="24663" y="23837"/>
                  </a:lnTo>
                  <a:lnTo>
                    <a:pt x="26720" y="21374"/>
                  </a:lnTo>
                  <a:lnTo>
                    <a:pt x="26720" y="2044"/>
                  </a:lnTo>
                  <a:close/>
                </a:path>
                <a:path w="63500" h="24129">
                  <a:moveTo>
                    <a:pt x="63322" y="2044"/>
                  </a:moveTo>
                  <a:lnTo>
                    <a:pt x="61264" y="0"/>
                  </a:lnTo>
                  <a:lnTo>
                    <a:pt x="38646" y="0"/>
                  </a:lnTo>
                  <a:lnTo>
                    <a:pt x="36588" y="2044"/>
                  </a:lnTo>
                  <a:lnTo>
                    <a:pt x="36588" y="21780"/>
                  </a:lnTo>
                  <a:lnTo>
                    <a:pt x="38646" y="23837"/>
                  </a:lnTo>
                  <a:lnTo>
                    <a:pt x="58381" y="23837"/>
                  </a:lnTo>
                  <a:lnTo>
                    <a:pt x="60858" y="23837"/>
                  </a:lnTo>
                  <a:lnTo>
                    <a:pt x="63322" y="21374"/>
                  </a:lnTo>
                  <a:lnTo>
                    <a:pt x="63322" y="204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5335166" y="4037888"/>
              <a:ext cx="532130" cy="130810"/>
            </a:xfrm>
            <a:custGeom>
              <a:avLst/>
              <a:gdLst/>
              <a:ahLst/>
              <a:cxnLst/>
              <a:rect l="l" t="t" r="r" b="b"/>
              <a:pathLst>
                <a:path w="532129" h="130810">
                  <a:moveTo>
                    <a:pt x="500418" y="0"/>
                  </a:moveTo>
                  <a:lnTo>
                    <a:pt x="31661" y="0"/>
                  </a:lnTo>
                  <a:lnTo>
                    <a:pt x="0" y="31661"/>
                  </a:lnTo>
                  <a:lnTo>
                    <a:pt x="0" y="98685"/>
                  </a:lnTo>
                  <a:lnTo>
                    <a:pt x="31661" y="130347"/>
                  </a:lnTo>
                  <a:lnTo>
                    <a:pt x="500419" y="130347"/>
                  </a:lnTo>
                  <a:lnTo>
                    <a:pt x="512825" y="127828"/>
                  </a:lnTo>
                  <a:lnTo>
                    <a:pt x="522880" y="120992"/>
                  </a:lnTo>
                  <a:lnTo>
                    <a:pt x="529619" y="110918"/>
                  </a:lnTo>
                  <a:lnTo>
                    <a:pt x="532080" y="98685"/>
                  </a:lnTo>
                  <a:lnTo>
                    <a:pt x="532080" y="31661"/>
                  </a:lnTo>
                  <a:lnTo>
                    <a:pt x="529562" y="19428"/>
                  </a:lnTo>
                  <a:lnTo>
                    <a:pt x="522726" y="9354"/>
                  </a:lnTo>
                  <a:lnTo>
                    <a:pt x="512651" y="2518"/>
                  </a:lnTo>
                  <a:lnTo>
                    <a:pt x="500418" y="0"/>
                  </a:lnTo>
                  <a:close/>
                </a:path>
              </a:pathLst>
            </a:custGeom>
            <a:solidFill>
              <a:srgbClr val="F795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5" name="object 4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70940" y="4058858"/>
              <a:ext cx="234378" cy="87994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5766092" y="4058869"/>
              <a:ext cx="63500" cy="24130"/>
            </a:xfrm>
            <a:custGeom>
              <a:avLst/>
              <a:gdLst/>
              <a:ahLst/>
              <a:cxnLst/>
              <a:rect l="l" t="t" r="r" b="b"/>
              <a:pathLst>
                <a:path w="63500" h="24129">
                  <a:moveTo>
                    <a:pt x="26720" y="2057"/>
                  </a:moveTo>
                  <a:lnTo>
                    <a:pt x="24663" y="0"/>
                  </a:lnTo>
                  <a:lnTo>
                    <a:pt x="2057" y="0"/>
                  </a:lnTo>
                  <a:lnTo>
                    <a:pt x="0" y="2057"/>
                  </a:lnTo>
                  <a:lnTo>
                    <a:pt x="0" y="21793"/>
                  </a:lnTo>
                  <a:lnTo>
                    <a:pt x="2057" y="23850"/>
                  </a:lnTo>
                  <a:lnTo>
                    <a:pt x="21793" y="23850"/>
                  </a:lnTo>
                  <a:lnTo>
                    <a:pt x="24663" y="23850"/>
                  </a:lnTo>
                  <a:lnTo>
                    <a:pt x="26720" y="21793"/>
                  </a:lnTo>
                  <a:lnTo>
                    <a:pt x="26720" y="2057"/>
                  </a:lnTo>
                  <a:close/>
                </a:path>
                <a:path w="63500" h="24129">
                  <a:moveTo>
                    <a:pt x="63322" y="2057"/>
                  </a:moveTo>
                  <a:lnTo>
                    <a:pt x="61264" y="0"/>
                  </a:lnTo>
                  <a:lnTo>
                    <a:pt x="38646" y="0"/>
                  </a:lnTo>
                  <a:lnTo>
                    <a:pt x="36588" y="2057"/>
                  </a:lnTo>
                  <a:lnTo>
                    <a:pt x="36588" y="21793"/>
                  </a:lnTo>
                  <a:lnTo>
                    <a:pt x="38646" y="23850"/>
                  </a:lnTo>
                  <a:lnTo>
                    <a:pt x="58381" y="23850"/>
                  </a:lnTo>
                  <a:lnTo>
                    <a:pt x="60858" y="23850"/>
                  </a:lnTo>
                  <a:lnTo>
                    <a:pt x="63322" y="21793"/>
                  </a:lnTo>
                  <a:lnTo>
                    <a:pt x="63322" y="205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5335166" y="4189617"/>
              <a:ext cx="532130" cy="130810"/>
            </a:xfrm>
            <a:custGeom>
              <a:avLst/>
              <a:gdLst/>
              <a:ahLst/>
              <a:cxnLst/>
              <a:rect l="l" t="t" r="r" b="b"/>
              <a:pathLst>
                <a:path w="532129" h="130810">
                  <a:moveTo>
                    <a:pt x="500418" y="0"/>
                  </a:moveTo>
                  <a:lnTo>
                    <a:pt x="31661" y="0"/>
                  </a:lnTo>
                  <a:lnTo>
                    <a:pt x="0" y="31661"/>
                  </a:lnTo>
                  <a:lnTo>
                    <a:pt x="0" y="98685"/>
                  </a:lnTo>
                  <a:lnTo>
                    <a:pt x="31661" y="130347"/>
                  </a:lnTo>
                  <a:lnTo>
                    <a:pt x="500419" y="130347"/>
                  </a:lnTo>
                  <a:lnTo>
                    <a:pt x="512825" y="127886"/>
                  </a:lnTo>
                  <a:lnTo>
                    <a:pt x="522880" y="121147"/>
                  </a:lnTo>
                  <a:lnTo>
                    <a:pt x="529619" y="111092"/>
                  </a:lnTo>
                  <a:lnTo>
                    <a:pt x="532080" y="98685"/>
                  </a:lnTo>
                  <a:lnTo>
                    <a:pt x="532080" y="31661"/>
                  </a:lnTo>
                  <a:lnTo>
                    <a:pt x="529562" y="19428"/>
                  </a:lnTo>
                  <a:lnTo>
                    <a:pt x="522726" y="9354"/>
                  </a:lnTo>
                  <a:lnTo>
                    <a:pt x="512651" y="2518"/>
                  </a:lnTo>
                  <a:lnTo>
                    <a:pt x="500418" y="0"/>
                  </a:lnTo>
                  <a:close/>
                </a:path>
              </a:pathLst>
            </a:custGeom>
            <a:solidFill>
              <a:srgbClr val="F795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8" name="object 4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70940" y="4210999"/>
              <a:ext cx="234378" cy="87994"/>
            </a:xfrm>
            <a:prstGeom prst="rect">
              <a:avLst/>
            </a:prstGeom>
          </p:spPr>
        </p:pic>
        <p:sp>
          <p:nvSpPr>
            <p:cNvPr id="49" name="object 49"/>
            <p:cNvSpPr/>
            <p:nvPr/>
          </p:nvSpPr>
          <p:spPr>
            <a:xfrm>
              <a:off x="5766092" y="4211002"/>
              <a:ext cx="63500" cy="24130"/>
            </a:xfrm>
            <a:custGeom>
              <a:avLst/>
              <a:gdLst/>
              <a:ahLst/>
              <a:cxnLst/>
              <a:rect l="l" t="t" r="r" b="b"/>
              <a:pathLst>
                <a:path w="63500" h="24129">
                  <a:moveTo>
                    <a:pt x="26720" y="2057"/>
                  </a:moveTo>
                  <a:lnTo>
                    <a:pt x="24663" y="0"/>
                  </a:lnTo>
                  <a:lnTo>
                    <a:pt x="2057" y="0"/>
                  </a:lnTo>
                  <a:lnTo>
                    <a:pt x="0" y="2057"/>
                  </a:lnTo>
                  <a:lnTo>
                    <a:pt x="0" y="21793"/>
                  </a:lnTo>
                  <a:lnTo>
                    <a:pt x="2057" y="23850"/>
                  </a:lnTo>
                  <a:lnTo>
                    <a:pt x="21793" y="23850"/>
                  </a:lnTo>
                  <a:lnTo>
                    <a:pt x="24663" y="23850"/>
                  </a:lnTo>
                  <a:lnTo>
                    <a:pt x="26720" y="21793"/>
                  </a:lnTo>
                  <a:lnTo>
                    <a:pt x="26720" y="2057"/>
                  </a:lnTo>
                  <a:close/>
                </a:path>
                <a:path w="63500" h="24129">
                  <a:moveTo>
                    <a:pt x="63322" y="2057"/>
                  </a:moveTo>
                  <a:lnTo>
                    <a:pt x="61264" y="0"/>
                  </a:lnTo>
                  <a:lnTo>
                    <a:pt x="38646" y="0"/>
                  </a:lnTo>
                  <a:lnTo>
                    <a:pt x="36588" y="2057"/>
                  </a:lnTo>
                  <a:lnTo>
                    <a:pt x="36588" y="21793"/>
                  </a:lnTo>
                  <a:lnTo>
                    <a:pt x="38646" y="23850"/>
                  </a:lnTo>
                  <a:lnTo>
                    <a:pt x="58381" y="23850"/>
                  </a:lnTo>
                  <a:lnTo>
                    <a:pt x="60858" y="23850"/>
                  </a:lnTo>
                  <a:lnTo>
                    <a:pt x="63322" y="21793"/>
                  </a:lnTo>
                  <a:lnTo>
                    <a:pt x="63322" y="205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5335166" y="3733607"/>
              <a:ext cx="532130" cy="130810"/>
            </a:xfrm>
            <a:custGeom>
              <a:avLst/>
              <a:gdLst/>
              <a:ahLst/>
              <a:cxnLst/>
              <a:rect l="l" t="t" r="r" b="b"/>
              <a:pathLst>
                <a:path w="532129" h="130810">
                  <a:moveTo>
                    <a:pt x="500418" y="0"/>
                  </a:moveTo>
                  <a:lnTo>
                    <a:pt x="31661" y="0"/>
                  </a:lnTo>
                  <a:lnTo>
                    <a:pt x="0" y="31661"/>
                  </a:lnTo>
                  <a:lnTo>
                    <a:pt x="0" y="98685"/>
                  </a:lnTo>
                  <a:lnTo>
                    <a:pt x="31661" y="130347"/>
                  </a:lnTo>
                  <a:lnTo>
                    <a:pt x="500419" y="130347"/>
                  </a:lnTo>
                  <a:lnTo>
                    <a:pt x="512825" y="127893"/>
                  </a:lnTo>
                  <a:lnTo>
                    <a:pt x="522880" y="121198"/>
                  </a:lnTo>
                  <a:lnTo>
                    <a:pt x="529619" y="111265"/>
                  </a:lnTo>
                  <a:lnTo>
                    <a:pt x="532080" y="99096"/>
                  </a:lnTo>
                  <a:lnTo>
                    <a:pt x="532080" y="31661"/>
                  </a:lnTo>
                  <a:lnTo>
                    <a:pt x="529562" y="19428"/>
                  </a:lnTo>
                  <a:lnTo>
                    <a:pt x="522726" y="9354"/>
                  </a:lnTo>
                  <a:lnTo>
                    <a:pt x="512651" y="2518"/>
                  </a:lnTo>
                  <a:lnTo>
                    <a:pt x="500418" y="0"/>
                  </a:lnTo>
                  <a:close/>
                </a:path>
              </a:pathLst>
            </a:custGeom>
            <a:solidFill>
              <a:srgbClr val="F795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1" name="object 5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70940" y="3754989"/>
              <a:ext cx="234378" cy="87994"/>
            </a:xfrm>
            <a:prstGeom prst="rect">
              <a:avLst/>
            </a:prstGeom>
          </p:spPr>
        </p:pic>
        <p:sp>
          <p:nvSpPr>
            <p:cNvPr id="52" name="object 52"/>
            <p:cNvSpPr/>
            <p:nvPr/>
          </p:nvSpPr>
          <p:spPr>
            <a:xfrm>
              <a:off x="5766092" y="3754996"/>
              <a:ext cx="63500" cy="24130"/>
            </a:xfrm>
            <a:custGeom>
              <a:avLst/>
              <a:gdLst/>
              <a:ahLst/>
              <a:cxnLst/>
              <a:rect l="l" t="t" r="r" b="b"/>
              <a:pathLst>
                <a:path w="63500" h="24129">
                  <a:moveTo>
                    <a:pt x="26720" y="2057"/>
                  </a:moveTo>
                  <a:lnTo>
                    <a:pt x="24663" y="0"/>
                  </a:lnTo>
                  <a:lnTo>
                    <a:pt x="2057" y="0"/>
                  </a:lnTo>
                  <a:lnTo>
                    <a:pt x="0" y="2057"/>
                  </a:lnTo>
                  <a:lnTo>
                    <a:pt x="0" y="21793"/>
                  </a:lnTo>
                  <a:lnTo>
                    <a:pt x="2057" y="23850"/>
                  </a:lnTo>
                  <a:lnTo>
                    <a:pt x="21793" y="23850"/>
                  </a:lnTo>
                  <a:lnTo>
                    <a:pt x="24663" y="23850"/>
                  </a:lnTo>
                  <a:lnTo>
                    <a:pt x="26720" y="21793"/>
                  </a:lnTo>
                  <a:lnTo>
                    <a:pt x="26720" y="2057"/>
                  </a:lnTo>
                  <a:close/>
                </a:path>
                <a:path w="63500" h="24129">
                  <a:moveTo>
                    <a:pt x="63322" y="2057"/>
                  </a:moveTo>
                  <a:lnTo>
                    <a:pt x="61264" y="0"/>
                  </a:lnTo>
                  <a:lnTo>
                    <a:pt x="38646" y="0"/>
                  </a:lnTo>
                  <a:lnTo>
                    <a:pt x="36588" y="2057"/>
                  </a:lnTo>
                  <a:lnTo>
                    <a:pt x="36588" y="21793"/>
                  </a:lnTo>
                  <a:lnTo>
                    <a:pt x="38646" y="23850"/>
                  </a:lnTo>
                  <a:lnTo>
                    <a:pt x="58381" y="23850"/>
                  </a:lnTo>
                  <a:lnTo>
                    <a:pt x="60858" y="23850"/>
                  </a:lnTo>
                  <a:lnTo>
                    <a:pt x="63322" y="21793"/>
                  </a:lnTo>
                  <a:lnTo>
                    <a:pt x="63322" y="205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978142" y="0"/>
            <a:ext cx="5213985" cy="6858000"/>
            <a:chOff x="6978142" y="0"/>
            <a:chExt cx="5213985" cy="6858000"/>
          </a:xfrm>
        </p:grpSpPr>
        <p:sp>
          <p:nvSpPr>
            <p:cNvPr id="3" name="object 3"/>
            <p:cNvSpPr/>
            <p:nvPr/>
          </p:nvSpPr>
          <p:spPr>
            <a:xfrm>
              <a:off x="6984492" y="0"/>
              <a:ext cx="5207635" cy="6858000"/>
            </a:xfrm>
            <a:custGeom>
              <a:avLst/>
              <a:gdLst/>
              <a:ahLst/>
              <a:cxnLst/>
              <a:rect l="l" t="t" r="r" b="b"/>
              <a:pathLst>
                <a:path w="5207634" h="6858000">
                  <a:moveTo>
                    <a:pt x="5207508" y="6857998"/>
                  </a:moveTo>
                  <a:lnTo>
                    <a:pt x="5207508" y="0"/>
                  </a:lnTo>
                  <a:lnTo>
                    <a:pt x="0" y="0"/>
                  </a:lnTo>
                  <a:lnTo>
                    <a:pt x="0" y="6857998"/>
                  </a:lnTo>
                  <a:lnTo>
                    <a:pt x="5207508" y="6857998"/>
                  </a:lnTo>
                  <a:close/>
                </a:path>
              </a:pathLst>
            </a:custGeom>
            <a:solidFill>
              <a:srgbClr val="131C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984492" y="0"/>
              <a:ext cx="0" cy="6858000"/>
            </a:xfrm>
            <a:custGeom>
              <a:avLst/>
              <a:gdLst/>
              <a:ahLst/>
              <a:cxnLst/>
              <a:rect l="l" t="t" r="r" b="b"/>
              <a:pathLst>
                <a:path h="6858000">
                  <a:moveTo>
                    <a:pt x="0" y="0"/>
                  </a:moveTo>
                  <a:lnTo>
                    <a:pt x="0" y="6857998"/>
                  </a:lnTo>
                </a:path>
              </a:pathLst>
            </a:custGeom>
            <a:ln w="12700">
              <a:solidFill>
                <a:srgbClr val="9F3D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1401" y="260350"/>
            <a:ext cx="5298059" cy="55778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41401" y="863549"/>
            <a:ext cx="6836409" cy="558088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41401" y="1467611"/>
            <a:ext cx="6045835" cy="557784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7525893" y="1896261"/>
            <a:ext cx="3926204" cy="9645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0000"/>
              </a:lnSpc>
              <a:spcBef>
                <a:spcPts val="100"/>
              </a:spcBef>
            </a:pPr>
            <a:r>
              <a:rPr sz="2800" b="1" dirty="0">
                <a:solidFill>
                  <a:srgbClr val="FFFFFF"/>
                </a:solidFill>
                <a:latin typeface="Calibri"/>
                <a:cs typeface="Calibri"/>
              </a:rPr>
              <a:t>There</a:t>
            </a:r>
            <a:r>
              <a:rPr sz="2800" b="1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FFFFFF"/>
                </a:solidFill>
                <a:latin typeface="Calibri"/>
                <a:cs typeface="Calibri"/>
              </a:rPr>
              <a:t>are</a:t>
            </a:r>
            <a:r>
              <a:rPr sz="2800" b="1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FFFFFF"/>
                </a:solidFill>
                <a:latin typeface="Calibri"/>
                <a:cs typeface="Calibri"/>
              </a:rPr>
              <a:t>two</a:t>
            </a:r>
            <a:r>
              <a:rPr sz="2800" b="1" spc="-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FFFFFF"/>
                </a:solidFill>
                <a:latin typeface="Calibri"/>
                <a:cs typeface="Calibri"/>
              </a:rPr>
              <a:t>aspects</a:t>
            </a:r>
            <a:r>
              <a:rPr sz="2800" b="1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b="1" spc="-25" dirty="0">
                <a:solidFill>
                  <a:srgbClr val="FFFFFF"/>
                </a:solidFill>
                <a:latin typeface="Calibri"/>
                <a:cs typeface="Calibri"/>
              </a:rPr>
              <a:t>to </a:t>
            </a:r>
            <a:r>
              <a:rPr sz="2800" b="1" dirty="0">
                <a:solidFill>
                  <a:srgbClr val="FFFFFF"/>
                </a:solidFill>
                <a:latin typeface="Calibri"/>
                <a:cs typeface="Calibri"/>
              </a:rPr>
              <a:t>consider</a:t>
            </a:r>
            <a:r>
              <a:rPr sz="2800" b="1" spc="-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FFFFFF"/>
                </a:solidFill>
                <a:latin typeface="Calibri"/>
                <a:cs typeface="Calibri"/>
              </a:rPr>
              <a:t>with</a:t>
            </a:r>
            <a:r>
              <a:rPr sz="2800" b="1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FFFFFF"/>
                </a:solidFill>
                <a:latin typeface="Calibri"/>
                <a:cs typeface="Calibri"/>
              </a:rPr>
              <a:t>BCP</a:t>
            </a:r>
            <a:r>
              <a:rPr sz="2800" b="1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2800" b="1" spc="-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b="1" spc="-25" dirty="0">
                <a:solidFill>
                  <a:srgbClr val="FFFFFF"/>
                </a:solidFill>
                <a:latin typeface="Calibri"/>
                <a:cs typeface="Calibri"/>
              </a:rPr>
              <a:t>DR: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525893" y="3027933"/>
            <a:ext cx="4092575" cy="19627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40640">
              <a:lnSpc>
                <a:spcPct val="110000"/>
              </a:lnSpc>
              <a:spcBef>
                <a:spcPts val="100"/>
              </a:spcBef>
              <a:buAutoNum type="arabicPeriod"/>
              <a:tabLst>
                <a:tab pos="238125" algn="l"/>
              </a:tabLst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continuity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18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operations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disaster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recovery</a:t>
            </a:r>
            <a:r>
              <a:rPr sz="18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responsibilities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8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cloud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provider</a:t>
            </a:r>
            <a:r>
              <a:rPr sz="18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endParaRPr sz="1800">
              <a:latin typeface="Calibri"/>
              <a:cs typeface="Calibri"/>
            </a:endParaRPr>
          </a:p>
          <a:p>
            <a:pPr marL="12700" marR="5080">
              <a:lnSpc>
                <a:spcPct val="110100"/>
              </a:lnSpc>
              <a:spcBef>
                <a:spcPts val="990"/>
              </a:spcBef>
              <a:buAutoNum type="arabicPeriod"/>
              <a:tabLst>
                <a:tab pos="238125" algn="l"/>
              </a:tabLst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8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customer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using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CSP</a:t>
            </a:r>
            <a:r>
              <a:rPr sz="18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their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own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business</a:t>
            </a:r>
            <a:r>
              <a:rPr sz="1800" spc="-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continuity,</a:t>
            </a:r>
            <a:r>
              <a:rPr sz="18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site</a:t>
            </a:r>
            <a:r>
              <a:rPr sz="18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resiliency,</a:t>
            </a:r>
            <a:r>
              <a:rPr sz="18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and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disaster</a:t>
            </a:r>
            <a:r>
              <a:rPr sz="1800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recovery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469268" y="2966247"/>
            <a:ext cx="3719795" cy="2626276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5300" y="429209"/>
            <a:ext cx="10083038" cy="558088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693597" y="1469628"/>
            <a:ext cx="6356355" cy="430583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3366770" cy="6858000"/>
            <a:chOff x="0" y="0"/>
            <a:chExt cx="3366770" cy="6858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3366770" cy="6858000"/>
            </a:xfrm>
            <a:custGeom>
              <a:avLst/>
              <a:gdLst/>
              <a:ahLst/>
              <a:cxnLst/>
              <a:rect l="l" t="t" r="r" b="b"/>
              <a:pathLst>
                <a:path w="3366770" h="6858000">
                  <a:moveTo>
                    <a:pt x="3366516" y="0"/>
                  </a:moveTo>
                  <a:lnTo>
                    <a:pt x="0" y="0"/>
                  </a:lnTo>
                  <a:lnTo>
                    <a:pt x="0" y="6857999"/>
                  </a:lnTo>
                  <a:lnTo>
                    <a:pt x="2350897" y="6857999"/>
                  </a:lnTo>
                  <a:lnTo>
                    <a:pt x="3366516" y="0"/>
                  </a:lnTo>
                  <a:close/>
                </a:path>
              </a:pathLst>
            </a:custGeom>
            <a:solidFill>
              <a:srgbClr val="EFAD4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0065" y="2300046"/>
              <a:ext cx="2971673" cy="74401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24991" y="3105276"/>
              <a:ext cx="518159" cy="743712"/>
            </a:xfrm>
            <a:prstGeom prst="rect">
              <a:avLst/>
            </a:prstGeom>
          </p:spPr>
        </p:pic>
      </p:grp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457953" y="2045842"/>
            <a:ext cx="4847082" cy="650748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457953" y="2749626"/>
            <a:ext cx="5085207" cy="651052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457953" y="3454272"/>
            <a:ext cx="2213991" cy="650747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5979160" cy="6858000"/>
            <a:chOff x="0" y="0"/>
            <a:chExt cx="5979160" cy="6858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5979160" cy="6858000"/>
            </a:xfrm>
            <a:custGeom>
              <a:avLst/>
              <a:gdLst/>
              <a:ahLst/>
              <a:cxnLst/>
              <a:rect l="l" t="t" r="r" b="b"/>
              <a:pathLst>
                <a:path w="5979160" h="6858000">
                  <a:moveTo>
                    <a:pt x="5978652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5978652" y="6858000"/>
                  </a:lnTo>
                  <a:lnTo>
                    <a:pt x="5978652" y="0"/>
                  </a:lnTo>
                  <a:close/>
                </a:path>
              </a:pathLst>
            </a:custGeom>
            <a:solidFill>
              <a:srgbClr val="E9E8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1401" y="260350"/>
              <a:ext cx="5234178" cy="557784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35102" y="1019643"/>
            <a:ext cx="4730750" cy="82994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0000"/>
              </a:lnSpc>
              <a:spcBef>
                <a:spcPts val="95"/>
              </a:spcBef>
            </a:pPr>
            <a:r>
              <a:rPr sz="2400" b="1" dirty="0">
                <a:solidFill>
                  <a:srgbClr val="131C36"/>
                </a:solidFill>
                <a:latin typeface="Calibri"/>
                <a:cs typeface="Calibri"/>
              </a:rPr>
              <a:t>This</a:t>
            </a:r>
            <a:r>
              <a:rPr sz="2400" b="1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131C36"/>
                </a:solidFill>
                <a:latin typeface="Calibri"/>
                <a:cs typeface="Calibri"/>
              </a:rPr>
              <a:t>should</a:t>
            </a:r>
            <a:r>
              <a:rPr sz="2400" b="1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131C36"/>
                </a:solidFill>
                <a:latin typeface="Calibri"/>
                <a:cs typeface="Calibri"/>
              </a:rPr>
              <a:t>be</a:t>
            </a:r>
            <a:r>
              <a:rPr sz="2400" b="1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131C36"/>
                </a:solidFill>
                <a:latin typeface="Calibri"/>
                <a:cs typeface="Calibri"/>
              </a:rPr>
              <a:t>conducted</a:t>
            </a:r>
            <a:r>
              <a:rPr sz="2400" b="1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131C36"/>
                </a:solidFill>
                <a:latin typeface="Calibri"/>
                <a:cs typeface="Calibri"/>
              </a:rPr>
              <a:t>early</a:t>
            </a:r>
            <a:r>
              <a:rPr sz="2400" b="1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131C36"/>
                </a:solidFill>
                <a:latin typeface="Calibri"/>
                <a:cs typeface="Calibri"/>
              </a:rPr>
              <a:t>in</a:t>
            </a:r>
            <a:r>
              <a:rPr sz="2400" b="1" spc="-25" dirty="0">
                <a:solidFill>
                  <a:srgbClr val="131C36"/>
                </a:solidFill>
                <a:latin typeface="Calibri"/>
                <a:cs typeface="Calibri"/>
              </a:rPr>
              <a:t> the </a:t>
            </a:r>
            <a:r>
              <a:rPr sz="2400" b="1" dirty="0">
                <a:solidFill>
                  <a:srgbClr val="131C36"/>
                </a:solidFill>
                <a:latin typeface="Calibri"/>
                <a:cs typeface="Calibri"/>
              </a:rPr>
              <a:t>security</a:t>
            </a:r>
            <a:r>
              <a:rPr sz="2400" b="1" spc="-6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131C36"/>
                </a:solidFill>
                <a:latin typeface="Calibri"/>
                <a:cs typeface="Calibri"/>
              </a:rPr>
              <a:t>management</a:t>
            </a:r>
            <a:r>
              <a:rPr sz="2400" b="1" spc="-5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rgbClr val="131C36"/>
                </a:solidFill>
                <a:latin typeface="Calibri"/>
                <a:cs typeface="Calibri"/>
              </a:rPr>
              <a:t>lifecycle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sz="half" idx="2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marR="116839" indent="-287020">
              <a:lnSpc>
                <a:spcPct val="110000"/>
              </a:lnSpc>
              <a:spcBef>
                <a:spcPts val="100"/>
              </a:spcBef>
              <a:buClr>
                <a:srgbClr val="DA3467"/>
              </a:buClr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dirty="0"/>
              <a:t>After</a:t>
            </a:r>
            <a:r>
              <a:rPr spc="-35" dirty="0"/>
              <a:t> </a:t>
            </a:r>
            <a:r>
              <a:rPr dirty="0"/>
              <a:t>identifying</a:t>
            </a:r>
            <a:r>
              <a:rPr spc="-50" dirty="0"/>
              <a:t> </a:t>
            </a:r>
            <a:r>
              <a:rPr dirty="0"/>
              <a:t>all</a:t>
            </a:r>
            <a:r>
              <a:rPr spc="-35" dirty="0"/>
              <a:t> </a:t>
            </a:r>
            <a:r>
              <a:rPr dirty="0"/>
              <a:t>possible</a:t>
            </a:r>
            <a:r>
              <a:rPr spc="-30" dirty="0"/>
              <a:t> </a:t>
            </a:r>
            <a:r>
              <a:rPr dirty="0"/>
              <a:t>controls</a:t>
            </a:r>
            <a:r>
              <a:rPr spc="-40" dirty="0"/>
              <a:t> </a:t>
            </a:r>
            <a:r>
              <a:rPr spc="-25" dirty="0"/>
              <a:t>and </a:t>
            </a:r>
            <a:r>
              <a:rPr dirty="0"/>
              <a:t>evaluating</a:t>
            </a:r>
            <a:r>
              <a:rPr spc="-55" dirty="0"/>
              <a:t> </a:t>
            </a:r>
            <a:r>
              <a:rPr dirty="0"/>
              <a:t>their</a:t>
            </a:r>
            <a:r>
              <a:rPr spc="-40" dirty="0"/>
              <a:t> </a:t>
            </a:r>
            <a:r>
              <a:rPr dirty="0"/>
              <a:t>feasibility</a:t>
            </a:r>
            <a:r>
              <a:rPr spc="-10" dirty="0"/>
              <a:t> </a:t>
            </a:r>
            <a:r>
              <a:rPr dirty="0"/>
              <a:t>and</a:t>
            </a:r>
            <a:r>
              <a:rPr spc="-45" dirty="0"/>
              <a:t> </a:t>
            </a:r>
            <a:r>
              <a:rPr spc="-10" dirty="0"/>
              <a:t>effectiveness, </a:t>
            </a:r>
            <a:r>
              <a:rPr dirty="0"/>
              <a:t>enterprises</a:t>
            </a:r>
            <a:r>
              <a:rPr spc="-45" dirty="0"/>
              <a:t> </a:t>
            </a:r>
            <a:r>
              <a:rPr dirty="0"/>
              <a:t>should</a:t>
            </a:r>
            <a:r>
              <a:rPr spc="-80" dirty="0"/>
              <a:t> </a:t>
            </a:r>
            <a:r>
              <a:rPr dirty="0"/>
              <a:t>allocate</a:t>
            </a:r>
            <a:r>
              <a:rPr spc="-60" dirty="0"/>
              <a:t> </a:t>
            </a:r>
            <a:r>
              <a:rPr dirty="0"/>
              <a:t>resources</a:t>
            </a:r>
            <a:r>
              <a:rPr spc="-65" dirty="0"/>
              <a:t> </a:t>
            </a:r>
            <a:r>
              <a:rPr spc="-25" dirty="0"/>
              <a:t>and </a:t>
            </a:r>
            <a:r>
              <a:rPr dirty="0"/>
              <a:t>implement</a:t>
            </a:r>
            <a:r>
              <a:rPr spc="-40" dirty="0"/>
              <a:t> </a:t>
            </a:r>
            <a:r>
              <a:rPr spc="-10" dirty="0"/>
              <a:t>cost-</a:t>
            </a:r>
            <a:r>
              <a:rPr dirty="0"/>
              <a:t>effective</a:t>
            </a:r>
            <a:r>
              <a:rPr spc="-35" dirty="0"/>
              <a:t> </a:t>
            </a:r>
            <a:r>
              <a:rPr dirty="0"/>
              <a:t>controls</a:t>
            </a:r>
            <a:r>
              <a:rPr spc="-55" dirty="0"/>
              <a:t> </a:t>
            </a:r>
            <a:r>
              <a:rPr dirty="0"/>
              <a:t>based</a:t>
            </a:r>
            <a:r>
              <a:rPr spc="-45" dirty="0"/>
              <a:t> </a:t>
            </a:r>
            <a:r>
              <a:rPr dirty="0"/>
              <a:t>on</a:t>
            </a:r>
            <a:r>
              <a:rPr spc="-60" dirty="0"/>
              <a:t> </a:t>
            </a:r>
            <a:r>
              <a:rPr spc="-10" dirty="0"/>
              <a:t>cost- </a:t>
            </a:r>
            <a:r>
              <a:rPr dirty="0"/>
              <a:t>benefit</a:t>
            </a:r>
            <a:r>
              <a:rPr spc="-35" dirty="0"/>
              <a:t> </a:t>
            </a:r>
            <a:r>
              <a:rPr spc="-10" dirty="0"/>
              <a:t>analysis</a:t>
            </a:r>
          </a:p>
          <a:p>
            <a:pPr marL="299085" indent="-287020">
              <a:lnSpc>
                <a:spcPct val="100000"/>
              </a:lnSpc>
              <a:spcBef>
                <a:spcPts val="1235"/>
              </a:spcBef>
              <a:buClr>
                <a:srgbClr val="DA3467"/>
              </a:buClr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dirty="0"/>
              <a:t>The</a:t>
            </a:r>
            <a:r>
              <a:rPr spc="-45" dirty="0"/>
              <a:t> </a:t>
            </a:r>
            <a:r>
              <a:rPr dirty="0"/>
              <a:t>CBA</a:t>
            </a:r>
            <a:r>
              <a:rPr spc="-55" dirty="0"/>
              <a:t> </a:t>
            </a:r>
            <a:r>
              <a:rPr dirty="0"/>
              <a:t>can</a:t>
            </a:r>
            <a:r>
              <a:rPr spc="-40" dirty="0"/>
              <a:t> </a:t>
            </a:r>
            <a:r>
              <a:rPr dirty="0"/>
              <a:t>be</a:t>
            </a:r>
            <a:r>
              <a:rPr spc="-40" dirty="0"/>
              <a:t> </a:t>
            </a:r>
            <a:r>
              <a:rPr dirty="0"/>
              <a:t>qualitative</a:t>
            </a:r>
            <a:r>
              <a:rPr spc="-15" dirty="0"/>
              <a:t> </a:t>
            </a:r>
            <a:r>
              <a:rPr dirty="0"/>
              <a:t>or</a:t>
            </a:r>
            <a:r>
              <a:rPr spc="-55" dirty="0"/>
              <a:t> </a:t>
            </a:r>
            <a:r>
              <a:rPr dirty="0"/>
              <a:t>quantitative</a:t>
            </a:r>
            <a:r>
              <a:rPr spc="-10" dirty="0"/>
              <a:t> based</a:t>
            </a:r>
          </a:p>
          <a:p>
            <a:pPr marL="299085">
              <a:lnSpc>
                <a:spcPct val="100000"/>
              </a:lnSpc>
              <a:spcBef>
                <a:spcPts val="240"/>
              </a:spcBef>
            </a:pPr>
            <a:r>
              <a:rPr dirty="0"/>
              <a:t>on</a:t>
            </a:r>
            <a:r>
              <a:rPr spc="-50" dirty="0"/>
              <a:t> </a:t>
            </a:r>
            <a:r>
              <a:rPr dirty="0"/>
              <a:t>risk</a:t>
            </a:r>
            <a:r>
              <a:rPr spc="-10" dirty="0"/>
              <a:t> </a:t>
            </a:r>
            <a:r>
              <a:rPr dirty="0"/>
              <a:t>management</a:t>
            </a:r>
            <a:r>
              <a:rPr spc="-30" dirty="0"/>
              <a:t> </a:t>
            </a:r>
            <a:r>
              <a:rPr spc="-10" dirty="0"/>
              <a:t>methodologies</a:t>
            </a:r>
          </a:p>
          <a:p>
            <a:pPr marL="299085" marR="73025" indent="-287020">
              <a:lnSpc>
                <a:spcPct val="110000"/>
              </a:lnSpc>
              <a:spcBef>
                <a:spcPts val="1010"/>
              </a:spcBef>
              <a:buClr>
                <a:srgbClr val="DA3467"/>
              </a:buClr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dirty="0"/>
              <a:t>The</a:t>
            </a:r>
            <a:r>
              <a:rPr spc="-25" dirty="0"/>
              <a:t> </a:t>
            </a:r>
            <a:r>
              <a:rPr dirty="0"/>
              <a:t>goal</a:t>
            </a:r>
            <a:r>
              <a:rPr spc="-45" dirty="0"/>
              <a:t> </a:t>
            </a:r>
            <a:r>
              <a:rPr dirty="0"/>
              <a:t>is</a:t>
            </a:r>
            <a:r>
              <a:rPr spc="-15" dirty="0"/>
              <a:t> </a:t>
            </a:r>
            <a:r>
              <a:rPr dirty="0"/>
              <a:t>to</a:t>
            </a:r>
            <a:r>
              <a:rPr spc="-20" dirty="0"/>
              <a:t> </a:t>
            </a:r>
            <a:r>
              <a:rPr spc="-10" dirty="0"/>
              <a:t>demonstrate </a:t>
            </a:r>
            <a:r>
              <a:rPr dirty="0"/>
              <a:t>that</a:t>
            </a:r>
            <a:r>
              <a:rPr spc="-15" dirty="0"/>
              <a:t> </a:t>
            </a:r>
            <a:r>
              <a:rPr dirty="0"/>
              <a:t>the</a:t>
            </a:r>
            <a:r>
              <a:rPr spc="-30" dirty="0"/>
              <a:t> </a:t>
            </a:r>
            <a:r>
              <a:rPr dirty="0"/>
              <a:t>costs</a:t>
            </a:r>
            <a:r>
              <a:rPr spc="-5" dirty="0"/>
              <a:t> </a:t>
            </a:r>
            <a:r>
              <a:rPr spc="-25" dirty="0"/>
              <a:t>of </a:t>
            </a:r>
            <a:r>
              <a:rPr dirty="0"/>
              <a:t>implementing</a:t>
            </a:r>
            <a:r>
              <a:rPr spc="-30" dirty="0"/>
              <a:t> </a:t>
            </a:r>
            <a:r>
              <a:rPr dirty="0"/>
              <a:t>the</a:t>
            </a:r>
            <a:r>
              <a:rPr spc="-40" dirty="0"/>
              <a:t> </a:t>
            </a:r>
            <a:r>
              <a:rPr dirty="0"/>
              <a:t>controls</a:t>
            </a:r>
            <a:r>
              <a:rPr spc="-40" dirty="0"/>
              <a:t> </a:t>
            </a:r>
            <a:r>
              <a:rPr dirty="0"/>
              <a:t>can</a:t>
            </a:r>
            <a:r>
              <a:rPr spc="-35" dirty="0"/>
              <a:t> </a:t>
            </a:r>
            <a:r>
              <a:rPr dirty="0"/>
              <a:t>be</a:t>
            </a:r>
            <a:r>
              <a:rPr spc="-40" dirty="0"/>
              <a:t> </a:t>
            </a:r>
            <a:r>
              <a:rPr dirty="0"/>
              <a:t>justified</a:t>
            </a:r>
            <a:r>
              <a:rPr spc="-20" dirty="0"/>
              <a:t> </a:t>
            </a:r>
            <a:r>
              <a:rPr dirty="0"/>
              <a:t>by</a:t>
            </a:r>
            <a:r>
              <a:rPr spc="-40" dirty="0"/>
              <a:t> </a:t>
            </a:r>
            <a:r>
              <a:rPr spc="-25" dirty="0"/>
              <a:t>the </a:t>
            </a:r>
            <a:r>
              <a:rPr dirty="0"/>
              <a:t>reduction</a:t>
            </a:r>
            <a:r>
              <a:rPr spc="-35" dirty="0"/>
              <a:t> </a:t>
            </a:r>
            <a:r>
              <a:rPr dirty="0"/>
              <a:t>in</a:t>
            </a:r>
            <a:r>
              <a:rPr spc="-25" dirty="0"/>
              <a:t> </a:t>
            </a:r>
            <a:r>
              <a:rPr dirty="0"/>
              <a:t>the</a:t>
            </a:r>
            <a:r>
              <a:rPr spc="-15" dirty="0"/>
              <a:t> </a:t>
            </a:r>
            <a:r>
              <a:rPr dirty="0"/>
              <a:t>level of</a:t>
            </a:r>
            <a:r>
              <a:rPr spc="-20" dirty="0"/>
              <a:t> risk</a:t>
            </a:r>
          </a:p>
          <a:p>
            <a:pPr marL="756285" lvl="1" indent="-287020">
              <a:lnSpc>
                <a:spcPct val="100000"/>
              </a:lnSpc>
              <a:spcBef>
                <a:spcPts val="745"/>
              </a:spcBef>
              <a:buClr>
                <a:srgbClr val="DA3467"/>
              </a:buClr>
              <a:buSzPct val="114705"/>
              <a:buFont typeface="Arial"/>
              <a:buChar char="•"/>
              <a:tabLst>
                <a:tab pos="756285" algn="l"/>
                <a:tab pos="756920" algn="l"/>
              </a:tabLst>
            </a:pPr>
            <a:r>
              <a:rPr sz="1700" dirty="0">
                <a:solidFill>
                  <a:srgbClr val="131C36"/>
                </a:solidFill>
                <a:latin typeface="Calibri"/>
                <a:cs typeface="Calibri"/>
              </a:rPr>
              <a:t>For</a:t>
            </a:r>
            <a:r>
              <a:rPr sz="17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131C36"/>
                </a:solidFill>
                <a:latin typeface="Calibri"/>
                <a:cs typeface="Calibri"/>
              </a:rPr>
              <a:t>example,</a:t>
            </a:r>
            <a:r>
              <a:rPr sz="17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131C36"/>
                </a:solidFill>
                <a:latin typeface="Calibri"/>
                <a:cs typeface="Calibri"/>
              </a:rPr>
              <a:t>the</a:t>
            </a:r>
            <a:r>
              <a:rPr sz="17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700" spc="-10" dirty="0">
                <a:solidFill>
                  <a:srgbClr val="131C36"/>
                </a:solidFill>
                <a:latin typeface="Calibri"/>
                <a:cs typeface="Calibri"/>
              </a:rPr>
              <a:t>organization</a:t>
            </a:r>
            <a:r>
              <a:rPr sz="1700" spc="-7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131C36"/>
                </a:solidFill>
                <a:latin typeface="Calibri"/>
                <a:cs typeface="Calibri"/>
              </a:rPr>
              <a:t>may</a:t>
            </a:r>
            <a:r>
              <a:rPr sz="1700" spc="-1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131C36"/>
                </a:solidFill>
                <a:latin typeface="Calibri"/>
                <a:cs typeface="Calibri"/>
              </a:rPr>
              <a:t>not</a:t>
            </a:r>
            <a:r>
              <a:rPr sz="17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131C36"/>
                </a:solidFill>
                <a:latin typeface="Calibri"/>
                <a:cs typeface="Calibri"/>
              </a:rPr>
              <a:t>want</a:t>
            </a:r>
            <a:r>
              <a:rPr sz="1700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131C36"/>
                </a:solidFill>
                <a:latin typeface="Calibri"/>
                <a:cs typeface="Calibri"/>
              </a:rPr>
              <a:t>to</a:t>
            </a:r>
            <a:r>
              <a:rPr sz="17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700" spc="-10" dirty="0">
                <a:solidFill>
                  <a:srgbClr val="131C36"/>
                </a:solidFill>
                <a:latin typeface="Calibri"/>
                <a:cs typeface="Calibri"/>
              </a:rPr>
              <a:t>spend</a:t>
            </a:r>
            <a:endParaRPr sz="1700">
              <a:latin typeface="Calibri"/>
              <a:cs typeface="Calibri"/>
            </a:endParaRPr>
          </a:p>
          <a:p>
            <a:pPr marR="114300" algn="ctr">
              <a:lnSpc>
                <a:spcPct val="100000"/>
              </a:lnSpc>
              <a:spcBef>
                <a:spcPts val="200"/>
              </a:spcBef>
            </a:pPr>
            <a:r>
              <a:rPr sz="1700" dirty="0"/>
              <a:t>$10,000</a:t>
            </a:r>
            <a:r>
              <a:rPr sz="1700" spc="-15" dirty="0"/>
              <a:t> </a:t>
            </a:r>
            <a:r>
              <a:rPr sz="1700" dirty="0"/>
              <a:t>on</a:t>
            </a:r>
            <a:r>
              <a:rPr sz="1700" spc="-30" dirty="0"/>
              <a:t> </a:t>
            </a:r>
            <a:r>
              <a:rPr sz="1700" dirty="0"/>
              <a:t>a</a:t>
            </a:r>
            <a:r>
              <a:rPr sz="1700" spc="-15" dirty="0"/>
              <a:t> </a:t>
            </a:r>
            <a:r>
              <a:rPr sz="1700" dirty="0"/>
              <a:t>control</a:t>
            </a:r>
            <a:r>
              <a:rPr sz="1700" spc="-50" dirty="0"/>
              <a:t> </a:t>
            </a:r>
            <a:r>
              <a:rPr sz="1700" dirty="0"/>
              <a:t>to</a:t>
            </a:r>
            <a:r>
              <a:rPr sz="1700" spc="-15" dirty="0"/>
              <a:t> </a:t>
            </a:r>
            <a:r>
              <a:rPr sz="1700" dirty="0"/>
              <a:t>reduce</a:t>
            </a:r>
            <a:r>
              <a:rPr sz="1700" spc="-50" dirty="0"/>
              <a:t> </a:t>
            </a:r>
            <a:r>
              <a:rPr sz="1700" dirty="0"/>
              <a:t>a</a:t>
            </a:r>
            <a:r>
              <a:rPr sz="1700" spc="-15" dirty="0"/>
              <a:t> </a:t>
            </a:r>
            <a:r>
              <a:rPr sz="1700" dirty="0"/>
              <a:t>$2000</a:t>
            </a:r>
            <a:r>
              <a:rPr sz="1700" spc="-10" dirty="0"/>
              <a:t> </a:t>
            </a:r>
            <a:r>
              <a:rPr sz="1700" spc="-20" dirty="0"/>
              <a:t>risk</a:t>
            </a:r>
            <a:endParaRPr sz="1700"/>
          </a:p>
        </p:txBody>
      </p:sp>
      <p:sp>
        <p:nvSpPr>
          <p:cNvPr id="7" name="object 7"/>
          <p:cNvSpPr txBox="1"/>
          <p:nvPr/>
        </p:nvSpPr>
        <p:spPr>
          <a:xfrm>
            <a:off x="6288404" y="1023264"/>
            <a:ext cx="5241290" cy="7632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marR="5080" indent="-287020">
              <a:lnSpc>
                <a:spcPct val="110000"/>
              </a:lnSpc>
              <a:spcBef>
                <a:spcPts val="100"/>
              </a:spcBef>
              <a:buClr>
                <a:srgbClr val="DA3467"/>
              </a:buClr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NIST</a:t>
            </a:r>
            <a:r>
              <a:rPr sz="22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SP</a:t>
            </a:r>
            <a:r>
              <a:rPr sz="22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800-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30</a:t>
            </a:r>
            <a:r>
              <a:rPr sz="2200" spc="-5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Risk</a:t>
            </a:r>
            <a:r>
              <a:rPr sz="22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Management</a:t>
            </a:r>
            <a:r>
              <a:rPr sz="22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Guide</a:t>
            </a:r>
            <a:r>
              <a:rPr sz="22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25" dirty="0">
                <a:solidFill>
                  <a:srgbClr val="131C36"/>
                </a:solidFill>
                <a:latin typeface="Calibri"/>
                <a:cs typeface="Calibri"/>
              </a:rPr>
              <a:t>for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Information</a:t>
            </a:r>
            <a:r>
              <a:rPr sz="2200" spc="-8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25" dirty="0">
                <a:solidFill>
                  <a:srgbClr val="131C36"/>
                </a:solidFill>
                <a:latin typeface="Calibri"/>
                <a:cs typeface="Calibri"/>
              </a:rPr>
              <a:t>Technology</a:t>
            </a:r>
            <a:r>
              <a:rPr sz="2200" spc="-9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Systems</a:t>
            </a:r>
            <a:r>
              <a:rPr sz="2200" spc="-6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states: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745605" y="1832584"/>
            <a:ext cx="4900930" cy="24961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marR="5080" indent="-287020">
              <a:lnSpc>
                <a:spcPct val="110000"/>
              </a:lnSpc>
              <a:spcBef>
                <a:spcPts val="100"/>
              </a:spcBef>
              <a:buClr>
                <a:srgbClr val="DA3467"/>
              </a:buClr>
              <a:buSzPct val="114705"/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700" dirty="0">
                <a:solidFill>
                  <a:srgbClr val="131C36"/>
                </a:solidFill>
                <a:latin typeface="Calibri"/>
                <a:cs typeface="Calibri"/>
              </a:rPr>
              <a:t>If</a:t>
            </a:r>
            <a:r>
              <a:rPr sz="1700" spc="-1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131C36"/>
                </a:solidFill>
                <a:latin typeface="Calibri"/>
                <a:cs typeface="Calibri"/>
              </a:rPr>
              <a:t>control</a:t>
            </a:r>
            <a:r>
              <a:rPr sz="17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131C36"/>
                </a:solidFill>
                <a:latin typeface="Calibri"/>
                <a:cs typeface="Calibri"/>
              </a:rPr>
              <a:t>would</a:t>
            </a:r>
            <a:r>
              <a:rPr sz="1700" spc="-1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131C36"/>
                </a:solidFill>
                <a:latin typeface="Calibri"/>
                <a:cs typeface="Calibri"/>
              </a:rPr>
              <a:t>reduce</a:t>
            </a:r>
            <a:r>
              <a:rPr sz="17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131C36"/>
                </a:solidFill>
                <a:latin typeface="Calibri"/>
                <a:cs typeface="Calibri"/>
              </a:rPr>
              <a:t>risk</a:t>
            </a:r>
            <a:r>
              <a:rPr sz="17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131C36"/>
                </a:solidFill>
                <a:latin typeface="Calibri"/>
                <a:cs typeface="Calibri"/>
              </a:rPr>
              <a:t>more</a:t>
            </a:r>
            <a:r>
              <a:rPr sz="1700" spc="-1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131C36"/>
                </a:solidFill>
                <a:latin typeface="Calibri"/>
                <a:cs typeface="Calibri"/>
              </a:rPr>
              <a:t>than</a:t>
            </a:r>
            <a:r>
              <a:rPr sz="17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131C36"/>
                </a:solidFill>
                <a:latin typeface="Calibri"/>
                <a:cs typeface="Calibri"/>
              </a:rPr>
              <a:t>needed,</a:t>
            </a:r>
            <a:r>
              <a:rPr sz="17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700" spc="-20" dirty="0">
                <a:solidFill>
                  <a:srgbClr val="131C36"/>
                </a:solidFill>
                <a:latin typeface="Calibri"/>
                <a:cs typeface="Calibri"/>
              </a:rPr>
              <a:t>then </a:t>
            </a:r>
            <a:r>
              <a:rPr sz="1700" dirty="0">
                <a:solidFill>
                  <a:srgbClr val="131C36"/>
                </a:solidFill>
                <a:latin typeface="Calibri"/>
                <a:cs typeface="Calibri"/>
              </a:rPr>
              <a:t>see</a:t>
            </a:r>
            <a:r>
              <a:rPr sz="17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131C36"/>
                </a:solidFill>
                <a:latin typeface="Calibri"/>
                <a:cs typeface="Calibri"/>
              </a:rPr>
              <a:t>whether</a:t>
            </a:r>
            <a:r>
              <a:rPr sz="1700" spc="-5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131C36"/>
                </a:solidFill>
                <a:latin typeface="Calibri"/>
                <a:cs typeface="Calibri"/>
              </a:rPr>
              <a:t>a</a:t>
            </a:r>
            <a:r>
              <a:rPr sz="17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131C36"/>
                </a:solidFill>
                <a:latin typeface="Calibri"/>
                <a:cs typeface="Calibri"/>
              </a:rPr>
              <a:t>less</a:t>
            </a:r>
            <a:r>
              <a:rPr sz="17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131C36"/>
                </a:solidFill>
                <a:latin typeface="Calibri"/>
                <a:cs typeface="Calibri"/>
              </a:rPr>
              <a:t>expensive</a:t>
            </a:r>
            <a:r>
              <a:rPr sz="17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131C36"/>
                </a:solidFill>
                <a:latin typeface="Calibri"/>
                <a:cs typeface="Calibri"/>
              </a:rPr>
              <a:t>alternative</a:t>
            </a:r>
            <a:r>
              <a:rPr sz="17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700" spc="-10" dirty="0">
                <a:solidFill>
                  <a:srgbClr val="131C36"/>
                </a:solidFill>
                <a:latin typeface="Calibri"/>
                <a:cs typeface="Calibri"/>
              </a:rPr>
              <a:t>exists</a:t>
            </a:r>
            <a:endParaRPr sz="1700">
              <a:latin typeface="Calibri"/>
              <a:cs typeface="Calibri"/>
            </a:endParaRPr>
          </a:p>
          <a:p>
            <a:pPr marL="299085" marR="231140" indent="-287020">
              <a:lnSpc>
                <a:spcPct val="110000"/>
              </a:lnSpc>
              <a:spcBef>
                <a:spcPts val="500"/>
              </a:spcBef>
              <a:buClr>
                <a:srgbClr val="DA3467"/>
              </a:buClr>
              <a:buSzPct val="114705"/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700" dirty="0">
                <a:solidFill>
                  <a:srgbClr val="131C36"/>
                </a:solidFill>
                <a:latin typeface="Calibri"/>
                <a:cs typeface="Calibri"/>
              </a:rPr>
              <a:t>If</a:t>
            </a:r>
            <a:r>
              <a:rPr sz="17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131C36"/>
                </a:solidFill>
                <a:latin typeface="Calibri"/>
                <a:cs typeface="Calibri"/>
              </a:rPr>
              <a:t>control</a:t>
            </a:r>
            <a:r>
              <a:rPr sz="17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131C36"/>
                </a:solidFill>
                <a:latin typeface="Calibri"/>
                <a:cs typeface="Calibri"/>
              </a:rPr>
              <a:t>would</a:t>
            </a:r>
            <a:r>
              <a:rPr sz="1700" spc="-1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131C36"/>
                </a:solidFill>
                <a:latin typeface="Calibri"/>
                <a:cs typeface="Calibri"/>
              </a:rPr>
              <a:t>cost</a:t>
            </a:r>
            <a:r>
              <a:rPr sz="17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131C36"/>
                </a:solidFill>
                <a:latin typeface="Calibri"/>
                <a:cs typeface="Calibri"/>
              </a:rPr>
              <a:t>more</a:t>
            </a:r>
            <a:r>
              <a:rPr sz="1700" spc="-1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131C36"/>
                </a:solidFill>
                <a:latin typeface="Calibri"/>
                <a:cs typeface="Calibri"/>
              </a:rPr>
              <a:t>than</a:t>
            </a:r>
            <a:r>
              <a:rPr sz="17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131C36"/>
                </a:solidFill>
                <a:latin typeface="Calibri"/>
                <a:cs typeface="Calibri"/>
              </a:rPr>
              <a:t>the</a:t>
            </a:r>
            <a:r>
              <a:rPr sz="17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131C36"/>
                </a:solidFill>
                <a:latin typeface="Calibri"/>
                <a:cs typeface="Calibri"/>
              </a:rPr>
              <a:t>risk</a:t>
            </a:r>
            <a:r>
              <a:rPr sz="17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700" spc="-10" dirty="0">
                <a:solidFill>
                  <a:srgbClr val="131C36"/>
                </a:solidFill>
                <a:latin typeface="Calibri"/>
                <a:cs typeface="Calibri"/>
              </a:rPr>
              <a:t>reduction </a:t>
            </a:r>
            <a:r>
              <a:rPr sz="1700" dirty="0">
                <a:solidFill>
                  <a:srgbClr val="131C36"/>
                </a:solidFill>
                <a:latin typeface="Calibri"/>
                <a:cs typeface="Calibri"/>
              </a:rPr>
              <a:t>provided,</a:t>
            </a:r>
            <a:r>
              <a:rPr sz="1700" spc="-6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131C36"/>
                </a:solidFill>
                <a:latin typeface="Calibri"/>
                <a:cs typeface="Calibri"/>
              </a:rPr>
              <a:t>then</a:t>
            </a:r>
            <a:r>
              <a:rPr sz="17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131C36"/>
                </a:solidFill>
                <a:latin typeface="Calibri"/>
                <a:cs typeface="Calibri"/>
              </a:rPr>
              <a:t>find</a:t>
            </a:r>
            <a:r>
              <a:rPr sz="17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131C36"/>
                </a:solidFill>
                <a:latin typeface="Calibri"/>
                <a:cs typeface="Calibri"/>
              </a:rPr>
              <a:t>something</a:t>
            </a:r>
            <a:r>
              <a:rPr sz="17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700" spc="-20" dirty="0">
                <a:solidFill>
                  <a:srgbClr val="131C36"/>
                </a:solidFill>
                <a:latin typeface="Calibri"/>
                <a:cs typeface="Calibri"/>
              </a:rPr>
              <a:t>else</a:t>
            </a:r>
            <a:endParaRPr sz="1700">
              <a:latin typeface="Calibri"/>
              <a:cs typeface="Calibri"/>
            </a:endParaRPr>
          </a:p>
          <a:p>
            <a:pPr marL="299085" marR="42545" indent="-287020">
              <a:lnSpc>
                <a:spcPct val="110100"/>
              </a:lnSpc>
              <a:spcBef>
                <a:spcPts val="490"/>
              </a:spcBef>
              <a:buClr>
                <a:srgbClr val="DA3467"/>
              </a:buClr>
              <a:buSzPct val="114705"/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700" dirty="0">
                <a:solidFill>
                  <a:srgbClr val="131C36"/>
                </a:solidFill>
                <a:latin typeface="Calibri"/>
                <a:cs typeface="Calibri"/>
              </a:rPr>
              <a:t>If</a:t>
            </a:r>
            <a:r>
              <a:rPr sz="1700" spc="-1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131C36"/>
                </a:solidFill>
                <a:latin typeface="Calibri"/>
                <a:cs typeface="Calibri"/>
              </a:rPr>
              <a:t>control</a:t>
            </a:r>
            <a:r>
              <a:rPr sz="17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131C36"/>
                </a:solidFill>
                <a:latin typeface="Calibri"/>
                <a:cs typeface="Calibri"/>
              </a:rPr>
              <a:t>does</a:t>
            </a:r>
            <a:r>
              <a:rPr sz="17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131C36"/>
                </a:solidFill>
                <a:latin typeface="Calibri"/>
                <a:cs typeface="Calibri"/>
              </a:rPr>
              <a:t>not</a:t>
            </a:r>
            <a:r>
              <a:rPr sz="1700" spc="-1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131C36"/>
                </a:solidFill>
                <a:latin typeface="Calibri"/>
                <a:cs typeface="Calibri"/>
              </a:rPr>
              <a:t>reduce</a:t>
            </a:r>
            <a:r>
              <a:rPr sz="17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131C36"/>
                </a:solidFill>
                <a:latin typeface="Calibri"/>
                <a:cs typeface="Calibri"/>
              </a:rPr>
              <a:t>risk</a:t>
            </a:r>
            <a:r>
              <a:rPr sz="17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700" spc="-10" dirty="0">
                <a:solidFill>
                  <a:srgbClr val="131C36"/>
                </a:solidFill>
                <a:latin typeface="Calibri"/>
                <a:cs typeface="Calibri"/>
              </a:rPr>
              <a:t>sufficiently,</a:t>
            </a:r>
            <a:r>
              <a:rPr sz="17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131C36"/>
                </a:solidFill>
                <a:latin typeface="Calibri"/>
                <a:cs typeface="Calibri"/>
              </a:rPr>
              <a:t>then</a:t>
            </a:r>
            <a:r>
              <a:rPr sz="17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700" spc="-20" dirty="0">
                <a:solidFill>
                  <a:srgbClr val="131C36"/>
                </a:solidFill>
                <a:latin typeface="Calibri"/>
                <a:cs typeface="Calibri"/>
              </a:rPr>
              <a:t>look </a:t>
            </a:r>
            <a:r>
              <a:rPr sz="1700" dirty="0">
                <a:solidFill>
                  <a:srgbClr val="131C36"/>
                </a:solidFill>
                <a:latin typeface="Calibri"/>
                <a:cs typeface="Calibri"/>
              </a:rPr>
              <a:t>for</a:t>
            </a:r>
            <a:r>
              <a:rPr sz="1700" spc="-1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131C36"/>
                </a:solidFill>
                <a:latin typeface="Calibri"/>
                <a:cs typeface="Calibri"/>
              </a:rPr>
              <a:t>more</a:t>
            </a:r>
            <a:r>
              <a:rPr sz="1700" spc="-1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131C36"/>
                </a:solidFill>
                <a:latin typeface="Calibri"/>
                <a:cs typeface="Calibri"/>
              </a:rPr>
              <a:t>controls</a:t>
            </a:r>
            <a:r>
              <a:rPr sz="1700" spc="-6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131C36"/>
                </a:solidFill>
                <a:latin typeface="Calibri"/>
                <a:cs typeface="Calibri"/>
              </a:rPr>
              <a:t>or</a:t>
            </a:r>
            <a:r>
              <a:rPr sz="17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131C36"/>
                </a:solidFill>
                <a:latin typeface="Calibri"/>
                <a:cs typeface="Calibri"/>
              </a:rPr>
              <a:t>a</a:t>
            </a:r>
            <a:r>
              <a:rPr sz="17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700" spc="-10" dirty="0">
                <a:solidFill>
                  <a:srgbClr val="131C36"/>
                </a:solidFill>
                <a:latin typeface="Calibri"/>
                <a:cs typeface="Calibri"/>
              </a:rPr>
              <a:t>different</a:t>
            </a:r>
            <a:r>
              <a:rPr sz="17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700" spc="-10" dirty="0">
                <a:solidFill>
                  <a:srgbClr val="131C36"/>
                </a:solidFill>
                <a:latin typeface="Calibri"/>
                <a:cs typeface="Calibri"/>
              </a:rPr>
              <a:t>control</a:t>
            </a:r>
            <a:endParaRPr sz="1700">
              <a:latin typeface="Calibri"/>
              <a:cs typeface="Calibri"/>
            </a:endParaRPr>
          </a:p>
          <a:p>
            <a:pPr marL="299085" marR="5080" indent="-287020">
              <a:lnSpc>
                <a:spcPct val="110000"/>
              </a:lnSpc>
              <a:spcBef>
                <a:spcPts val="505"/>
              </a:spcBef>
              <a:buClr>
                <a:srgbClr val="DA3467"/>
              </a:buClr>
              <a:buSzPct val="114705"/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700" dirty="0">
                <a:solidFill>
                  <a:srgbClr val="131C36"/>
                </a:solidFill>
                <a:latin typeface="Calibri"/>
                <a:cs typeface="Calibri"/>
              </a:rPr>
              <a:t>If</a:t>
            </a:r>
            <a:r>
              <a:rPr sz="17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131C36"/>
                </a:solidFill>
                <a:latin typeface="Calibri"/>
                <a:cs typeface="Calibri"/>
              </a:rPr>
              <a:t>control</a:t>
            </a:r>
            <a:r>
              <a:rPr sz="17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131C36"/>
                </a:solidFill>
                <a:latin typeface="Calibri"/>
                <a:cs typeface="Calibri"/>
              </a:rPr>
              <a:t>provides</a:t>
            </a:r>
            <a:r>
              <a:rPr sz="1700" spc="-1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131C36"/>
                </a:solidFill>
                <a:latin typeface="Calibri"/>
                <a:cs typeface="Calibri"/>
              </a:rPr>
              <a:t>enough</a:t>
            </a:r>
            <a:r>
              <a:rPr sz="1700" spc="-5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131C36"/>
                </a:solidFill>
                <a:latin typeface="Calibri"/>
                <a:cs typeface="Calibri"/>
              </a:rPr>
              <a:t>risk</a:t>
            </a:r>
            <a:r>
              <a:rPr sz="17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131C36"/>
                </a:solidFill>
                <a:latin typeface="Calibri"/>
                <a:cs typeface="Calibri"/>
              </a:rPr>
              <a:t>reduction</a:t>
            </a:r>
            <a:r>
              <a:rPr sz="1700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131C36"/>
                </a:solidFill>
                <a:latin typeface="Calibri"/>
                <a:cs typeface="Calibri"/>
              </a:rPr>
              <a:t>and</a:t>
            </a:r>
            <a:r>
              <a:rPr sz="17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131C36"/>
                </a:solidFill>
                <a:latin typeface="Calibri"/>
                <a:cs typeface="Calibri"/>
              </a:rPr>
              <a:t>is</a:t>
            </a:r>
            <a:r>
              <a:rPr sz="1700" spc="-1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700" spc="-10" dirty="0">
                <a:solidFill>
                  <a:srgbClr val="131C36"/>
                </a:solidFill>
                <a:latin typeface="Calibri"/>
                <a:cs typeface="Calibri"/>
              </a:rPr>
              <a:t>cost- effective, </a:t>
            </a:r>
            <a:r>
              <a:rPr sz="1700" dirty="0">
                <a:solidFill>
                  <a:srgbClr val="131C36"/>
                </a:solidFill>
                <a:latin typeface="Calibri"/>
                <a:cs typeface="Calibri"/>
              </a:rPr>
              <a:t>then</a:t>
            </a:r>
            <a:r>
              <a:rPr sz="1700" spc="-1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131C36"/>
                </a:solidFill>
                <a:latin typeface="Calibri"/>
                <a:cs typeface="Calibri"/>
              </a:rPr>
              <a:t>use</a:t>
            </a:r>
            <a:r>
              <a:rPr sz="1700" spc="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700" spc="-25" dirty="0">
                <a:solidFill>
                  <a:srgbClr val="131C36"/>
                </a:solidFill>
                <a:latin typeface="Calibri"/>
                <a:cs typeface="Calibri"/>
              </a:rPr>
              <a:t>it</a:t>
            </a:r>
            <a:endParaRPr sz="170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9222136" y="4278274"/>
            <a:ext cx="2379345" cy="2379345"/>
            <a:chOff x="9222136" y="4278274"/>
            <a:chExt cx="2379345" cy="2379345"/>
          </a:xfrm>
        </p:grpSpPr>
        <p:sp>
          <p:nvSpPr>
            <p:cNvPr id="10" name="object 10"/>
            <p:cNvSpPr/>
            <p:nvPr/>
          </p:nvSpPr>
          <p:spPr>
            <a:xfrm>
              <a:off x="9222136" y="4278274"/>
              <a:ext cx="2379345" cy="2379345"/>
            </a:xfrm>
            <a:custGeom>
              <a:avLst/>
              <a:gdLst/>
              <a:ahLst/>
              <a:cxnLst/>
              <a:rect l="l" t="t" r="r" b="b"/>
              <a:pathLst>
                <a:path w="2379345" h="2379345">
                  <a:moveTo>
                    <a:pt x="1189360" y="0"/>
                  </a:moveTo>
                  <a:lnTo>
                    <a:pt x="1141523" y="948"/>
                  </a:lnTo>
                  <a:lnTo>
                    <a:pt x="1094166" y="3762"/>
                  </a:lnTo>
                  <a:lnTo>
                    <a:pt x="1047323" y="8406"/>
                  </a:lnTo>
                  <a:lnTo>
                    <a:pt x="1001032" y="14844"/>
                  </a:lnTo>
                  <a:lnTo>
                    <a:pt x="955326" y="23040"/>
                  </a:lnTo>
                  <a:lnTo>
                    <a:pt x="910242" y="32959"/>
                  </a:lnTo>
                  <a:lnTo>
                    <a:pt x="865815" y="44566"/>
                  </a:lnTo>
                  <a:lnTo>
                    <a:pt x="822081" y="57826"/>
                  </a:lnTo>
                  <a:lnTo>
                    <a:pt x="779075" y="72701"/>
                  </a:lnTo>
                  <a:lnTo>
                    <a:pt x="736833" y="89158"/>
                  </a:lnTo>
                  <a:lnTo>
                    <a:pt x="695391" y="107160"/>
                  </a:lnTo>
                  <a:lnTo>
                    <a:pt x="654783" y="126672"/>
                  </a:lnTo>
                  <a:lnTo>
                    <a:pt x="615045" y="147659"/>
                  </a:lnTo>
                  <a:lnTo>
                    <a:pt x="576214" y="170084"/>
                  </a:lnTo>
                  <a:lnTo>
                    <a:pt x="538323" y="193913"/>
                  </a:lnTo>
                  <a:lnTo>
                    <a:pt x="501410" y="219110"/>
                  </a:lnTo>
                  <a:lnTo>
                    <a:pt x="465509" y="245639"/>
                  </a:lnTo>
                  <a:lnTo>
                    <a:pt x="430656" y="273465"/>
                  </a:lnTo>
                  <a:lnTo>
                    <a:pt x="396887" y="302552"/>
                  </a:lnTo>
                  <a:lnTo>
                    <a:pt x="364237" y="332866"/>
                  </a:lnTo>
                  <a:lnTo>
                    <a:pt x="332741" y="364369"/>
                  </a:lnTo>
                  <a:lnTo>
                    <a:pt x="302435" y="397027"/>
                  </a:lnTo>
                  <a:lnTo>
                    <a:pt x="273355" y="430804"/>
                  </a:lnTo>
                  <a:lnTo>
                    <a:pt x="245537" y="465665"/>
                  </a:lnTo>
                  <a:lnTo>
                    <a:pt x="219014" y="501575"/>
                  </a:lnTo>
                  <a:lnTo>
                    <a:pt x="193824" y="538496"/>
                  </a:lnTo>
                  <a:lnTo>
                    <a:pt x="170002" y="576395"/>
                  </a:lnTo>
                  <a:lnTo>
                    <a:pt x="147583" y="615236"/>
                  </a:lnTo>
                  <a:lnTo>
                    <a:pt x="126603" y="654983"/>
                  </a:lnTo>
                  <a:lnTo>
                    <a:pt x="107097" y="695600"/>
                  </a:lnTo>
                  <a:lnTo>
                    <a:pt x="89101" y="737052"/>
                  </a:lnTo>
                  <a:lnTo>
                    <a:pt x="72651" y="779304"/>
                  </a:lnTo>
                  <a:lnTo>
                    <a:pt x="57781" y="822320"/>
                  </a:lnTo>
                  <a:lnTo>
                    <a:pt x="44528" y="866064"/>
                  </a:lnTo>
                  <a:lnTo>
                    <a:pt x="32927" y="910502"/>
                  </a:lnTo>
                  <a:lnTo>
                    <a:pt x="23013" y="955596"/>
                  </a:lnTo>
                  <a:lnTo>
                    <a:pt x="14822" y="1001313"/>
                  </a:lnTo>
                  <a:lnTo>
                    <a:pt x="8390" y="1047616"/>
                  </a:lnTo>
                  <a:lnTo>
                    <a:pt x="3752" y="1094470"/>
                  </a:lnTo>
                  <a:lnTo>
                    <a:pt x="943" y="1141839"/>
                  </a:lnTo>
                  <a:lnTo>
                    <a:pt x="0" y="1189688"/>
                  </a:lnTo>
                  <a:lnTo>
                    <a:pt x="945" y="1237534"/>
                  </a:lnTo>
                  <a:lnTo>
                    <a:pt x="3755" y="1284900"/>
                  </a:lnTo>
                  <a:lnTo>
                    <a:pt x="8395" y="1331751"/>
                  </a:lnTo>
                  <a:lnTo>
                    <a:pt x="14829" y="1378051"/>
                  </a:lnTo>
                  <a:lnTo>
                    <a:pt x="23022" y="1423765"/>
                  </a:lnTo>
                  <a:lnTo>
                    <a:pt x="32937" y="1468858"/>
                  </a:lnTo>
                  <a:lnTo>
                    <a:pt x="44540" y="1513293"/>
                  </a:lnTo>
                  <a:lnTo>
                    <a:pt x="57795" y="1557035"/>
                  </a:lnTo>
                  <a:lnTo>
                    <a:pt x="72666" y="1600049"/>
                  </a:lnTo>
                  <a:lnTo>
                    <a:pt x="89118" y="1642299"/>
                  </a:lnTo>
                  <a:lnTo>
                    <a:pt x="107115" y="1683750"/>
                  </a:lnTo>
                  <a:lnTo>
                    <a:pt x="126622" y="1724366"/>
                  </a:lnTo>
                  <a:lnTo>
                    <a:pt x="147603" y="1764111"/>
                  </a:lnTo>
                  <a:lnTo>
                    <a:pt x="170023" y="1802950"/>
                  </a:lnTo>
                  <a:lnTo>
                    <a:pt x="193846" y="1840848"/>
                  </a:lnTo>
                  <a:lnTo>
                    <a:pt x="219037" y="1877769"/>
                  </a:lnTo>
                  <a:lnTo>
                    <a:pt x="245560" y="1913677"/>
                  </a:lnTo>
                  <a:lnTo>
                    <a:pt x="273380" y="1948537"/>
                  </a:lnTo>
                  <a:lnTo>
                    <a:pt x="302460" y="1982313"/>
                  </a:lnTo>
                  <a:lnTo>
                    <a:pt x="332766" y="2014969"/>
                  </a:lnTo>
                  <a:lnTo>
                    <a:pt x="364262" y="2046471"/>
                  </a:lnTo>
                  <a:lnTo>
                    <a:pt x="396913" y="2076783"/>
                  </a:lnTo>
                  <a:lnTo>
                    <a:pt x="430682" y="2105869"/>
                  </a:lnTo>
                  <a:lnTo>
                    <a:pt x="465535" y="2133694"/>
                  </a:lnTo>
                  <a:lnTo>
                    <a:pt x="501436" y="2160221"/>
                  </a:lnTo>
                  <a:lnTo>
                    <a:pt x="538349" y="2185416"/>
                  </a:lnTo>
                  <a:lnTo>
                    <a:pt x="576238" y="2209243"/>
                  </a:lnTo>
                  <a:lnTo>
                    <a:pt x="615069" y="2231667"/>
                  </a:lnTo>
                  <a:lnTo>
                    <a:pt x="654806" y="2252651"/>
                  </a:lnTo>
                  <a:lnTo>
                    <a:pt x="695413" y="2272161"/>
                  </a:lnTo>
                  <a:lnTo>
                    <a:pt x="736855" y="2290161"/>
                  </a:lnTo>
                  <a:lnTo>
                    <a:pt x="779095" y="2306615"/>
                  </a:lnTo>
                  <a:lnTo>
                    <a:pt x="822100" y="2321487"/>
                  </a:lnTo>
                  <a:lnTo>
                    <a:pt x="865832" y="2334743"/>
                  </a:lnTo>
                  <a:lnTo>
                    <a:pt x="910257" y="2346347"/>
                  </a:lnTo>
                  <a:lnTo>
                    <a:pt x="955339" y="2356263"/>
                  </a:lnTo>
                  <a:lnTo>
                    <a:pt x="1001043" y="2364455"/>
                  </a:lnTo>
                  <a:lnTo>
                    <a:pt x="1047332" y="2370889"/>
                  </a:lnTo>
                  <a:lnTo>
                    <a:pt x="1094172" y="2375528"/>
                  </a:lnTo>
                  <a:lnTo>
                    <a:pt x="1141527" y="2378337"/>
                  </a:lnTo>
                  <a:lnTo>
                    <a:pt x="1189361" y="2379280"/>
                  </a:lnTo>
                  <a:lnTo>
                    <a:pt x="1237199" y="2378335"/>
                  </a:lnTo>
                  <a:lnTo>
                    <a:pt x="1284558" y="2375524"/>
                  </a:lnTo>
                  <a:lnTo>
                    <a:pt x="1331401" y="2370883"/>
                  </a:lnTo>
                  <a:lnTo>
                    <a:pt x="1377693" y="2364447"/>
                  </a:lnTo>
                  <a:lnTo>
                    <a:pt x="1423400" y="2356253"/>
                  </a:lnTo>
                  <a:lnTo>
                    <a:pt x="1468484" y="2346335"/>
                  </a:lnTo>
                  <a:lnTo>
                    <a:pt x="1512911" y="2334729"/>
                  </a:lnTo>
                  <a:lnTo>
                    <a:pt x="1556645" y="2321471"/>
                  </a:lnTo>
                  <a:lnTo>
                    <a:pt x="1599651" y="2306597"/>
                  </a:lnTo>
                  <a:lnTo>
                    <a:pt x="1641893" y="2290141"/>
                  </a:lnTo>
                  <a:lnTo>
                    <a:pt x="1683336" y="2272139"/>
                  </a:lnTo>
                  <a:lnTo>
                    <a:pt x="1723944" y="2252628"/>
                  </a:lnTo>
                  <a:lnTo>
                    <a:pt x="1763681" y="2231641"/>
                  </a:lnTo>
                  <a:lnTo>
                    <a:pt x="1802512" y="2209216"/>
                  </a:lnTo>
                  <a:lnTo>
                    <a:pt x="1840402" y="2185387"/>
                  </a:lnTo>
                  <a:lnTo>
                    <a:pt x="1877315" y="2160191"/>
                  </a:lnTo>
                  <a:lnTo>
                    <a:pt x="1913216" y="2133661"/>
                  </a:lnTo>
                  <a:lnTo>
                    <a:pt x="1948068" y="2105835"/>
                  </a:lnTo>
                  <a:lnTo>
                    <a:pt x="1981837" y="2076748"/>
                  </a:lnTo>
                  <a:lnTo>
                    <a:pt x="2014487" y="2046435"/>
                  </a:lnTo>
                  <a:lnTo>
                    <a:pt x="2045982" y="2014931"/>
                  </a:lnTo>
                  <a:lnTo>
                    <a:pt x="2076287" y="1982273"/>
                  </a:lnTo>
                  <a:lnTo>
                    <a:pt x="2105366" y="1948495"/>
                  </a:lnTo>
                  <a:lnTo>
                    <a:pt x="2133184" y="1913634"/>
                  </a:lnTo>
                  <a:lnTo>
                    <a:pt x="2159706" y="1877725"/>
                  </a:lnTo>
                  <a:lnTo>
                    <a:pt x="2184895" y="1840803"/>
                  </a:lnTo>
                  <a:lnTo>
                    <a:pt x="2208717" y="1802904"/>
                  </a:lnTo>
                  <a:lnTo>
                    <a:pt x="2231136" y="1764063"/>
                  </a:lnTo>
                  <a:lnTo>
                    <a:pt x="2252115" y="1724317"/>
                  </a:lnTo>
                  <a:lnTo>
                    <a:pt x="2271621" y="1683700"/>
                  </a:lnTo>
                  <a:lnTo>
                    <a:pt x="2289617" y="1642248"/>
                  </a:lnTo>
                  <a:lnTo>
                    <a:pt x="2306067" y="1599997"/>
                  </a:lnTo>
                  <a:lnTo>
                    <a:pt x="2320937" y="1556982"/>
                  </a:lnTo>
                  <a:lnTo>
                    <a:pt x="2334190" y="1513239"/>
                  </a:lnTo>
                  <a:lnTo>
                    <a:pt x="2345791" y="1468803"/>
                  </a:lnTo>
                  <a:lnTo>
                    <a:pt x="2355705" y="1423710"/>
                  </a:lnTo>
                  <a:lnTo>
                    <a:pt x="2363896" y="1377995"/>
                  </a:lnTo>
                  <a:lnTo>
                    <a:pt x="2370329" y="1331694"/>
                  </a:lnTo>
                  <a:lnTo>
                    <a:pt x="2374968" y="1284842"/>
                  </a:lnTo>
                  <a:lnTo>
                    <a:pt x="2377777" y="1237475"/>
                  </a:lnTo>
                  <a:lnTo>
                    <a:pt x="2378722" y="1189629"/>
                  </a:lnTo>
                  <a:lnTo>
                    <a:pt x="2377624" y="1138491"/>
                  </a:lnTo>
                  <a:lnTo>
                    <a:pt x="2374348" y="1087651"/>
                  </a:lnTo>
                  <a:lnTo>
                    <a:pt x="2368921" y="1037172"/>
                  </a:lnTo>
                  <a:lnTo>
                    <a:pt x="2361369" y="987117"/>
                  </a:lnTo>
                  <a:lnTo>
                    <a:pt x="2351721" y="937549"/>
                  </a:lnTo>
                  <a:lnTo>
                    <a:pt x="2340002" y="888531"/>
                  </a:lnTo>
                  <a:lnTo>
                    <a:pt x="2326239" y="840126"/>
                  </a:lnTo>
                  <a:lnTo>
                    <a:pt x="2310460" y="792398"/>
                  </a:lnTo>
                  <a:lnTo>
                    <a:pt x="2292690" y="745408"/>
                  </a:lnTo>
                  <a:lnTo>
                    <a:pt x="2272958" y="699220"/>
                  </a:lnTo>
                  <a:lnTo>
                    <a:pt x="2251290" y="653898"/>
                  </a:lnTo>
                  <a:lnTo>
                    <a:pt x="2227713" y="609503"/>
                  </a:lnTo>
                  <a:lnTo>
                    <a:pt x="2202254" y="566100"/>
                  </a:lnTo>
                  <a:lnTo>
                    <a:pt x="2174939" y="523751"/>
                  </a:lnTo>
                  <a:lnTo>
                    <a:pt x="2145795" y="482518"/>
                  </a:lnTo>
                  <a:lnTo>
                    <a:pt x="2114850" y="442467"/>
                  </a:lnTo>
                  <a:lnTo>
                    <a:pt x="2082130" y="403658"/>
                  </a:lnTo>
                  <a:lnTo>
                    <a:pt x="2047662" y="366155"/>
                  </a:lnTo>
                  <a:lnTo>
                    <a:pt x="2011474" y="330022"/>
                  </a:lnTo>
                  <a:lnTo>
                    <a:pt x="1973918" y="295589"/>
                  </a:lnTo>
                  <a:lnTo>
                    <a:pt x="1935071" y="262916"/>
                  </a:lnTo>
                  <a:lnTo>
                    <a:pt x="1894996" y="232027"/>
                  </a:lnTo>
                  <a:lnTo>
                    <a:pt x="1853756" y="202947"/>
                  </a:lnTo>
                  <a:lnTo>
                    <a:pt x="1811414" y="175702"/>
                  </a:lnTo>
                  <a:lnTo>
                    <a:pt x="1768032" y="150317"/>
                  </a:lnTo>
                  <a:lnTo>
                    <a:pt x="1723675" y="126818"/>
                  </a:lnTo>
                  <a:lnTo>
                    <a:pt x="1678405" y="105230"/>
                  </a:lnTo>
                  <a:lnTo>
                    <a:pt x="1632284" y="85577"/>
                  </a:lnTo>
                  <a:lnTo>
                    <a:pt x="1585377" y="67886"/>
                  </a:lnTo>
                  <a:lnTo>
                    <a:pt x="1537746" y="52182"/>
                  </a:lnTo>
                  <a:lnTo>
                    <a:pt x="1489455" y="38489"/>
                  </a:lnTo>
                  <a:lnTo>
                    <a:pt x="1440565" y="26834"/>
                  </a:lnTo>
                  <a:lnTo>
                    <a:pt x="1391141" y="17241"/>
                  </a:lnTo>
                  <a:lnTo>
                    <a:pt x="1341246" y="9736"/>
                  </a:lnTo>
                  <a:lnTo>
                    <a:pt x="1290942" y="4344"/>
                  </a:lnTo>
                  <a:lnTo>
                    <a:pt x="1240292" y="1090"/>
                  </a:lnTo>
                  <a:lnTo>
                    <a:pt x="1189360" y="0"/>
                  </a:lnTo>
                  <a:close/>
                </a:path>
              </a:pathLst>
            </a:custGeom>
            <a:solidFill>
              <a:srgbClr val="1F57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0347396" y="4881125"/>
              <a:ext cx="244475" cy="244475"/>
            </a:xfrm>
            <a:custGeom>
              <a:avLst/>
              <a:gdLst/>
              <a:ahLst/>
              <a:cxnLst/>
              <a:rect l="l" t="t" r="r" b="b"/>
              <a:pathLst>
                <a:path w="244475" h="244475">
                  <a:moveTo>
                    <a:pt x="129492" y="0"/>
                  </a:moveTo>
                  <a:lnTo>
                    <a:pt x="121927" y="0"/>
                  </a:lnTo>
                  <a:lnTo>
                    <a:pt x="74472" y="9585"/>
                  </a:lnTo>
                  <a:lnTo>
                    <a:pt x="35715" y="35724"/>
                  </a:lnTo>
                  <a:lnTo>
                    <a:pt x="9583" y="74489"/>
                  </a:lnTo>
                  <a:lnTo>
                    <a:pt x="0" y="121954"/>
                  </a:lnTo>
                  <a:lnTo>
                    <a:pt x="9583" y="169453"/>
                  </a:lnTo>
                  <a:lnTo>
                    <a:pt x="35716" y="208236"/>
                  </a:lnTo>
                  <a:lnTo>
                    <a:pt x="74472" y="234381"/>
                  </a:lnTo>
                  <a:lnTo>
                    <a:pt x="121927" y="243967"/>
                  </a:lnTo>
                  <a:lnTo>
                    <a:pt x="129492" y="243967"/>
                  </a:lnTo>
                  <a:lnTo>
                    <a:pt x="174487" y="232322"/>
                  </a:lnTo>
                  <a:lnTo>
                    <a:pt x="210806" y="205758"/>
                  </a:lnTo>
                  <a:lnTo>
                    <a:pt x="235073" y="167853"/>
                  </a:lnTo>
                  <a:lnTo>
                    <a:pt x="243912" y="122189"/>
                  </a:lnTo>
                  <a:lnTo>
                    <a:pt x="235172" y="76411"/>
                  </a:lnTo>
                  <a:lnTo>
                    <a:pt x="210938" y="38371"/>
                  </a:lnTo>
                  <a:lnTo>
                    <a:pt x="174586" y="11692"/>
                  </a:lnTo>
                  <a:lnTo>
                    <a:pt x="129492" y="0"/>
                  </a:lnTo>
                  <a:close/>
                </a:path>
              </a:pathLst>
            </a:custGeom>
            <a:solidFill>
              <a:srgbClr val="FCCF0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0347396" y="4881125"/>
              <a:ext cx="244475" cy="244475"/>
            </a:xfrm>
            <a:custGeom>
              <a:avLst/>
              <a:gdLst/>
              <a:ahLst/>
              <a:cxnLst/>
              <a:rect l="l" t="t" r="r" b="b"/>
              <a:pathLst>
                <a:path w="244475" h="244475">
                  <a:moveTo>
                    <a:pt x="243912" y="122189"/>
                  </a:moveTo>
                  <a:lnTo>
                    <a:pt x="235073" y="167853"/>
                  </a:lnTo>
                  <a:lnTo>
                    <a:pt x="210806" y="205758"/>
                  </a:lnTo>
                  <a:lnTo>
                    <a:pt x="174487" y="232322"/>
                  </a:lnTo>
                  <a:lnTo>
                    <a:pt x="129492" y="243967"/>
                  </a:lnTo>
                  <a:lnTo>
                    <a:pt x="121927" y="243967"/>
                  </a:lnTo>
                  <a:lnTo>
                    <a:pt x="74472" y="234381"/>
                  </a:lnTo>
                  <a:lnTo>
                    <a:pt x="35716" y="208236"/>
                  </a:lnTo>
                  <a:lnTo>
                    <a:pt x="9583" y="169453"/>
                  </a:lnTo>
                  <a:lnTo>
                    <a:pt x="0" y="121954"/>
                  </a:lnTo>
                  <a:lnTo>
                    <a:pt x="9583" y="74489"/>
                  </a:lnTo>
                  <a:lnTo>
                    <a:pt x="35715" y="35724"/>
                  </a:lnTo>
                  <a:lnTo>
                    <a:pt x="74472" y="9585"/>
                  </a:lnTo>
                  <a:lnTo>
                    <a:pt x="121927" y="0"/>
                  </a:lnTo>
                  <a:lnTo>
                    <a:pt x="129492" y="0"/>
                  </a:lnTo>
                  <a:lnTo>
                    <a:pt x="174586" y="11692"/>
                  </a:lnTo>
                  <a:lnTo>
                    <a:pt x="210938" y="38371"/>
                  </a:lnTo>
                  <a:lnTo>
                    <a:pt x="235172" y="76411"/>
                  </a:lnTo>
                  <a:lnTo>
                    <a:pt x="243912" y="122189"/>
                  </a:lnTo>
                  <a:close/>
                </a:path>
              </a:pathLst>
            </a:custGeom>
            <a:ln w="8211">
              <a:solidFill>
                <a:srgbClr val="0A425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9960150" y="5104269"/>
              <a:ext cx="244475" cy="244475"/>
            </a:xfrm>
            <a:custGeom>
              <a:avLst/>
              <a:gdLst/>
              <a:ahLst/>
              <a:cxnLst/>
              <a:rect l="l" t="t" r="r" b="b"/>
              <a:pathLst>
                <a:path w="244475" h="244475">
                  <a:moveTo>
                    <a:pt x="129492" y="0"/>
                  </a:moveTo>
                  <a:lnTo>
                    <a:pt x="121985" y="0"/>
                  </a:lnTo>
                  <a:lnTo>
                    <a:pt x="74497" y="9585"/>
                  </a:lnTo>
                  <a:lnTo>
                    <a:pt x="35723" y="35724"/>
                  </a:lnTo>
                  <a:lnTo>
                    <a:pt x="9584" y="74489"/>
                  </a:lnTo>
                  <a:lnTo>
                    <a:pt x="0" y="121954"/>
                  </a:lnTo>
                  <a:lnTo>
                    <a:pt x="9584" y="169453"/>
                  </a:lnTo>
                  <a:lnTo>
                    <a:pt x="35723" y="208236"/>
                  </a:lnTo>
                  <a:lnTo>
                    <a:pt x="74497" y="234381"/>
                  </a:lnTo>
                  <a:lnTo>
                    <a:pt x="121985" y="243967"/>
                  </a:lnTo>
                  <a:lnTo>
                    <a:pt x="129492" y="243967"/>
                  </a:lnTo>
                  <a:lnTo>
                    <a:pt x="174554" y="232269"/>
                  </a:lnTo>
                  <a:lnTo>
                    <a:pt x="210901" y="205640"/>
                  </a:lnTo>
                  <a:lnTo>
                    <a:pt x="235164" y="167672"/>
                  </a:lnTo>
                  <a:lnTo>
                    <a:pt x="243971" y="121954"/>
                  </a:lnTo>
                  <a:lnTo>
                    <a:pt x="235164" y="76238"/>
                  </a:lnTo>
                  <a:lnTo>
                    <a:pt x="210901" y="38275"/>
                  </a:lnTo>
                  <a:lnTo>
                    <a:pt x="174554" y="11664"/>
                  </a:lnTo>
                  <a:lnTo>
                    <a:pt x="129492" y="0"/>
                  </a:lnTo>
                  <a:close/>
                </a:path>
              </a:pathLst>
            </a:custGeom>
            <a:solidFill>
              <a:srgbClr val="FCCF0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9960150" y="5104269"/>
              <a:ext cx="244475" cy="244475"/>
            </a:xfrm>
            <a:custGeom>
              <a:avLst/>
              <a:gdLst/>
              <a:ahLst/>
              <a:cxnLst/>
              <a:rect l="l" t="t" r="r" b="b"/>
              <a:pathLst>
                <a:path w="244475" h="244475">
                  <a:moveTo>
                    <a:pt x="243971" y="121954"/>
                  </a:moveTo>
                  <a:lnTo>
                    <a:pt x="235164" y="167672"/>
                  </a:lnTo>
                  <a:lnTo>
                    <a:pt x="210901" y="205640"/>
                  </a:lnTo>
                  <a:lnTo>
                    <a:pt x="174554" y="232269"/>
                  </a:lnTo>
                  <a:lnTo>
                    <a:pt x="129492" y="243967"/>
                  </a:lnTo>
                  <a:lnTo>
                    <a:pt x="121985" y="243967"/>
                  </a:lnTo>
                  <a:lnTo>
                    <a:pt x="74497" y="234381"/>
                  </a:lnTo>
                  <a:lnTo>
                    <a:pt x="35723" y="208236"/>
                  </a:lnTo>
                  <a:lnTo>
                    <a:pt x="9584" y="169453"/>
                  </a:lnTo>
                  <a:lnTo>
                    <a:pt x="0" y="121954"/>
                  </a:lnTo>
                  <a:lnTo>
                    <a:pt x="9584" y="74489"/>
                  </a:lnTo>
                  <a:lnTo>
                    <a:pt x="35723" y="35724"/>
                  </a:lnTo>
                  <a:lnTo>
                    <a:pt x="74497" y="9585"/>
                  </a:lnTo>
                  <a:lnTo>
                    <a:pt x="121985" y="0"/>
                  </a:lnTo>
                  <a:lnTo>
                    <a:pt x="129492" y="0"/>
                  </a:lnTo>
                  <a:lnTo>
                    <a:pt x="174554" y="11664"/>
                  </a:lnTo>
                  <a:lnTo>
                    <a:pt x="210901" y="38275"/>
                  </a:lnTo>
                  <a:lnTo>
                    <a:pt x="235164" y="76238"/>
                  </a:lnTo>
                  <a:lnTo>
                    <a:pt x="243971" y="121954"/>
                  </a:lnTo>
                  <a:close/>
                </a:path>
              </a:pathLst>
            </a:custGeom>
            <a:ln w="8211">
              <a:solidFill>
                <a:srgbClr val="0A425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0221011" y="5104269"/>
              <a:ext cx="244475" cy="244475"/>
            </a:xfrm>
            <a:custGeom>
              <a:avLst/>
              <a:gdLst/>
              <a:ahLst/>
              <a:cxnLst/>
              <a:rect l="l" t="t" r="r" b="b"/>
              <a:pathLst>
                <a:path w="244475" h="244475">
                  <a:moveTo>
                    <a:pt x="129492" y="0"/>
                  </a:moveTo>
                  <a:lnTo>
                    <a:pt x="121927" y="0"/>
                  </a:lnTo>
                  <a:lnTo>
                    <a:pt x="74472" y="9585"/>
                  </a:lnTo>
                  <a:lnTo>
                    <a:pt x="35715" y="35724"/>
                  </a:lnTo>
                  <a:lnTo>
                    <a:pt x="9583" y="74489"/>
                  </a:lnTo>
                  <a:lnTo>
                    <a:pt x="0" y="121954"/>
                  </a:lnTo>
                  <a:lnTo>
                    <a:pt x="9583" y="169453"/>
                  </a:lnTo>
                  <a:lnTo>
                    <a:pt x="35716" y="208236"/>
                  </a:lnTo>
                  <a:lnTo>
                    <a:pt x="74472" y="234381"/>
                  </a:lnTo>
                  <a:lnTo>
                    <a:pt x="121927" y="243967"/>
                  </a:lnTo>
                  <a:lnTo>
                    <a:pt x="129492" y="243967"/>
                  </a:lnTo>
                  <a:lnTo>
                    <a:pt x="174520" y="232269"/>
                  </a:lnTo>
                  <a:lnTo>
                    <a:pt x="210850" y="205640"/>
                  </a:lnTo>
                  <a:lnTo>
                    <a:pt x="235106" y="167672"/>
                  </a:lnTo>
                  <a:lnTo>
                    <a:pt x="243912" y="121954"/>
                  </a:lnTo>
                  <a:lnTo>
                    <a:pt x="235106" y="76238"/>
                  </a:lnTo>
                  <a:lnTo>
                    <a:pt x="210850" y="38275"/>
                  </a:lnTo>
                  <a:lnTo>
                    <a:pt x="174520" y="11664"/>
                  </a:lnTo>
                  <a:lnTo>
                    <a:pt x="129492" y="0"/>
                  </a:lnTo>
                  <a:close/>
                </a:path>
              </a:pathLst>
            </a:custGeom>
            <a:solidFill>
              <a:srgbClr val="FCCF0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0221011" y="5104269"/>
              <a:ext cx="244475" cy="244475"/>
            </a:xfrm>
            <a:custGeom>
              <a:avLst/>
              <a:gdLst/>
              <a:ahLst/>
              <a:cxnLst/>
              <a:rect l="l" t="t" r="r" b="b"/>
              <a:pathLst>
                <a:path w="244475" h="244475">
                  <a:moveTo>
                    <a:pt x="243912" y="121954"/>
                  </a:moveTo>
                  <a:lnTo>
                    <a:pt x="235106" y="167672"/>
                  </a:lnTo>
                  <a:lnTo>
                    <a:pt x="210850" y="205640"/>
                  </a:lnTo>
                  <a:lnTo>
                    <a:pt x="174520" y="232269"/>
                  </a:lnTo>
                  <a:lnTo>
                    <a:pt x="129492" y="243967"/>
                  </a:lnTo>
                  <a:lnTo>
                    <a:pt x="121927" y="243967"/>
                  </a:lnTo>
                  <a:lnTo>
                    <a:pt x="74472" y="234381"/>
                  </a:lnTo>
                  <a:lnTo>
                    <a:pt x="35716" y="208236"/>
                  </a:lnTo>
                  <a:lnTo>
                    <a:pt x="9583" y="169453"/>
                  </a:lnTo>
                  <a:lnTo>
                    <a:pt x="0" y="121954"/>
                  </a:lnTo>
                  <a:lnTo>
                    <a:pt x="9583" y="74489"/>
                  </a:lnTo>
                  <a:lnTo>
                    <a:pt x="35715" y="35724"/>
                  </a:lnTo>
                  <a:lnTo>
                    <a:pt x="74472" y="9585"/>
                  </a:lnTo>
                  <a:lnTo>
                    <a:pt x="121927" y="0"/>
                  </a:lnTo>
                  <a:lnTo>
                    <a:pt x="129492" y="0"/>
                  </a:lnTo>
                  <a:lnTo>
                    <a:pt x="174520" y="11664"/>
                  </a:lnTo>
                  <a:lnTo>
                    <a:pt x="210850" y="38275"/>
                  </a:lnTo>
                  <a:lnTo>
                    <a:pt x="235106" y="76238"/>
                  </a:lnTo>
                  <a:lnTo>
                    <a:pt x="243912" y="121954"/>
                  </a:lnTo>
                  <a:close/>
                </a:path>
              </a:pathLst>
            </a:custGeom>
            <a:ln w="8211">
              <a:solidFill>
                <a:srgbClr val="0A425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0481815" y="5104269"/>
              <a:ext cx="244475" cy="244475"/>
            </a:xfrm>
            <a:custGeom>
              <a:avLst/>
              <a:gdLst/>
              <a:ahLst/>
              <a:cxnLst/>
              <a:rect l="l" t="t" r="r" b="b"/>
              <a:pathLst>
                <a:path w="244475" h="244475">
                  <a:moveTo>
                    <a:pt x="129492" y="0"/>
                  </a:moveTo>
                  <a:lnTo>
                    <a:pt x="121927" y="0"/>
                  </a:lnTo>
                  <a:lnTo>
                    <a:pt x="74472" y="9585"/>
                  </a:lnTo>
                  <a:lnTo>
                    <a:pt x="35715" y="35724"/>
                  </a:lnTo>
                  <a:lnTo>
                    <a:pt x="9583" y="74489"/>
                  </a:lnTo>
                  <a:lnTo>
                    <a:pt x="0" y="121954"/>
                  </a:lnTo>
                  <a:lnTo>
                    <a:pt x="9583" y="169453"/>
                  </a:lnTo>
                  <a:lnTo>
                    <a:pt x="35716" y="208236"/>
                  </a:lnTo>
                  <a:lnTo>
                    <a:pt x="74472" y="234381"/>
                  </a:lnTo>
                  <a:lnTo>
                    <a:pt x="121927" y="243967"/>
                  </a:lnTo>
                  <a:lnTo>
                    <a:pt x="129492" y="243967"/>
                  </a:lnTo>
                  <a:lnTo>
                    <a:pt x="174553" y="232269"/>
                  </a:lnTo>
                  <a:lnTo>
                    <a:pt x="210894" y="205640"/>
                  </a:lnTo>
                  <a:lnTo>
                    <a:pt x="235139" y="167672"/>
                  </a:lnTo>
                  <a:lnTo>
                    <a:pt x="243912" y="121954"/>
                  </a:lnTo>
                  <a:lnTo>
                    <a:pt x="235139" y="76238"/>
                  </a:lnTo>
                  <a:lnTo>
                    <a:pt x="210894" y="38275"/>
                  </a:lnTo>
                  <a:lnTo>
                    <a:pt x="174553" y="11664"/>
                  </a:lnTo>
                  <a:lnTo>
                    <a:pt x="129492" y="0"/>
                  </a:lnTo>
                  <a:close/>
                </a:path>
              </a:pathLst>
            </a:custGeom>
            <a:solidFill>
              <a:srgbClr val="FCCF0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0481815" y="5104269"/>
              <a:ext cx="244475" cy="244475"/>
            </a:xfrm>
            <a:custGeom>
              <a:avLst/>
              <a:gdLst/>
              <a:ahLst/>
              <a:cxnLst/>
              <a:rect l="l" t="t" r="r" b="b"/>
              <a:pathLst>
                <a:path w="244475" h="244475">
                  <a:moveTo>
                    <a:pt x="243912" y="121954"/>
                  </a:moveTo>
                  <a:lnTo>
                    <a:pt x="235139" y="167672"/>
                  </a:lnTo>
                  <a:lnTo>
                    <a:pt x="210894" y="205640"/>
                  </a:lnTo>
                  <a:lnTo>
                    <a:pt x="174553" y="232269"/>
                  </a:lnTo>
                  <a:lnTo>
                    <a:pt x="129492" y="243967"/>
                  </a:lnTo>
                  <a:lnTo>
                    <a:pt x="121927" y="243967"/>
                  </a:lnTo>
                  <a:lnTo>
                    <a:pt x="74472" y="234381"/>
                  </a:lnTo>
                  <a:lnTo>
                    <a:pt x="35716" y="208236"/>
                  </a:lnTo>
                  <a:lnTo>
                    <a:pt x="9583" y="169453"/>
                  </a:lnTo>
                  <a:lnTo>
                    <a:pt x="0" y="121954"/>
                  </a:lnTo>
                  <a:lnTo>
                    <a:pt x="9583" y="74489"/>
                  </a:lnTo>
                  <a:lnTo>
                    <a:pt x="35715" y="35724"/>
                  </a:lnTo>
                  <a:lnTo>
                    <a:pt x="74472" y="9585"/>
                  </a:lnTo>
                  <a:lnTo>
                    <a:pt x="121927" y="0"/>
                  </a:lnTo>
                  <a:lnTo>
                    <a:pt x="129492" y="0"/>
                  </a:lnTo>
                  <a:lnTo>
                    <a:pt x="174553" y="11664"/>
                  </a:lnTo>
                  <a:lnTo>
                    <a:pt x="210894" y="38275"/>
                  </a:lnTo>
                  <a:lnTo>
                    <a:pt x="235139" y="76238"/>
                  </a:lnTo>
                  <a:lnTo>
                    <a:pt x="243912" y="121954"/>
                  </a:lnTo>
                  <a:close/>
                </a:path>
              </a:pathLst>
            </a:custGeom>
            <a:ln w="8211">
              <a:solidFill>
                <a:srgbClr val="0A425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0742618" y="5104269"/>
              <a:ext cx="244475" cy="244475"/>
            </a:xfrm>
            <a:custGeom>
              <a:avLst/>
              <a:gdLst/>
              <a:ahLst/>
              <a:cxnLst/>
              <a:rect l="l" t="t" r="r" b="b"/>
              <a:pathLst>
                <a:path w="244475" h="244475">
                  <a:moveTo>
                    <a:pt x="129492" y="0"/>
                  </a:moveTo>
                  <a:lnTo>
                    <a:pt x="121985" y="0"/>
                  </a:lnTo>
                  <a:lnTo>
                    <a:pt x="74497" y="9585"/>
                  </a:lnTo>
                  <a:lnTo>
                    <a:pt x="35723" y="35724"/>
                  </a:lnTo>
                  <a:lnTo>
                    <a:pt x="9584" y="74489"/>
                  </a:lnTo>
                  <a:lnTo>
                    <a:pt x="0" y="121954"/>
                  </a:lnTo>
                  <a:lnTo>
                    <a:pt x="9584" y="169453"/>
                  </a:lnTo>
                  <a:lnTo>
                    <a:pt x="35723" y="208236"/>
                  </a:lnTo>
                  <a:lnTo>
                    <a:pt x="74497" y="234381"/>
                  </a:lnTo>
                  <a:lnTo>
                    <a:pt x="121985" y="243967"/>
                  </a:lnTo>
                  <a:lnTo>
                    <a:pt x="129492" y="243967"/>
                  </a:lnTo>
                  <a:lnTo>
                    <a:pt x="174553" y="232269"/>
                  </a:lnTo>
                  <a:lnTo>
                    <a:pt x="210894" y="205640"/>
                  </a:lnTo>
                  <a:lnTo>
                    <a:pt x="235139" y="167672"/>
                  </a:lnTo>
                  <a:lnTo>
                    <a:pt x="243912" y="121954"/>
                  </a:lnTo>
                  <a:lnTo>
                    <a:pt x="235139" y="76238"/>
                  </a:lnTo>
                  <a:lnTo>
                    <a:pt x="210894" y="38275"/>
                  </a:lnTo>
                  <a:lnTo>
                    <a:pt x="174553" y="11664"/>
                  </a:lnTo>
                  <a:lnTo>
                    <a:pt x="129492" y="0"/>
                  </a:lnTo>
                  <a:close/>
                </a:path>
              </a:pathLst>
            </a:custGeom>
            <a:solidFill>
              <a:srgbClr val="FCCF0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0742618" y="5104269"/>
              <a:ext cx="244475" cy="244475"/>
            </a:xfrm>
            <a:custGeom>
              <a:avLst/>
              <a:gdLst/>
              <a:ahLst/>
              <a:cxnLst/>
              <a:rect l="l" t="t" r="r" b="b"/>
              <a:pathLst>
                <a:path w="244475" h="244475">
                  <a:moveTo>
                    <a:pt x="243912" y="121954"/>
                  </a:moveTo>
                  <a:lnTo>
                    <a:pt x="235139" y="167672"/>
                  </a:lnTo>
                  <a:lnTo>
                    <a:pt x="210894" y="205640"/>
                  </a:lnTo>
                  <a:lnTo>
                    <a:pt x="174553" y="232269"/>
                  </a:lnTo>
                  <a:lnTo>
                    <a:pt x="129492" y="243967"/>
                  </a:lnTo>
                  <a:lnTo>
                    <a:pt x="121985" y="243967"/>
                  </a:lnTo>
                  <a:lnTo>
                    <a:pt x="74497" y="234381"/>
                  </a:lnTo>
                  <a:lnTo>
                    <a:pt x="35723" y="208236"/>
                  </a:lnTo>
                  <a:lnTo>
                    <a:pt x="9584" y="169453"/>
                  </a:lnTo>
                  <a:lnTo>
                    <a:pt x="0" y="121954"/>
                  </a:lnTo>
                  <a:lnTo>
                    <a:pt x="9584" y="74489"/>
                  </a:lnTo>
                  <a:lnTo>
                    <a:pt x="35723" y="35724"/>
                  </a:lnTo>
                  <a:lnTo>
                    <a:pt x="74497" y="9585"/>
                  </a:lnTo>
                  <a:lnTo>
                    <a:pt x="121985" y="0"/>
                  </a:lnTo>
                  <a:lnTo>
                    <a:pt x="129492" y="0"/>
                  </a:lnTo>
                  <a:lnTo>
                    <a:pt x="174553" y="11664"/>
                  </a:lnTo>
                  <a:lnTo>
                    <a:pt x="210894" y="38275"/>
                  </a:lnTo>
                  <a:lnTo>
                    <a:pt x="235139" y="76238"/>
                  </a:lnTo>
                  <a:lnTo>
                    <a:pt x="243912" y="121954"/>
                  </a:lnTo>
                  <a:close/>
                </a:path>
              </a:pathLst>
            </a:custGeom>
            <a:ln w="8211">
              <a:solidFill>
                <a:srgbClr val="0A425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9836815" y="5327001"/>
              <a:ext cx="244475" cy="244475"/>
            </a:xfrm>
            <a:custGeom>
              <a:avLst/>
              <a:gdLst/>
              <a:ahLst/>
              <a:cxnLst/>
              <a:rect l="l" t="t" r="r" b="b"/>
              <a:pathLst>
                <a:path w="244475" h="244475">
                  <a:moveTo>
                    <a:pt x="129492" y="0"/>
                  </a:moveTo>
                  <a:lnTo>
                    <a:pt x="121927" y="0"/>
                  </a:lnTo>
                  <a:lnTo>
                    <a:pt x="74472" y="9585"/>
                  </a:lnTo>
                  <a:lnTo>
                    <a:pt x="35715" y="35724"/>
                  </a:lnTo>
                  <a:lnTo>
                    <a:pt x="9583" y="74489"/>
                  </a:lnTo>
                  <a:lnTo>
                    <a:pt x="0" y="121954"/>
                  </a:lnTo>
                  <a:lnTo>
                    <a:pt x="9583" y="169453"/>
                  </a:lnTo>
                  <a:lnTo>
                    <a:pt x="35716" y="208236"/>
                  </a:lnTo>
                  <a:lnTo>
                    <a:pt x="74472" y="234381"/>
                  </a:lnTo>
                  <a:lnTo>
                    <a:pt x="121927" y="243967"/>
                  </a:lnTo>
                  <a:lnTo>
                    <a:pt x="129492" y="243967"/>
                  </a:lnTo>
                  <a:lnTo>
                    <a:pt x="174487" y="232289"/>
                  </a:lnTo>
                  <a:lnTo>
                    <a:pt x="210806" y="205714"/>
                  </a:lnTo>
                  <a:lnTo>
                    <a:pt x="235073" y="167820"/>
                  </a:lnTo>
                  <a:lnTo>
                    <a:pt x="243912" y="122189"/>
                  </a:lnTo>
                  <a:lnTo>
                    <a:pt x="235172" y="76386"/>
                  </a:lnTo>
                  <a:lnTo>
                    <a:pt x="210938" y="38349"/>
                  </a:lnTo>
                  <a:lnTo>
                    <a:pt x="174586" y="11684"/>
                  </a:lnTo>
                  <a:lnTo>
                    <a:pt x="129492" y="0"/>
                  </a:lnTo>
                  <a:close/>
                </a:path>
              </a:pathLst>
            </a:custGeom>
            <a:solidFill>
              <a:srgbClr val="FCCF0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9836815" y="5327001"/>
              <a:ext cx="244475" cy="244475"/>
            </a:xfrm>
            <a:custGeom>
              <a:avLst/>
              <a:gdLst/>
              <a:ahLst/>
              <a:cxnLst/>
              <a:rect l="l" t="t" r="r" b="b"/>
              <a:pathLst>
                <a:path w="244475" h="244475">
                  <a:moveTo>
                    <a:pt x="243912" y="122189"/>
                  </a:moveTo>
                  <a:lnTo>
                    <a:pt x="235073" y="167820"/>
                  </a:lnTo>
                  <a:lnTo>
                    <a:pt x="210806" y="205714"/>
                  </a:lnTo>
                  <a:lnTo>
                    <a:pt x="174487" y="232289"/>
                  </a:lnTo>
                  <a:lnTo>
                    <a:pt x="129492" y="243967"/>
                  </a:lnTo>
                  <a:lnTo>
                    <a:pt x="121927" y="243967"/>
                  </a:lnTo>
                  <a:lnTo>
                    <a:pt x="74472" y="234381"/>
                  </a:lnTo>
                  <a:lnTo>
                    <a:pt x="35716" y="208236"/>
                  </a:lnTo>
                  <a:lnTo>
                    <a:pt x="9583" y="169453"/>
                  </a:lnTo>
                  <a:lnTo>
                    <a:pt x="0" y="121954"/>
                  </a:lnTo>
                  <a:lnTo>
                    <a:pt x="9583" y="74489"/>
                  </a:lnTo>
                  <a:lnTo>
                    <a:pt x="35715" y="35724"/>
                  </a:lnTo>
                  <a:lnTo>
                    <a:pt x="74472" y="9585"/>
                  </a:lnTo>
                  <a:lnTo>
                    <a:pt x="121927" y="0"/>
                  </a:lnTo>
                  <a:lnTo>
                    <a:pt x="129492" y="0"/>
                  </a:lnTo>
                  <a:lnTo>
                    <a:pt x="174586" y="11684"/>
                  </a:lnTo>
                  <a:lnTo>
                    <a:pt x="210938" y="38349"/>
                  </a:lnTo>
                  <a:lnTo>
                    <a:pt x="235172" y="76386"/>
                  </a:lnTo>
                  <a:lnTo>
                    <a:pt x="243912" y="122189"/>
                  </a:lnTo>
                  <a:close/>
                </a:path>
              </a:pathLst>
            </a:custGeom>
            <a:ln w="8211">
              <a:solidFill>
                <a:srgbClr val="0A425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0089642" y="5327001"/>
              <a:ext cx="244475" cy="244475"/>
            </a:xfrm>
            <a:custGeom>
              <a:avLst/>
              <a:gdLst/>
              <a:ahLst/>
              <a:cxnLst/>
              <a:rect l="l" t="t" r="r" b="b"/>
              <a:pathLst>
                <a:path w="244475" h="244475">
                  <a:moveTo>
                    <a:pt x="129492" y="0"/>
                  </a:moveTo>
                  <a:lnTo>
                    <a:pt x="121985" y="0"/>
                  </a:lnTo>
                  <a:lnTo>
                    <a:pt x="74497" y="9585"/>
                  </a:lnTo>
                  <a:lnTo>
                    <a:pt x="35723" y="35724"/>
                  </a:lnTo>
                  <a:lnTo>
                    <a:pt x="9584" y="74489"/>
                  </a:lnTo>
                  <a:lnTo>
                    <a:pt x="0" y="121954"/>
                  </a:lnTo>
                  <a:lnTo>
                    <a:pt x="9584" y="169453"/>
                  </a:lnTo>
                  <a:lnTo>
                    <a:pt x="35723" y="208236"/>
                  </a:lnTo>
                  <a:lnTo>
                    <a:pt x="74497" y="234381"/>
                  </a:lnTo>
                  <a:lnTo>
                    <a:pt x="121985" y="243967"/>
                  </a:lnTo>
                  <a:lnTo>
                    <a:pt x="129492" y="243967"/>
                  </a:lnTo>
                  <a:lnTo>
                    <a:pt x="174513" y="232289"/>
                  </a:lnTo>
                  <a:lnTo>
                    <a:pt x="210835" y="205714"/>
                  </a:lnTo>
                  <a:lnTo>
                    <a:pt x="235106" y="167820"/>
                  </a:lnTo>
                  <a:lnTo>
                    <a:pt x="243971" y="122189"/>
                  </a:lnTo>
                  <a:lnTo>
                    <a:pt x="235230" y="76386"/>
                  </a:lnTo>
                  <a:lnTo>
                    <a:pt x="210989" y="38349"/>
                  </a:lnTo>
                  <a:lnTo>
                    <a:pt x="174620" y="11684"/>
                  </a:lnTo>
                  <a:lnTo>
                    <a:pt x="129492" y="0"/>
                  </a:lnTo>
                  <a:close/>
                </a:path>
              </a:pathLst>
            </a:custGeom>
            <a:solidFill>
              <a:srgbClr val="FCCF0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0089642" y="5327001"/>
              <a:ext cx="244475" cy="244475"/>
            </a:xfrm>
            <a:custGeom>
              <a:avLst/>
              <a:gdLst/>
              <a:ahLst/>
              <a:cxnLst/>
              <a:rect l="l" t="t" r="r" b="b"/>
              <a:pathLst>
                <a:path w="244475" h="244475">
                  <a:moveTo>
                    <a:pt x="243971" y="122189"/>
                  </a:moveTo>
                  <a:lnTo>
                    <a:pt x="235106" y="167820"/>
                  </a:lnTo>
                  <a:lnTo>
                    <a:pt x="210835" y="205714"/>
                  </a:lnTo>
                  <a:lnTo>
                    <a:pt x="174513" y="232289"/>
                  </a:lnTo>
                  <a:lnTo>
                    <a:pt x="129492" y="243967"/>
                  </a:lnTo>
                  <a:lnTo>
                    <a:pt x="121985" y="243967"/>
                  </a:lnTo>
                  <a:lnTo>
                    <a:pt x="74497" y="234381"/>
                  </a:lnTo>
                  <a:lnTo>
                    <a:pt x="35723" y="208236"/>
                  </a:lnTo>
                  <a:lnTo>
                    <a:pt x="9584" y="169453"/>
                  </a:lnTo>
                  <a:lnTo>
                    <a:pt x="0" y="121954"/>
                  </a:lnTo>
                  <a:lnTo>
                    <a:pt x="9584" y="74489"/>
                  </a:lnTo>
                  <a:lnTo>
                    <a:pt x="35723" y="35724"/>
                  </a:lnTo>
                  <a:lnTo>
                    <a:pt x="74497" y="9585"/>
                  </a:lnTo>
                  <a:lnTo>
                    <a:pt x="121985" y="0"/>
                  </a:lnTo>
                  <a:lnTo>
                    <a:pt x="129492" y="0"/>
                  </a:lnTo>
                  <a:lnTo>
                    <a:pt x="174620" y="11684"/>
                  </a:lnTo>
                  <a:lnTo>
                    <a:pt x="210989" y="38349"/>
                  </a:lnTo>
                  <a:lnTo>
                    <a:pt x="235230" y="76386"/>
                  </a:lnTo>
                  <a:lnTo>
                    <a:pt x="243971" y="122189"/>
                  </a:lnTo>
                  <a:close/>
                </a:path>
              </a:pathLst>
            </a:custGeom>
            <a:ln w="8211">
              <a:solidFill>
                <a:srgbClr val="0A425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0342587" y="5327001"/>
              <a:ext cx="244475" cy="244475"/>
            </a:xfrm>
            <a:custGeom>
              <a:avLst/>
              <a:gdLst/>
              <a:ahLst/>
              <a:cxnLst/>
              <a:rect l="l" t="t" r="r" b="b"/>
              <a:pathLst>
                <a:path w="244475" h="244475">
                  <a:moveTo>
                    <a:pt x="129492" y="0"/>
                  </a:moveTo>
                  <a:lnTo>
                    <a:pt x="121985" y="0"/>
                  </a:lnTo>
                  <a:lnTo>
                    <a:pt x="74497" y="9585"/>
                  </a:lnTo>
                  <a:lnTo>
                    <a:pt x="35723" y="35724"/>
                  </a:lnTo>
                  <a:lnTo>
                    <a:pt x="9584" y="74489"/>
                  </a:lnTo>
                  <a:lnTo>
                    <a:pt x="0" y="121954"/>
                  </a:lnTo>
                  <a:lnTo>
                    <a:pt x="9584" y="169453"/>
                  </a:lnTo>
                  <a:lnTo>
                    <a:pt x="35723" y="208236"/>
                  </a:lnTo>
                  <a:lnTo>
                    <a:pt x="74497" y="234381"/>
                  </a:lnTo>
                  <a:lnTo>
                    <a:pt x="121985" y="243967"/>
                  </a:lnTo>
                  <a:lnTo>
                    <a:pt x="129492" y="243967"/>
                  </a:lnTo>
                  <a:lnTo>
                    <a:pt x="174512" y="232289"/>
                  </a:lnTo>
                  <a:lnTo>
                    <a:pt x="210828" y="205714"/>
                  </a:lnTo>
                  <a:lnTo>
                    <a:pt x="235081" y="167820"/>
                  </a:lnTo>
                  <a:lnTo>
                    <a:pt x="243912" y="122189"/>
                  </a:lnTo>
                  <a:lnTo>
                    <a:pt x="235197" y="76386"/>
                  </a:lnTo>
                  <a:lnTo>
                    <a:pt x="210960" y="38349"/>
                  </a:lnTo>
                  <a:lnTo>
                    <a:pt x="174594" y="11684"/>
                  </a:lnTo>
                  <a:lnTo>
                    <a:pt x="129492" y="0"/>
                  </a:lnTo>
                  <a:close/>
                </a:path>
              </a:pathLst>
            </a:custGeom>
            <a:solidFill>
              <a:srgbClr val="FCCF0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0342587" y="5327001"/>
              <a:ext cx="244475" cy="244475"/>
            </a:xfrm>
            <a:custGeom>
              <a:avLst/>
              <a:gdLst/>
              <a:ahLst/>
              <a:cxnLst/>
              <a:rect l="l" t="t" r="r" b="b"/>
              <a:pathLst>
                <a:path w="244475" h="244475">
                  <a:moveTo>
                    <a:pt x="243912" y="122189"/>
                  </a:moveTo>
                  <a:lnTo>
                    <a:pt x="235081" y="167820"/>
                  </a:lnTo>
                  <a:lnTo>
                    <a:pt x="210828" y="205714"/>
                  </a:lnTo>
                  <a:lnTo>
                    <a:pt x="174512" y="232289"/>
                  </a:lnTo>
                  <a:lnTo>
                    <a:pt x="129492" y="243967"/>
                  </a:lnTo>
                  <a:lnTo>
                    <a:pt x="121985" y="243967"/>
                  </a:lnTo>
                  <a:lnTo>
                    <a:pt x="74497" y="234381"/>
                  </a:lnTo>
                  <a:lnTo>
                    <a:pt x="35723" y="208236"/>
                  </a:lnTo>
                  <a:lnTo>
                    <a:pt x="9584" y="169453"/>
                  </a:lnTo>
                  <a:lnTo>
                    <a:pt x="0" y="121954"/>
                  </a:lnTo>
                  <a:lnTo>
                    <a:pt x="9584" y="74489"/>
                  </a:lnTo>
                  <a:lnTo>
                    <a:pt x="35723" y="35724"/>
                  </a:lnTo>
                  <a:lnTo>
                    <a:pt x="74497" y="9585"/>
                  </a:lnTo>
                  <a:lnTo>
                    <a:pt x="121985" y="0"/>
                  </a:lnTo>
                  <a:lnTo>
                    <a:pt x="129492" y="0"/>
                  </a:lnTo>
                  <a:lnTo>
                    <a:pt x="174594" y="11684"/>
                  </a:lnTo>
                  <a:lnTo>
                    <a:pt x="210960" y="38349"/>
                  </a:lnTo>
                  <a:lnTo>
                    <a:pt x="235197" y="76386"/>
                  </a:lnTo>
                  <a:lnTo>
                    <a:pt x="243912" y="122189"/>
                  </a:lnTo>
                  <a:close/>
                </a:path>
              </a:pathLst>
            </a:custGeom>
            <a:ln w="8211">
              <a:solidFill>
                <a:srgbClr val="0A425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0595472" y="5327001"/>
              <a:ext cx="244475" cy="244475"/>
            </a:xfrm>
            <a:custGeom>
              <a:avLst/>
              <a:gdLst/>
              <a:ahLst/>
              <a:cxnLst/>
              <a:rect l="l" t="t" r="r" b="b"/>
              <a:pathLst>
                <a:path w="244475" h="244475">
                  <a:moveTo>
                    <a:pt x="129492" y="0"/>
                  </a:moveTo>
                  <a:lnTo>
                    <a:pt x="121927" y="0"/>
                  </a:lnTo>
                  <a:lnTo>
                    <a:pt x="74472" y="9585"/>
                  </a:lnTo>
                  <a:lnTo>
                    <a:pt x="35715" y="35724"/>
                  </a:lnTo>
                  <a:lnTo>
                    <a:pt x="9583" y="74489"/>
                  </a:lnTo>
                  <a:lnTo>
                    <a:pt x="0" y="121954"/>
                  </a:lnTo>
                  <a:lnTo>
                    <a:pt x="9583" y="169453"/>
                  </a:lnTo>
                  <a:lnTo>
                    <a:pt x="35716" y="208236"/>
                  </a:lnTo>
                  <a:lnTo>
                    <a:pt x="74472" y="234381"/>
                  </a:lnTo>
                  <a:lnTo>
                    <a:pt x="121927" y="243967"/>
                  </a:lnTo>
                  <a:lnTo>
                    <a:pt x="129492" y="243967"/>
                  </a:lnTo>
                  <a:lnTo>
                    <a:pt x="174487" y="232289"/>
                  </a:lnTo>
                  <a:lnTo>
                    <a:pt x="210806" y="205714"/>
                  </a:lnTo>
                  <a:lnTo>
                    <a:pt x="235073" y="167820"/>
                  </a:lnTo>
                  <a:lnTo>
                    <a:pt x="243912" y="122189"/>
                  </a:lnTo>
                  <a:lnTo>
                    <a:pt x="235172" y="76386"/>
                  </a:lnTo>
                  <a:lnTo>
                    <a:pt x="210938" y="38349"/>
                  </a:lnTo>
                  <a:lnTo>
                    <a:pt x="174586" y="11684"/>
                  </a:lnTo>
                  <a:lnTo>
                    <a:pt x="129492" y="0"/>
                  </a:lnTo>
                  <a:close/>
                </a:path>
              </a:pathLst>
            </a:custGeom>
            <a:solidFill>
              <a:srgbClr val="FCCF0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0595472" y="5327001"/>
              <a:ext cx="244475" cy="244475"/>
            </a:xfrm>
            <a:custGeom>
              <a:avLst/>
              <a:gdLst/>
              <a:ahLst/>
              <a:cxnLst/>
              <a:rect l="l" t="t" r="r" b="b"/>
              <a:pathLst>
                <a:path w="244475" h="244475">
                  <a:moveTo>
                    <a:pt x="243912" y="122189"/>
                  </a:moveTo>
                  <a:lnTo>
                    <a:pt x="235073" y="167820"/>
                  </a:lnTo>
                  <a:lnTo>
                    <a:pt x="210806" y="205714"/>
                  </a:lnTo>
                  <a:lnTo>
                    <a:pt x="174487" y="232289"/>
                  </a:lnTo>
                  <a:lnTo>
                    <a:pt x="129492" y="243967"/>
                  </a:lnTo>
                  <a:lnTo>
                    <a:pt x="121927" y="243967"/>
                  </a:lnTo>
                  <a:lnTo>
                    <a:pt x="74472" y="234381"/>
                  </a:lnTo>
                  <a:lnTo>
                    <a:pt x="35716" y="208236"/>
                  </a:lnTo>
                  <a:lnTo>
                    <a:pt x="9583" y="169453"/>
                  </a:lnTo>
                  <a:lnTo>
                    <a:pt x="0" y="121954"/>
                  </a:lnTo>
                  <a:lnTo>
                    <a:pt x="9583" y="74489"/>
                  </a:lnTo>
                  <a:lnTo>
                    <a:pt x="35715" y="35724"/>
                  </a:lnTo>
                  <a:lnTo>
                    <a:pt x="74472" y="9585"/>
                  </a:lnTo>
                  <a:lnTo>
                    <a:pt x="121927" y="0"/>
                  </a:lnTo>
                  <a:lnTo>
                    <a:pt x="129492" y="0"/>
                  </a:lnTo>
                  <a:lnTo>
                    <a:pt x="174586" y="11684"/>
                  </a:lnTo>
                  <a:lnTo>
                    <a:pt x="210938" y="38349"/>
                  </a:lnTo>
                  <a:lnTo>
                    <a:pt x="235172" y="76386"/>
                  </a:lnTo>
                  <a:lnTo>
                    <a:pt x="243912" y="122189"/>
                  </a:lnTo>
                  <a:close/>
                </a:path>
              </a:pathLst>
            </a:custGeom>
            <a:ln w="8211">
              <a:solidFill>
                <a:srgbClr val="0A425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0848300" y="5327001"/>
              <a:ext cx="244475" cy="244475"/>
            </a:xfrm>
            <a:custGeom>
              <a:avLst/>
              <a:gdLst/>
              <a:ahLst/>
              <a:cxnLst/>
              <a:rect l="l" t="t" r="r" b="b"/>
              <a:pathLst>
                <a:path w="244475" h="244475">
                  <a:moveTo>
                    <a:pt x="129492" y="0"/>
                  </a:moveTo>
                  <a:lnTo>
                    <a:pt x="121985" y="0"/>
                  </a:lnTo>
                  <a:lnTo>
                    <a:pt x="74497" y="9585"/>
                  </a:lnTo>
                  <a:lnTo>
                    <a:pt x="35723" y="35724"/>
                  </a:lnTo>
                  <a:lnTo>
                    <a:pt x="9584" y="74489"/>
                  </a:lnTo>
                  <a:lnTo>
                    <a:pt x="0" y="121954"/>
                  </a:lnTo>
                  <a:lnTo>
                    <a:pt x="9584" y="169453"/>
                  </a:lnTo>
                  <a:lnTo>
                    <a:pt x="35723" y="208236"/>
                  </a:lnTo>
                  <a:lnTo>
                    <a:pt x="74497" y="234381"/>
                  </a:lnTo>
                  <a:lnTo>
                    <a:pt x="121985" y="243967"/>
                  </a:lnTo>
                  <a:lnTo>
                    <a:pt x="129492" y="243967"/>
                  </a:lnTo>
                  <a:lnTo>
                    <a:pt x="174513" y="232289"/>
                  </a:lnTo>
                  <a:lnTo>
                    <a:pt x="210835" y="205714"/>
                  </a:lnTo>
                  <a:lnTo>
                    <a:pt x="235106" y="167820"/>
                  </a:lnTo>
                  <a:lnTo>
                    <a:pt x="243971" y="122189"/>
                  </a:lnTo>
                  <a:lnTo>
                    <a:pt x="235230" y="76386"/>
                  </a:lnTo>
                  <a:lnTo>
                    <a:pt x="210989" y="38349"/>
                  </a:lnTo>
                  <a:lnTo>
                    <a:pt x="174620" y="11684"/>
                  </a:lnTo>
                  <a:lnTo>
                    <a:pt x="129492" y="0"/>
                  </a:lnTo>
                  <a:close/>
                </a:path>
              </a:pathLst>
            </a:custGeom>
            <a:solidFill>
              <a:srgbClr val="FCCF0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0848300" y="5327001"/>
              <a:ext cx="244475" cy="244475"/>
            </a:xfrm>
            <a:custGeom>
              <a:avLst/>
              <a:gdLst/>
              <a:ahLst/>
              <a:cxnLst/>
              <a:rect l="l" t="t" r="r" b="b"/>
              <a:pathLst>
                <a:path w="244475" h="244475">
                  <a:moveTo>
                    <a:pt x="243971" y="122189"/>
                  </a:moveTo>
                  <a:lnTo>
                    <a:pt x="235106" y="167820"/>
                  </a:lnTo>
                  <a:lnTo>
                    <a:pt x="210835" y="205714"/>
                  </a:lnTo>
                  <a:lnTo>
                    <a:pt x="174513" y="232289"/>
                  </a:lnTo>
                  <a:lnTo>
                    <a:pt x="129492" y="243967"/>
                  </a:lnTo>
                  <a:lnTo>
                    <a:pt x="121985" y="243967"/>
                  </a:lnTo>
                  <a:lnTo>
                    <a:pt x="74497" y="234381"/>
                  </a:lnTo>
                  <a:lnTo>
                    <a:pt x="35723" y="208236"/>
                  </a:lnTo>
                  <a:lnTo>
                    <a:pt x="9584" y="169453"/>
                  </a:lnTo>
                  <a:lnTo>
                    <a:pt x="0" y="121954"/>
                  </a:lnTo>
                  <a:lnTo>
                    <a:pt x="9584" y="74489"/>
                  </a:lnTo>
                  <a:lnTo>
                    <a:pt x="35723" y="35724"/>
                  </a:lnTo>
                  <a:lnTo>
                    <a:pt x="74497" y="9585"/>
                  </a:lnTo>
                  <a:lnTo>
                    <a:pt x="121985" y="0"/>
                  </a:lnTo>
                  <a:lnTo>
                    <a:pt x="129492" y="0"/>
                  </a:lnTo>
                  <a:lnTo>
                    <a:pt x="174620" y="11684"/>
                  </a:lnTo>
                  <a:lnTo>
                    <a:pt x="210989" y="38349"/>
                  </a:lnTo>
                  <a:lnTo>
                    <a:pt x="235230" y="76386"/>
                  </a:lnTo>
                  <a:lnTo>
                    <a:pt x="243971" y="122189"/>
                  </a:lnTo>
                  <a:close/>
                </a:path>
              </a:pathLst>
            </a:custGeom>
            <a:ln w="8211">
              <a:solidFill>
                <a:srgbClr val="0A425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9651854" y="5577070"/>
              <a:ext cx="1619250" cy="99060"/>
            </a:xfrm>
            <a:custGeom>
              <a:avLst/>
              <a:gdLst/>
              <a:ahLst/>
              <a:cxnLst/>
              <a:rect l="l" t="t" r="r" b="b"/>
              <a:pathLst>
                <a:path w="1619250" h="99060">
                  <a:moveTo>
                    <a:pt x="1569029" y="0"/>
                  </a:moveTo>
                  <a:lnTo>
                    <a:pt x="48911" y="0"/>
                  </a:lnTo>
                  <a:lnTo>
                    <a:pt x="39255" y="959"/>
                  </a:lnTo>
                  <a:lnTo>
                    <a:pt x="3956" y="29330"/>
                  </a:lnTo>
                  <a:lnTo>
                    <a:pt x="0" y="46869"/>
                  </a:lnTo>
                  <a:lnTo>
                    <a:pt x="3871" y="68456"/>
                  </a:lnTo>
                  <a:lnTo>
                    <a:pt x="14429" y="84118"/>
                  </a:lnTo>
                  <a:lnTo>
                    <a:pt x="30088" y="94677"/>
                  </a:lnTo>
                  <a:lnTo>
                    <a:pt x="49263" y="98549"/>
                  </a:lnTo>
                  <a:lnTo>
                    <a:pt x="1569381" y="98549"/>
                  </a:lnTo>
                  <a:lnTo>
                    <a:pt x="1588559" y="94677"/>
                  </a:lnTo>
                  <a:lnTo>
                    <a:pt x="1604218" y="84118"/>
                  </a:lnTo>
                  <a:lnTo>
                    <a:pt x="1614774" y="68456"/>
                  </a:lnTo>
                  <a:lnTo>
                    <a:pt x="1618645" y="49274"/>
                  </a:lnTo>
                  <a:lnTo>
                    <a:pt x="1613754" y="28459"/>
                  </a:lnTo>
                  <a:lnTo>
                    <a:pt x="1603052" y="13579"/>
                  </a:lnTo>
                  <a:lnTo>
                    <a:pt x="1587654" y="3627"/>
                  </a:lnTo>
                  <a:lnTo>
                    <a:pt x="1569029" y="0"/>
                  </a:lnTo>
                  <a:close/>
                </a:path>
              </a:pathLst>
            </a:custGeom>
            <a:solidFill>
              <a:srgbClr val="D6E2B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9651784" y="5577070"/>
              <a:ext cx="1619250" cy="99060"/>
            </a:xfrm>
            <a:custGeom>
              <a:avLst/>
              <a:gdLst/>
              <a:ahLst/>
              <a:cxnLst/>
              <a:rect l="l" t="t" r="r" b="b"/>
              <a:pathLst>
                <a:path w="1619250" h="99060">
                  <a:moveTo>
                    <a:pt x="1618715" y="49274"/>
                  </a:moveTo>
                  <a:lnTo>
                    <a:pt x="1614844" y="68456"/>
                  </a:lnTo>
                  <a:lnTo>
                    <a:pt x="1604288" y="84118"/>
                  </a:lnTo>
                  <a:lnTo>
                    <a:pt x="1588629" y="94677"/>
                  </a:lnTo>
                  <a:lnTo>
                    <a:pt x="1569452" y="98549"/>
                  </a:lnTo>
                  <a:lnTo>
                    <a:pt x="49333" y="98549"/>
                  </a:lnTo>
                  <a:lnTo>
                    <a:pt x="3941" y="68456"/>
                  </a:lnTo>
                  <a:lnTo>
                    <a:pt x="0" y="47690"/>
                  </a:lnTo>
                  <a:lnTo>
                    <a:pt x="70" y="46869"/>
                  </a:lnTo>
                  <a:lnTo>
                    <a:pt x="21650" y="8290"/>
                  </a:lnTo>
                  <a:lnTo>
                    <a:pt x="48981" y="0"/>
                  </a:lnTo>
                  <a:lnTo>
                    <a:pt x="1569100" y="0"/>
                  </a:lnTo>
                  <a:lnTo>
                    <a:pt x="1613824" y="28459"/>
                  </a:lnTo>
                  <a:lnTo>
                    <a:pt x="1618715" y="49274"/>
                  </a:lnTo>
                  <a:close/>
                </a:path>
              </a:pathLst>
            </a:custGeom>
            <a:ln w="8212">
              <a:solidFill>
                <a:srgbClr val="0A425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0232096" y="5688994"/>
              <a:ext cx="458470" cy="250190"/>
            </a:xfrm>
            <a:custGeom>
              <a:avLst/>
              <a:gdLst/>
              <a:ahLst/>
              <a:cxnLst/>
              <a:rect l="l" t="t" r="r" b="b"/>
              <a:pathLst>
                <a:path w="458470" h="250189">
                  <a:moveTo>
                    <a:pt x="227550" y="0"/>
                  </a:moveTo>
                  <a:lnTo>
                    <a:pt x="222096" y="1701"/>
                  </a:lnTo>
                  <a:lnTo>
                    <a:pt x="0" y="250127"/>
                  </a:lnTo>
                  <a:lnTo>
                    <a:pt x="458208" y="250127"/>
                  </a:lnTo>
                  <a:lnTo>
                    <a:pt x="239690" y="5631"/>
                  </a:lnTo>
                  <a:lnTo>
                    <a:pt x="235408" y="1994"/>
                  </a:lnTo>
                  <a:lnTo>
                    <a:pt x="227550" y="0"/>
                  </a:lnTo>
                  <a:close/>
                </a:path>
              </a:pathLst>
            </a:custGeom>
            <a:solidFill>
              <a:srgbClr val="D6E2B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10232096" y="5688994"/>
              <a:ext cx="458470" cy="250190"/>
            </a:xfrm>
            <a:custGeom>
              <a:avLst/>
              <a:gdLst/>
              <a:ahLst/>
              <a:cxnLst/>
              <a:rect l="l" t="t" r="r" b="b"/>
              <a:pathLst>
                <a:path w="458470" h="250189">
                  <a:moveTo>
                    <a:pt x="458208" y="250127"/>
                  </a:moveTo>
                  <a:lnTo>
                    <a:pt x="0" y="250127"/>
                  </a:lnTo>
                  <a:lnTo>
                    <a:pt x="218577" y="5631"/>
                  </a:lnTo>
                  <a:lnTo>
                    <a:pt x="222096" y="1701"/>
                  </a:lnTo>
                  <a:lnTo>
                    <a:pt x="227550" y="0"/>
                  </a:lnTo>
                  <a:lnTo>
                    <a:pt x="232652" y="1349"/>
                  </a:lnTo>
                  <a:lnTo>
                    <a:pt x="235408" y="1994"/>
                  </a:lnTo>
                  <a:lnTo>
                    <a:pt x="237872" y="3519"/>
                  </a:lnTo>
                  <a:lnTo>
                    <a:pt x="239690" y="5631"/>
                  </a:lnTo>
                  <a:lnTo>
                    <a:pt x="458208" y="250127"/>
                  </a:lnTo>
                  <a:close/>
                </a:path>
              </a:pathLst>
            </a:custGeom>
            <a:ln w="8212">
              <a:solidFill>
                <a:srgbClr val="0A425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3366770" cy="6858000"/>
            <a:chOff x="0" y="0"/>
            <a:chExt cx="3366770" cy="6858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3366770" cy="6858000"/>
            </a:xfrm>
            <a:custGeom>
              <a:avLst/>
              <a:gdLst/>
              <a:ahLst/>
              <a:cxnLst/>
              <a:rect l="l" t="t" r="r" b="b"/>
              <a:pathLst>
                <a:path w="3366770" h="6858000">
                  <a:moveTo>
                    <a:pt x="3366516" y="0"/>
                  </a:moveTo>
                  <a:lnTo>
                    <a:pt x="0" y="0"/>
                  </a:lnTo>
                  <a:lnTo>
                    <a:pt x="0" y="6857999"/>
                  </a:lnTo>
                  <a:lnTo>
                    <a:pt x="2350897" y="6857999"/>
                  </a:lnTo>
                  <a:lnTo>
                    <a:pt x="3366516" y="0"/>
                  </a:lnTo>
                  <a:close/>
                </a:path>
              </a:pathLst>
            </a:custGeom>
            <a:solidFill>
              <a:srgbClr val="EFAD4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3301" y="447166"/>
              <a:ext cx="2246376" cy="432815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3301" y="916558"/>
              <a:ext cx="1724787" cy="43281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3301" y="1385646"/>
              <a:ext cx="2836799" cy="433120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449097" y="2331618"/>
              <a:ext cx="1616710" cy="2142490"/>
            </a:xfrm>
            <a:custGeom>
              <a:avLst/>
              <a:gdLst/>
              <a:ahLst/>
              <a:cxnLst/>
              <a:rect l="l" t="t" r="r" b="b"/>
              <a:pathLst>
                <a:path w="1616710" h="2142490">
                  <a:moveTo>
                    <a:pt x="1616151" y="253936"/>
                  </a:moveTo>
                  <a:lnTo>
                    <a:pt x="1360881" y="253936"/>
                  </a:lnTo>
                  <a:lnTo>
                    <a:pt x="1360881" y="0"/>
                  </a:lnTo>
                  <a:lnTo>
                    <a:pt x="0" y="0"/>
                  </a:lnTo>
                  <a:lnTo>
                    <a:pt x="0" y="253936"/>
                  </a:lnTo>
                  <a:lnTo>
                    <a:pt x="0" y="2141918"/>
                  </a:lnTo>
                  <a:lnTo>
                    <a:pt x="1616151" y="2141918"/>
                  </a:lnTo>
                  <a:lnTo>
                    <a:pt x="1616151" y="253936"/>
                  </a:lnTo>
                  <a:close/>
                </a:path>
              </a:pathLst>
            </a:custGeom>
            <a:solidFill>
              <a:srgbClr val="C7DB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819318" y="2332009"/>
              <a:ext cx="246379" cy="246379"/>
            </a:xfrm>
            <a:custGeom>
              <a:avLst/>
              <a:gdLst/>
              <a:ahLst/>
              <a:cxnLst/>
              <a:rect l="l" t="t" r="r" b="b"/>
              <a:pathLst>
                <a:path w="246380" h="246380">
                  <a:moveTo>
                    <a:pt x="0" y="0"/>
                  </a:moveTo>
                  <a:lnTo>
                    <a:pt x="0" y="245805"/>
                  </a:lnTo>
                  <a:lnTo>
                    <a:pt x="245936" y="2458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DAC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594105" y="2703735"/>
              <a:ext cx="274320" cy="242570"/>
            </a:xfrm>
            <a:custGeom>
              <a:avLst/>
              <a:gdLst/>
              <a:ahLst/>
              <a:cxnLst/>
              <a:rect l="l" t="t" r="r" b="b"/>
              <a:pathLst>
                <a:path w="274319" h="242569">
                  <a:moveTo>
                    <a:pt x="37243" y="89553"/>
                  </a:moveTo>
                  <a:lnTo>
                    <a:pt x="35271" y="94646"/>
                  </a:lnTo>
                  <a:lnTo>
                    <a:pt x="9469" y="119336"/>
                  </a:lnTo>
                  <a:lnTo>
                    <a:pt x="2367" y="119525"/>
                  </a:lnTo>
                  <a:lnTo>
                    <a:pt x="0" y="120845"/>
                  </a:lnTo>
                  <a:lnTo>
                    <a:pt x="2367" y="124428"/>
                  </a:lnTo>
                  <a:lnTo>
                    <a:pt x="9469" y="131407"/>
                  </a:lnTo>
                  <a:lnTo>
                    <a:pt x="38084" y="166085"/>
                  </a:lnTo>
                  <a:lnTo>
                    <a:pt x="65464" y="196082"/>
                  </a:lnTo>
                  <a:lnTo>
                    <a:pt x="90373" y="221449"/>
                  </a:lnTo>
                  <a:lnTo>
                    <a:pt x="111577" y="242239"/>
                  </a:lnTo>
                  <a:lnTo>
                    <a:pt x="124203" y="242239"/>
                  </a:lnTo>
                  <a:lnTo>
                    <a:pt x="143666" y="205486"/>
                  </a:lnTo>
                  <a:lnTo>
                    <a:pt x="164209" y="170020"/>
                  </a:lnTo>
                  <a:lnTo>
                    <a:pt x="173846" y="156097"/>
                  </a:lnTo>
                  <a:lnTo>
                    <a:pt x="98951" y="156097"/>
                  </a:lnTo>
                  <a:lnTo>
                    <a:pt x="47897" y="94646"/>
                  </a:lnTo>
                  <a:lnTo>
                    <a:pt x="45924" y="92948"/>
                  </a:lnTo>
                  <a:lnTo>
                    <a:pt x="41584" y="90119"/>
                  </a:lnTo>
                  <a:lnTo>
                    <a:pt x="37243" y="89553"/>
                  </a:lnTo>
                  <a:close/>
                </a:path>
                <a:path w="274319" h="242569">
                  <a:moveTo>
                    <a:pt x="241064" y="0"/>
                  </a:moveTo>
                  <a:lnTo>
                    <a:pt x="239683" y="2263"/>
                  </a:lnTo>
                  <a:lnTo>
                    <a:pt x="239486" y="9053"/>
                  </a:lnTo>
                  <a:lnTo>
                    <a:pt x="220221" y="20463"/>
                  </a:lnTo>
                  <a:lnTo>
                    <a:pt x="201058" y="36555"/>
                  </a:lnTo>
                  <a:lnTo>
                    <a:pt x="181896" y="57276"/>
                  </a:lnTo>
                  <a:lnTo>
                    <a:pt x="162631" y="82575"/>
                  </a:lnTo>
                  <a:lnTo>
                    <a:pt x="151102" y="101084"/>
                  </a:lnTo>
                  <a:lnTo>
                    <a:pt x="137104" y="119542"/>
                  </a:lnTo>
                  <a:lnTo>
                    <a:pt x="123105" y="137897"/>
                  </a:lnTo>
                  <a:lnTo>
                    <a:pt x="111577" y="156097"/>
                  </a:lnTo>
                  <a:lnTo>
                    <a:pt x="173846" y="156097"/>
                  </a:lnTo>
                  <a:lnTo>
                    <a:pt x="187120" y="136919"/>
                  </a:lnTo>
                  <a:lnTo>
                    <a:pt x="213684" y="107265"/>
                  </a:lnTo>
                  <a:lnTo>
                    <a:pt x="244152" y="78048"/>
                  </a:lnTo>
                  <a:lnTo>
                    <a:pt x="255063" y="67452"/>
                  </a:lnTo>
                  <a:lnTo>
                    <a:pt x="264738" y="57885"/>
                  </a:lnTo>
                  <a:lnTo>
                    <a:pt x="264738" y="45814"/>
                  </a:lnTo>
                  <a:lnTo>
                    <a:pt x="271841" y="38638"/>
                  </a:lnTo>
                  <a:lnTo>
                    <a:pt x="274208" y="33674"/>
                  </a:lnTo>
                  <a:lnTo>
                    <a:pt x="271841" y="28608"/>
                  </a:lnTo>
                  <a:lnTo>
                    <a:pt x="265259" y="21672"/>
                  </a:lnTo>
                  <a:lnTo>
                    <a:pt x="252112" y="21672"/>
                  </a:lnTo>
                  <a:lnTo>
                    <a:pt x="252112" y="9053"/>
                  </a:lnTo>
                  <a:lnTo>
                    <a:pt x="244813" y="2263"/>
                  </a:lnTo>
                  <a:lnTo>
                    <a:pt x="241064" y="0"/>
                  </a:lnTo>
                  <a:close/>
                </a:path>
                <a:path w="274319" h="242569">
                  <a:moveTo>
                    <a:pt x="264738" y="21123"/>
                  </a:moveTo>
                  <a:lnTo>
                    <a:pt x="252112" y="21672"/>
                  </a:lnTo>
                  <a:lnTo>
                    <a:pt x="265259" y="21672"/>
                  </a:lnTo>
                  <a:lnTo>
                    <a:pt x="264738" y="21123"/>
                  </a:lnTo>
                  <a:close/>
                </a:path>
              </a:pathLst>
            </a:custGeom>
            <a:solidFill>
              <a:srgbClr val="0A425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24768" y="2858736"/>
              <a:ext cx="843280" cy="421640"/>
            </a:xfrm>
            <a:custGeom>
              <a:avLst/>
              <a:gdLst/>
              <a:ahLst/>
              <a:cxnLst/>
              <a:rect l="l" t="t" r="r" b="b"/>
              <a:pathLst>
                <a:path w="843280" h="421639">
                  <a:moveTo>
                    <a:pt x="0" y="0"/>
                  </a:moveTo>
                  <a:lnTo>
                    <a:pt x="843211" y="0"/>
                  </a:lnTo>
                </a:path>
                <a:path w="843280" h="421639">
                  <a:moveTo>
                    <a:pt x="0" y="70230"/>
                  </a:moveTo>
                  <a:lnTo>
                    <a:pt x="843211" y="70230"/>
                  </a:lnTo>
                </a:path>
                <a:path w="843280" h="421639">
                  <a:moveTo>
                    <a:pt x="0" y="316036"/>
                  </a:moveTo>
                  <a:lnTo>
                    <a:pt x="843211" y="316036"/>
                  </a:lnTo>
                </a:path>
                <a:path w="843280" h="421639">
                  <a:moveTo>
                    <a:pt x="0" y="421381"/>
                  </a:moveTo>
                  <a:lnTo>
                    <a:pt x="843211" y="421381"/>
                  </a:lnTo>
                </a:path>
              </a:pathLst>
            </a:custGeom>
            <a:ln w="6402">
              <a:solidFill>
                <a:srgbClr val="0A425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594105" y="3055435"/>
              <a:ext cx="274320" cy="242570"/>
            </a:xfrm>
            <a:custGeom>
              <a:avLst/>
              <a:gdLst/>
              <a:ahLst/>
              <a:cxnLst/>
              <a:rect l="l" t="t" r="r" b="b"/>
              <a:pathLst>
                <a:path w="274319" h="242570">
                  <a:moveTo>
                    <a:pt x="37243" y="89553"/>
                  </a:moveTo>
                  <a:lnTo>
                    <a:pt x="35271" y="94646"/>
                  </a:lnTo>
                  <a:lnTo>
                    <a:pt x="9469" y="119336"/>
                  </a:lnTo>
                  <a:lnTo>
                    <a:pt x="2367" y="119525"/>
                  </a:lnTo>
                  <a:lnTo>
                    <a:pt x="0" y="120845"/>
                  </a:lnTo>
                  <a:lnTo>
                    <a:pt x="2367" y="124428"/>
                  </a:lnTo>
                  <a:lnTo>
                    <a:pt x="9469" y="131407"/>
                  </a:lnTo>
                  <a:lnTo>
                    <a:pt x="38084" y="166085"/>
                  </a:lnTo>
                  <a:lnTo>
                    <a:pt x="65464" y="196082"/>
                  </a:lnTo>
                  <a:lnTo>
                    <a:pt x="90373" y="221449"/>
                  </a:lnTo>
                  <a:lnTo>
                    <a:pt x="111577" y="242239"/>
                  </a:lnTo>
                  <a:lnTo>
                    <a:pt x="124203" y="242239"/>
                  </a:lnTo>
                  <a:lnTo>
                    <a:pt x="143666" y="205486"/>
                  </a:lnTo>
                  <a:lnTo>
                    <a:pt x="164209" y="170020"/>
                  </a:lnTo>
                  <a:lnTo>
                    <a:pt x="173846" y="156097"/>
                  </a:lnTo>
                  <a:lnTo>
                    <a:pt x="98951" y="156097"/>
                  </a:lnTo>
                  <a:lnTo>
                    <a:pt x="47897" y="94646"/>
                  </a:lnTo>
                  <a:lnTo>
                    <a:pt x="45924" y="92948"/>
                  </a:lnTo>
                  <a:lnTo>
                    <a:pt x="41584" y="90119"/>
                  </a:lnTo>
                  <a:lnTo>
                    <a:pt x="37243" y="89553"/>
                  </a:lnTo>
                  <a:close/>
                </a:path>
                <a:path w="274319" h="242570">
                  <a:moveTo>
                    <a:pt x="241064" y="0"/>
                  </a:moveTo>
                  <a:lnTo>
                    <a:pt x="239683" y="2263"/>
                  </a:lnTo>
                  <a:lnTo>
                    <a:pt x="239486" y="9053"/>
                  </a:lnTo>
                  <a:lnTo>
                    <a:pt x="220221" y="20463"/>
                  </a:lnTo>
                  <a:lnTo>
                    <a:pt x="201058" y="36555"/>
                  </a:lnTo>
                  <a:lnTo>
                    <a:pt x="181896" y="57276"/>
                  </a:lnTo>
                  <a:lnTo>
                    <a:pt x="162631" y="82575"/>
                  </a:lnTo>
                  <a:lnTo>
                    <a:pt x="151102" y="101084"/>
                  </a:lnTo>
                  <a:lnTo>
                    <a:pt x="137104" y="119542"/>
                  </a:lnTo>
                  <a:lnTo>
                    <a:pt x="123105" y="137897"/>
                  </a:lnTo>
                  <a:lnTo>
                    <a:pt x="111577" y="156097"/>
                  </a:lnTo>
                  <a:lnTo>
                    <a:pt x="173846" y="156097"/>
                  </a:lnTo>
                  <a:lnTo>
                    <a:pt x="187120" y="136919"/>
                  </a:lnTo>
                  <a:lnTo>
                    <a:pt x="213684" y="107265"/>
                  </a:lnTo>
                  <a:lnTo>
                    <a:pt x="244152" y="78048"/>
                  </a:lnTo>
                  <a:lnTo>
                    <a:pt x="255063" y="67452"/>
                  </a:lnTo>
                  <a:lnTo>
                    <a:pt x="264738" y="57885"/>
                  </a:lnTo>
                  <a:lnTo>
                    <a:pt x="264738" y="45814"/>
                  </a:lnTo>
                  <a:lnTo>
                    <a:pt x="271841" y="38638"/>
                  </a:lnTo>
                  <a:lnTo>
                    <a:pt x="274208" y="33674"/>
                  </a:lnTo>
                  <a:lnTo>
                    <a:pt x="271841" y="28608"/>
                  </a:lnTo>
                  <a:lnTo>
                    <a:pt x="264738" y="21123"/>
                  </a:lnTo>
                  <a:lnTo>
                    <a:pt x="252112" y="21123"/>
                  </a:lnTo>
                  <a:lnTo>
                    <a:pt x="252112" y="9053"/>
                  </a:lnTo>
                  <a:lnTo>
                    <a:pt x="244813" y="2263"/>
                  </a:lnTo>
                  <a:lnTo>
                    <a:pt x="241064" y="0"/>
                  </a:lnTo>
                  <a:close/>
                </a:path>
              </a:pathLst>
            </a:custGeom>
            <a:solidFill>
              <a:srgbClr val="0A425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24768" y="3947305"/>
              <a:ext cx="843280" cy="105410"/>
            </a:xfrm>
            <a:custGeom>
              <a:avLst/>
              <a:gdLst/>
              <a:ahLst/>
              <a:cxnLst/>
              <a:rect l="l" t="t" r="r" b="b"/>
              <a:pathLst>
                <a:path w="843280" h="105410">
                  <a:moveTo>
                    <a:pt x="0" y="0"/>
                  </a:moveTo>
                  <a:lnTo>
                    <a:pt x="843211" y="0"/>
                  </a:lnTo>
                </a:path>
                <a:path w="843280" h="105410">
                  <a:moveTo>
                    <a:pt x="0" y="105345"/>
                  </a:moveTo>
                  <a:lnTo>
                    <a:pt x="843211" y="105345"/>
                  </a:lnTo>
                </a:path>
              </a:pathLst>
            </a:custGeom>
            <a:ln w="6402">
              <a:solidFill>
                <a:srgbClr val="0A425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27180" y="3882561"/>
              <a:ext cx="173473" cy="199717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26082" y="3506171"/>
              <a:ext cx="175669" cy="215628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624768" y="3561038"/>
              <a:ext cx="843280" cy="105410"/>
            </a:xfrm>
            <a:custGeom>
              <a:avLst/>
              <a:gdLst/>
              <a:ahLst/>
              <a:cxnLst/>
              <a:rect l="l" t="t" r="r" b="b"/>
              <a:pathLst>
                <a:path w="843280" h="105410">
                  <a:moveTo>
                    <a:pt x="0" y="0"/>
                  </a:moveTo>
                  <a:lnTo>
                    <a:pt x="843211" y="0"/>
                  </a:lnTo>
                </a:path>
                <a:path w="843280" h="105410">
                  <a:moveTo>
                    <a:pt x="0" y="105345"/>
                  </a:moveTo>
                  <a:lnTo>
                    <a:pt x="843211" y="105345"/>
                  </a:lnTo>
                </a:path>
              </a:pathLst>
            </a:custGeom>
            <a:ln w="6402">
              <a:solidFill>
                <a:srgbClr val="0A425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432846" y="3701499"/>
              <a:ext cx="913765" cy="878205"/>
            </a:xfrm>
            <a:custGeom>
              <a:avLst/>
              <a:gdLst/>
              <a:ahLst/>
              <a:cxnLst/>
              <a:rect l="l" t="t" r="r" b="b"/>
              <a:pathLst>
                <a:path w="913764" h="878204">
                  <a:moveTo>
                    <a:pt x="456739" y="0"/>
                  </a:moveTo>
                  <a:lnTo>
                    <a:pt x="407020" y="2574"/>
                  </a:lnTo>
                  <a:lnTo>
                    <a:pt x="358840" y="10119"/>
                  </a:lnTo>
                  <a:lnTo>
                    <a:pt x="312480" y="22368"/>
                  </a:lnTo>
                  <a:lnTo>
                    <a:pt x="268218" y="39053"/>
                  </a:lnTo>
                  <a:lnTo>
                    <a:pt x="226336" y="59907"/>
                  </a:lnTo>
                  <a:lnTo>
                    <a:pt x="187113" y="84662"/>
                  </a:lnTo>
                  <a:lnTo>
                    <a:pt x="150830" y="113052"/>
                  </a:lnTo>
                  <a:lnTo>
                    <a:pt x="117767" y="144809"/>
                  </a:lnTo>
                  <a:lnTo>
                    <a:pt x="88203" y="179666"/>
                  </a:lnTo>
                  <a:lnTo>
                    <a:pt x="62419" y="217356"/>
                  </a:lnTo>
                  <a:lnTo>
                    <a:pt x="40695" y="257611"/>
                  </a:lnTo>
                  <a:lnTo>
                    <a:pt x="23311" y="300164"/>
                  </a:lnTo>
                  <a:lnTo>
                    <a:pt x="10547" y="344747"/>
                  </a:lnTo>
                  <a:lnTo>
                    <a:pt x="2683" y="391095"/>
                  </a:lnTo>
                  <a:lnTo>
                    <a:pt x="0" y="438939"/>
                  </a:lnTo>
                  <a:lnTo>
                    <a:pt x="2683" y="486781"/>
                  </a:lnTo>
                  <a:lnTo>
                    <a:pt x="10547" y="533128"/>
                  </a:lnTo>
                  <a:lnTo>
                    <a:pt x="23311" y="577711"/>
                  </a:lnTo>
                  <a:lnTo>
                    <a:pt x="40695" y="620264"/>
                  </a:lnTo>
                  <a:lnTo>
                    <a:pt x="62419" y="660518"/>
                  </a:lnTo>
                  <a:lnTo>
                    <a:pt x="88203" y="698208"/>
                  </a:lnTo>
                  <a:lnTo>
                    <a:pt x="117767" y="733064"/>
                  </a:lnTo>
                  <a:lnTo>
                    <a:pt x="150830" y="764821"/>
                  </a:lnTo>
                  <a:lnTo>
                    <a:pt x="187113" y="793211"/>
                  </a:lnTo>
                  <a:lnTo>
                    <a:pt x="226336" y="817966"/>
                  </a:lnTo>
                  <a:lnTo>
                    <a:pt x="268218" y="838820"/>
                  </a:lnTo>
                  <a:lnTo>
                    <a:pt x="312480" y="855505"/>
                  </a:lnTo>
                  <a:lnTo>
                    <a:pt x="358840" y="867754"/>
                  </a:lnTo>
                  <a:lnTo>
                    <a:pt x="407020" y="875299"/>
                  </a:lnTo>
                  <a:lnTo>
                    <a:pt x="456739" y="877873"/>
                  </a:lnTo>
                  <a:lnTo>
                    <a:pt x="506458" y="875299"/>
                  </a:lnTo>
                  <a:lnTo>
                    <a:pt x="554638" y="867754"/>
                  </a:lnTo>
                  <a:lnTo>
                    <a:pt x="600999" y="855505"/>
                  </a:lnTo>
                  <a:lnTo>
                    <a:pt x="645260" y="838820"/>
                  </a:lnTo>
                  <a:lnTo>
                    <a:pt x="687142" y="817966"/>
                  </a:lnTo>
                  <a:lnTo>
                    <a:pt x="726365" y="793211"/>
                  </a:lnTo>
                  <a:lnTo>
                    <a:pt x="762648" y="764821"/>
                  </a:lnTo>
                  <a:lnTo>
                    <a:pt x="795711" y="733064"/>
                  </a:lnTo>
                  <a:lnTo>
                    <a:pt x="825275" y="698208"/>
                  </a:lnTo>
                  <a:lnTo>
                    <a:pt x="851059" y="660518"/>
                  </a:lnTo>
                  <a:lnTo>
                    <a:pt x="872783" y="620264"/>
                  </a:lnTo>
                  <a:lnTo>
                    <a:pt x="890167" y="577711"/>
                  </a:lnTo>
                  <a:lnTo>
                    <a:pt x="902931" y="533128"/>
                  </a:lnTo>
                  <a:lnTo>
                    <a:pt x="910795" y="486782"/>
                  </a:lnTo>
                  <a:lnTo>
                    <a:pt x="913479" y="438939"/>
                  </a:lnTo>
                  <a:lnTo>
                    <a:pt x="910795" y="391095"/>
                  </a:lnTo>
                  <a:lnTo>
                    <a:pt x="902931" y="344748"/>
                  </a:lnTo>
                  <a:lnTo>
                    <a:pt x="890167" y="300164"/>
                  </a:lnTo>
                  <a:lnTo>
                    <a:pt x="872783" y="257611"/>
                  </a:lnTo>
                  <a:lnTo>
                    <a:pt x="851059" y="217356"/>
                  </a:lnTo>
                  <a:lnTo>
                    <a:pt x="825275" y="179666"/>
                  </a:lnTo>
                  <a:lnTo>
                    <a:pt x="795711" y="144809"/>
                  </a:lnTo>
                  <a:lnTo>
                    <a:pt x="762648" y="113052"/>
                  </a:lnTo>
                  <a:lnTo>
                    <a:pt x="726365" y="84662"/>
                  </a:lnTo>
                  <a:lnTo>
                    <a:pt x="687142" y="59907"/>
                  </a:lnTo>
                  <a:lnTo>
                    <a:pt x="645260" y="39053"/>
                  </a:lnTo>
                  <a:lnTo>
                    <a:pt x="600999" y="22368"/>
                  </a:lnTo>
                  <a:lnTo>
                    <a:pt x="554638" y="10119"/>
                  </a:lnTo>
                  <a:lnTo>
                    <a:pt x="506458" y="2574"/>
                  </a:lnTo>
                  <a:lnTo>
                    <a:pt x="456739" y="0"/>
                  </a:lnTo>
                  <a:close/>
                </a:path>
              </a:pathLst>
            </a:custGeom>
            <a:solidFill>
              <a:srgbClr val="0DAC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3432428" y="1156410"/>
            <a:ext cx="8013700" cy="44316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marR="81915" indent="-287020">
              <a:lnSpc>
                <a:spcPct val="110100"/>
              </a:lnSpc>
              <a:spcBef>
                <a:spcPts val="100"/>
              </a:spcBef>
              <a:buClr>
                <a:srgbClr val="DA3467"/>
              </a:buClr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2000" b="1" dirty="0">
                <a:solidFill>
                  <a:srgbClr val="131C36"/>
                </a:solidFill>
                <a:latin typeface="Calibri"/>
                <a:cs typeface="Calibri"/>
              </a:rPr>
              <a:t>Portability</a:t>
            </a:r>
            <a:r>
              <a:rPr sz="2000" b="1" spc="-8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(cloud-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based)</a:t>
            </a:r>
            <a:r>
              <a:rPr sz="20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-</a:t>
            </a:r>
            <a:r>
              <a:rPr sz="20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is</a:t>
            </a:r>
            <a:r>
              <a:rPr sz="20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the</a:t>
            </a:r>
            <a:r>
              <a:rPr sz="20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ability</a:t>
            </a:r>
            <a:r>
              <a:rPr sz="20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to</a:t>
            </a:r>
            <a:r>
              <a:rPr sz="20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move</a:t>
            </a: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applications,</a:t>
            </a:r>
            <a:r>
              <a:rPr sz="20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containers,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code,</a:t>
            </a:r>
            <a:r>
              <a:rPr sz="20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and</a:t>
            </a:r>
            <a:r>
              <a:rPr sz="20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associated</a:t>
            </a:r>
            <a:r>
              <a:rPr sz="2000" spc="-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data</a:t>
            </a:r>
            <a:r>
              <a:rPr sz="2000" spc="-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from</a:t>
            </a:r>
            <a:r>
              <a:rPr sz="20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one</a:t>
            </a:r>
            <a:r>
              <a:rPr sz="20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CSP</a:t>
            </a:r>
            <a:r>
              <a:rPr sz="2000" spc="-1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to</a:t>
            </a:r>
            <a:r>
              <a:rPr sz="20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another</a:t>
            </a:r>
            <a:r>
              <a:rPr sz="20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or</a:t>
            </a:r>
            <a:r>
              <a:rPr sz="20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between</a:t>
            </a:r>
            <a:r>
              <a:rPr sz="20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legacy</a:t>
            </a:r>
            <a:r>
              <a:rPr sz="20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25" dirty="0">
                <a:solidFill>
                  <a:srgbClr val="131C36"/>
                </a:solidFill>
                <a:latin typeface="Calibri"/>
                <a:cs typeface="Calibri"/>
              </a:rPr>
              <a:t>on-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prem</a:t>
            </a:r>
            <a:r>
              <a:rPr sz="20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environments</a:t>
            </a:r>
            <a:r>
              <a:rPr sz="20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and</a:t>
            </a:r>
            <a:r>
              <a:rPr sz="20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the</a:t>
            </a:r>
            <a:r>
              <a:rPr sz="20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131C36"/>
                </a:solidFill>
                <a:latin typeface="Calibri"/>
                <a:cs typeface="Calibri"/>
              </a:rPr>
              <a:t>cloud</a:t>
            </a:r>
            <a:endParaRPr sz="2000">
              <a:latin typeface="Calibri"/>
              <a:cs typeface="Calibri"/>
            </a:endParaRPr>
          </a:p>
          <a:p>
            <a:pPr marL="299085" marR="207645" indent="-287020">
              <a:lnSpc>
                <a:spcPct val="110000"/>
              </a:lnSpc>
              <a:spcBef>
                <a:spcPts val="994"/>
              </a:spcBef>
              <a:buClr>
                <a:srgbClr val="DA3467"/>
              </a:buClr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2000" b="1" spc="-10" dirty="0">
                <a:solidFill>
                  <a:srgbClr val="131C36"/>
                </a:solidFill>
                <a:latin typeface="Calibri"/>
                <a:cs typeface="Calibri"/>
              </a:rPr>
              <a:t>Interoperability</a:t>
            </a:r>
            <a:r>
              <a:rPr sz="2000" b="1" spc="-5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–</a:t>
            </a:r>
            <a:r>
              <a:rPr sz="2000" spc="-1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when</a:t>
            </a:r>
            <a:r>
              <a:rPr sz="20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the</a:t>
            </a: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customer</a:t>
            </a: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application</a:t>
            </a: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does</a:t>
            </a:r>
            <a:r>
              <a:rPr sz="2000" spc="-1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not</a:t>
            </a:r>
            <a:r>
              <a:rPr sz="20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function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properly</a:t>
            </a:r>
            <a:r>
              <a:rPr sz="20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when</a:t>
            </a:r>
            <a:r>
              <a:rPr sz="20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changes</a:t>
            </a:r>
            <a:r>
              <a:rPr sz="20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are</a:t>
            </a:r>
            <a:r>
              <a:rPr sz="20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made</a:t>
            </a:r>
            <a:r>
              <a:rPr sz="20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to</a:t>
            </a:r>
            <a:r>
              <a:rPr sz="20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an</a:t>
            </a:r>
            <a:r>
              <a:rPr sz="20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environment;</a:t>
            </a:r>
            <a:r>
              <a:rPr sz="20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more</a:t>
            </a:r>
            <a:r>
              <a:rPr sz="20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common</a:t>
            </a:r>
            <a:r>
              <a:rPr sz="20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in</a:t>
            </a:r>
            <a:r>
              <a:rPr sz="20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50" dirty="0">
                <a:solidFill>
                  <a:srgbClr val="131C36"/>
                </a:solidFill>
                <a:latin typeface="Calibri"/>
                <a:cs typeface="Calibri"/>
              </a:rPr>
              <a:t>a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PaaS scenario</a:t>
            </a: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since</a:t>
            </a:r>
            <a:r>
              <a:rPr sz="2000" spc="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the</a:t>
            </a:r>
            <a:r>
              <a:rPr sz="20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O/S</a:t>
            </a: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is</a:t>
            </a:r>
            <a:r>
              <a:rPr sz="2000" spc="-1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managed</a:t>
            </a: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and</a:t>
            </a:r>
            <a:r>
              <a:rPr sz="20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updated</a:t>
            </a:r>
            <a:r>
              <a:rPr sz="2000" spc="-1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by</a:t>
            </a:r>
            <a:r>
              <a:rPr sz="20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the</a:t>
            </a:r>
            <a:r>
              <a:rPr sz="2000" spc="-1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provider</a:t>
            </a:r>
            <a:endParaRPr sz="2000">
              <a:latin typeface="Calibri"/>
              <a:cs typeface="Calibri"/>
            </a:endParaRPr>
          </a:p>
          <a:p>
            <a:pPr marL="299085" marR="708660" indent="-287020">
              <a:lnSpc>
                <a:spcPct val="110000"/>
              </a:lnSpc>
              <a:spcBef>
                <a:spcPts val="1010"/>
              </a:spcBef>
              <a:buClr>
                <a:srgbClr val="DA3467"/>
              </a:buClr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2000" b="1" dirty="0">
                <a:solidFill>
                  <a:srgbClr val="131C36"/>
                </a:solidFill>
                <a:latin typeface="Calibri"/>
                <a:cs typeface="Calibri"/>
              </a:rPr>
              <a:t>Vendor</a:t>
            </a:r>
            <a:r>
              <a:rPr sz="2000" b="1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131C36"/>
                </a:solidFill>
                <a:latin typeface="Calibri"/>
                <a:cs typeface="Calibri"/>
              </a:rPr>
              <a:t>lock-</a:t>
            </a:r>
            <a:r>
              <a:rPr sz="2000" b="1" dirty="0">
                <a:solidFill>
                  <a:srgbClr val="131C36"/>
                </a:solidFill>
                <a:latin typeface="Calibri"/>
                <a:cs typeface="Calibri"/>
              </a:rPr>
              <a:t>in</a:t>
            </a:r>
            <a:r>
              <a:rPr sz="2000" b="1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–</a:t>
            </a:r>
            <a:r>
              <a:rPr sz="20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a</a:t>
            </a:r>
            <a:r>
              <a:rPr sz="20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scenario</a:t>
            </a:r>
            <a:r>
              <a:rPr sz="20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where</a:t>
            </a:r>
            <a:r>
              <a:rPr sz="20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the</a:t>
            </a:r>
            <a:r>
              <a:rPr sz="20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consumer</a:t>
            </a:r>
            <a:r>
              <a:rPr sz="20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is</a:t>
            </a:r>
            <a:r>
              <a:rPr sz="20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unable</a:t>
            </a:r>
            <a:r>
              <a:rPr sz="20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to</a:t>
            </a:r>
            <a:r>
              <a:rPr sz="20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retain,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migrate,</a:t>
            </a:r>
            <a:r>
              <a:rPr sz="20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or</a:t>
            </a:r>
            <a:r>
              <a:rPr sz="20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transfer</a:t>
            </a:r>
            <a:r>
              <a:rPr sz="20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to</a:t>
            </a:r>
            <a:r>
              <a:rPr sz="20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another</a:t>
            </a:r>
            <a:r>
              <a:rPr sz="20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provider</a:t>
            </a:r>
            <a:r>
              <a:rPr sz="20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based</a:t>
            </a:r>
            <a:r>
              <a:rPr sz="20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on</a:t>
            </a:r>
            <a:r>
              <a:rPr sz="20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technical</a:t>
            </a:r>
            <a:r>
              <a:rPr sz="20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or</a:t>
            </a:r>
            <a:r>
              <a:rPr sz="20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131C36"/>
                </a:solidFill>
                <a:latin typeface="Calibri"/>
                <a:cs typeface="Calibri"/>
              </a:rPr>
              <a:t>non-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technical</a:t>
            </a:r>
            <a:r>
              <a:rPr sz="20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restrictions</a:t>
            </a:r>
            <a:endParaRPr sz="2000">
              <a:latin typeface="Calibri"/>
              <a:cs typeface="Calibri"/>
            </a:endParaRPr>
          </a:p>
          <a:p>
            <a:pPr marL="299085" marR="5080" indent="-287020">
              <a:lnSpc>
                <a:spcPct val="110000"/>
              </a:lnSpc>
              <a:spcBef>
                <a:spcPts val="1000"/>
              </a:spcBef>
              <a:buClr>
                <a:srgbClr val="DA3467"/>
              </a:buClr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2000" b="1" dirty="0">
                <a:solidFill>
                  <a:srgbClr val="131C36"/>
                </a:solidFill>
                <a:latin typeface="Calibri"/>
                <a:cs typeface="Calibri"/>
              </a:rPr>
              <a:t>Vendor</a:t>
            </a:r>
            <a:r>
              <a:rPr sz="2000" b="1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131C36"/>
                </a:solidFill>
                <a:latin typeface="Calibri"/>
                <a:cs typeface="Calibri"/>
              </a:rPr>
              <a:t>lock-</a:t>
            </a:r>
            <a:r>
              <a:rPr sz="2000" b="1" dirty="0">
                <a:solidFill>
                  <a:srgbClr val="131C36"/>
                </a:solidFill>
                <a:latin typeface="Calibri"/>
                <a:cs typeface="Calibri"/>
              </a:rPr>
              <a:t>out</a:t>
            </a:r>
            <a:r>
              <a:rPr sz="2000" b="1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–</a:t>
            </a:r>
            <a:r>
              <a:rPr sz="20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A</a:t>
            </a:r>
            <a:r>
              <a:rPr sz="20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situation</a:t>
            </a:r>
            <a:r>
              <a:rPr sz="2000" spc="-1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where</a:t>
            </a:r>
            <a:r>
              <a:rPr sz="20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the</a:t>
            </a:r>
            <a:r>
              <a:rPr sz="20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customer</a:t>
            </a:r>
            <a:r>
              <a:rPr sz="20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is</a:t>
            </a:r>
            <a:r>
              <a:rPr sz="20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not</a:t>
            </a:r>
            <a:r>
              <a:rPr sz="20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able</a:t>
            </a:r>
            <a:r>
              <a:rPr sz="20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to</a:t>
            </a:r>
            <a:r>
              <a:rPr sz="20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recover</a:t>
            </a:r>
            <a:r>
              <a:rPr sz="2000" spc="-25" dirty="0">
                <a:solidFill>
                  <a:srgbClr val="131C36"/>
                </a:solidFill>
                <a:latin typeface="Calibri"/>
                <a:cs typeface="Calibri"/>
              </a:rPr>
              <a:t> or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access</a:t>
            </a:r>
            <a:r>
              <a:rPr sz="2000" spc="-1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their</a:t>
            </a: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own</a:t>
            </a: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data</a:t>
            </a:r>
            <a:r>
              <a:rPr sz="2000" spc="-1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due</a:t>
            </a:r>
            <a:r>
              <a:rPr sz="20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to</a:t>
            </a:r>
            <a:r>
              <a:rPr sz="2000" spc="-1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a</a:t>
            </a:r>
            <a:r>
              <a:rPr sz="2000" spc="-1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vendor</a:t>
            </a:r>
            <a:r>
              <a:rPr sz="20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going</a:t>
            </a:r>
            <a:r>
              <a:rPr sz="20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out</a:t>
            </a: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of</a:t>
            </a:r>
            <a:r>
              <a:rPr sz="20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business,</a:t>
            </a:r>
            <a:r>
              <a:rPr sz="2000" spc="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going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bankrupt,</a:t>
            </a:r>
            <a:r>
              <a:rPr sz="2000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or</a:t>
            </a:r>
            <a:r>
              <a:rPr sz="20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legal</a:t>
            </a:r>
            <a:r>
              <a:rPr sz="2000" spc="-1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holds</a:t>
            </a:r>
            <a:r>
              <a:rPr sz="20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are</a:t>
            </a:r>
            <a:r>
              <a:rPr sz="2000" spc="-1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implemented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6350" y="0"/>
            <a:ext cx="5243195" cy="6870700"/>
            <a:chOff x="-6350" y="0"/>
            <a:chExt cx="5243195" cy="68707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5230495" cy="6858000"/>
            </a:xfrm>
            <a:custGeom>
              <a:avLst/>
              <a:gdLst/>
              <a:ahLst/>
              <a:cxnLst/>
              <a:rect l="l" t="t" r="r" b="b"/>
              <a:pathLst>
                <a:path w="5230495" h="6858000">
                  <a:moveTo>
                    <a:pt x="5230368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5230368" y="6858000"/>
                  </a:lnTo>
                  <a:lnTo>
                    <a:pt x="5230368" y="0"/>
                  </a:lnTo>
                  <a:close/>
                </a:path>
              </a:pathLst>
            </a:custGeom>
            <a:solidFill>
              <a:srgbClr val="131C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0"/>
              <a:ext cx="5230495" cy="6858000"/>
            </a:xfrm>
            <a:custGeom>
              <a:avLst/>
              <a:gdLst/>
              <a:ahLst/>
              <a:cxnLst/>
              <a:rect l="l" t="t" r="r" b="b"/>
              <a:pathLst>
                <a:path w="5230495" h="6858000">
                  <a:moveTo>
                    <a:pt x="0" y="6858000"/>
                  </a:moveTo>
                  <a:lnTo>
                    <a:pt x="5230368" y="6858000"/>
                  </a:lnTo>
                  <a:lnTo>
                    <a:pt x="5230368" y="0"/>
                  </a:lnTo>
                  <a:lnTo>
                    <a:pt x="0" y="0"/>
                  </a:lnTo>
                  <a:lnTo>
                    <a:pt x="0" y="6858000"/>
                  </a:lnTo>
                  <a:close/>
                </a:path>
              </a:pathLst>
            </a:custGeom>
            <a:ln w="12700">
              <a:solidFill>
                <a:srgbClr val="9F3D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0863" y="260350"/>
              <a:ext cx="2301621" cy="55778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0863" y="863549"/>
              <a:ext cx="4688205" cy="55808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0863" y="1467611"/>
              <a:ext cx="1255395" cy="557784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5409438" y="1074267"/>
            <a:ext cx="6273800" cy="51669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marR="1256665" indent="-287020">
              <a:lnSpc>
                <a:spcPct val="110000"/>
              </a:lnSpc>
              <a:spcBef>
                <a:spcPts val="100"/>
              </a:spcBef>
              <a:buClr>
                <a:srgbClr val="DA3467"/>
              </a:buClr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The</a:t>
            </a:r>
            <a:r>
              <a:rPr sz="20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cloud</a:t>
            </a:r>
            <a:r>
              <a:rPr sz="20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customer</a:t>
            </a:r>
            <a:r>
              <a:rPr sz="2000" spc="-1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has</a:t>
            </a:r>
            <a:r>
              <a:rPr sz="20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the</a:t>
            </a:r>
            <a:r>
              <a:rPr sz="20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highest</a:t>
            </a:r>
            <a:r>
              <a:rPr sz="20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degree</a:t>
            </a:r>
            <a:r>
              <a:rPr sz="20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25" dirty="0">
                <a:solidFill>
                  <a:srgbClr val="131C36"/>
                </a:solidFill>
                <a:latin typeface="Calibri"/>
                <a:cs typeface="Calibri"/>
              </a:rPr>
              <a:t>of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responsibility</a:t>
            </a:r>
            <a:r>
              <a:rPr sz="2000" spc="-5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for</a:t>
            </a:r>
            <a:r>
              <a:rPr sz="2000" spc="-7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security:</a:t>
            </a:r>
            <a:endParaRPr sz="2000">
              <a:latin typeface="Calibri"/>
              <a:cs typeface="Calibri"/>
            </a:endParaRPr>
          </a:p>
          <a:p>
            <a:pPr marL="756285" lvl="1" indent="-287020">
              <a:lnSpc>
                <a:spcPct val="100000"/>
              </a:lnSpc>
              <a:spcBef>
                <a:spcPts val="740"/>
              </a:spcBef>
              <a:buClr>
                <a:srgbClr val="DA3467"/>
              </a:buClr>
              <a:buSzPct val="114705"/>
              <a:buFont typeface="Arial"/>
              <a:buChar char="•"/>
              <a:tabLst>
                <a:tab pos="756285" algn="l"/>
                <a:tab pos="756920" algn="l"/>
              </a:tabLst>
            </a:pPr>
            <a:r>
              <a:rPr sz="1700" dirty="0">
                <a:solidFill>
                  <a:srgbClr val="131C36"/>
                </a:solidFill>
                <a:latin typeface="Calibri"/>
                <a:cs typeface="Calibri"/>
              </a:rPr>
              <a:t>Network</a:t>
            </a:r>
            <a:r>
              <a:rPr sz="17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131C36"/>
                </a:solidFill>
                <a:latin typeface="Calibri"/>
                <a:cs typeface="Calibri"/>
              </a:rPr>
              <a:t>design</a:t>
            </a:r>
            <a:r>
              <a:rPr sz="1700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131C36"/>
                </a:solidFill>
                <a:latin typeface="Calibri"/>
                <a:cs typeface="Calibri"/>
              </a:rPr>
              <a:t>and</a:t>
            </a:r>
            <a:r>
              <a:rPr sz="17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700" spc="-10" dirty="0">
                <a:solidFill>
                  <a:srgbClr val="131C36"/>
                </a:solidFill>
                <a:latin typeface="Calibri"/>
                <a:cs typeface="Calibri"/>
              </a:rPr>
              <a:t>firewalls</a:t>
            </a:r>
            <a:endParaRPr sz="1700">
              <a:latin typeface="Calibri"/>
              <a:cs typeface="Calibri"/>
            </a:endParaRPr>
          </a:p>
          <a:p>
            <a:pPr marL="756285" lvl="1" indent="-287020">
              <a:lnSpc>
                <a:spcPct val="100000"/>
              </a:lnSpc>
              <a:spcBef>
                <a:spcPts val="710"/>
              </a:spcBef>
              <a:buClr>
                <a:srgbClr val="DA3467"/>
              </a:buClr>
              <a:buSzPct val="114705"/>
              <a:buFont typeface="Arial"/>
              <a:buChar char="•"/>
              <a:tabLst>
                <a:tab pos="756285" algn="l"/>
                <a:tab pos="756920" algn="l"/>
              </a:tabLst>
            </a:pPr>
            <a:r>
              <a:rPr sz="1700" spc="-10" dirty="0">
                <a:solidFill>
                  <a:srgbClr val="131C36"/>
                </a:solidFill>
                <a:latin typeface="Calibri"/>
                <a:cs typeface="Calibri"/>
              </a:rPr>
              <a:t>Operating</a:t>
            </a:r>
            <a:r>
              <a:rPr sz="1700" spc="-6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131C36"/>
                </a:solidFill>
                <a:latin typeface="Calibri"/>
                <a:cs typeface="Calibri"/>
              </a:rPr>
              <a:t>system</a:t>
            </a:r>
            <a:r>
              <a:rPr sz="17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131C36"/>
                </a:solidFill>
                <a:latin typeface="Calibri"/>
                <a:cs typeface="Calibri"/>
              </a:rPr>
              <a:t>and</a:t>
            </a:r>
            <a:r>
              <a:rPr sz="17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700" spc="-10" dirty="0">
                <a:solidFill>
                  <a:srgbClr val="131C36"/>
                </a:solidFill>
                <a:latin typeface="Calibri"/>
                <a:cs typeface="Calibri"/>
              </a:rPr>
              <a:t>applications</a:t>
            </a:r>
            <a:endParaRPr sz="1700">
              <a:latin typeface="Calibri"/>
              <a:cs typeface="Calibri"/>
            </a:endParaRPr>
          </a:p>
          <a:p>
            <a:pPr marL="756285" lvl="1" indent="-287020">
              <a:lnSpc>
                <a:spcPct val="100000"/>
              </a:lnSpc>
              <a:spcBef>
                <a:spcPts val="700"/>
              </a:spcBef>
              <a:buClr>
                <a:srgbClr val="DA3467"/>
              </a:buClr>
              <a:buSzPct val="114705"/>
              <a:buFont typeface="Arial"/>
              <a:buChar char="•"/>
              <a:tabLst>
                <a:tab pos="756285" algn="l"/>
                <a:tab pos="756920" algn="l"/>
              </a:tabLst>
            </a:pPr>
            <a:r>
              <a:rPr sz="1700" dirty="0">
                <a:solidFill>
                  <a:srgbClr val="131C36"/>
                </a:solidFill>
                <a:latin typeface="Calibri"/>
                <a:cs typeface="Calibri"/>
              </a:rPr>
              <a:t>Data encryption</a:t>
            </a:r>
            <a:r>
              <a:rPr sz="17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700" spc="-10" dirty="0">
                <a:solidFill>
                  <a:srgbClr val="131C36"/>
                </a:solidFill>
                <a:latin typeface="Calibri"/>
                <a:cs typeface="Calibri"/>
              </a:rPr>
              <a:t>(client-</a:t>
            </a:r>
            <a:r>
              <a:rPr sz="1700" dirty="0">
                <a:solidFill>
                  <a:srgbClr val="131C36"/>
                </a:solidFill>
                <a:latin typeface="Calibri"/>
                <a:cs typeface="Calibri"/>
              </a:rPr>
              <a:t>side vs. </a:t>
            </a:r>
            <a:r>
              <a:rPr sz="1700" spc="-10" dirty="0">
                <a:solidFill>
                  <a:srgbClr val="131C36"/>
                </a:solidFill>
                <a:latin typeface="Calibri"/>
                <a:cs typeface="Calibri"/>
              </a:rPr>
              <a:t>server-side)</a:t>
            </a:r>
            <a:endParaRPr sz="1700">
              <a:latin typeface="Calibri"/>
              <a:cs typeface="Calibri"/>
            </a:endParaRPr>
          </a:p>
          <a:p>
            <a:pPr marL="756285" lvl="1" indent="-287020">
              <a:lnSpc>
                <a:spcPct val="100000"/>
              </a:lnSpc>
              <a:spcBef>
                <a:spcPts val="705"/>
              </a:spcBef>
              <a:buClr>
                <a:srgbClr val="DA3467"/>
              </a:buClr>
              <a:buSzPct val="114705"/>
              <a:buFont typeface="Arial"/>
              <a:buChar char="•"/>
              <a:tabLst>
                <a:tab pos="756285" algn="l"/>
                <a:tab pos="756920" algn="l"/>
              </a:tabLst>
            </a:pPr>
            <a:r>
              <a:rPr sz="1700" dirty="0">
                <a:solidFill>
                  <a:srgbClr val="131C36"/>
                </a:solidFill>
                <a:latin typeface="Calibri"/>
                <a:cs typeface="Calibri"/>
              </a:rPr>
              <a:t>Data</a:t>
            </a:r>
            <a:r>
              <a:rPr sz="17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700" spc="-10" dirty="0">
                <a:solidFill>
                  <a:srgbClr val="131C36"/>
                </a:solidFill>
                <a:latin typeface="Calibri"/>
                <a:cs typeface="Calibri"/>
              </a:rPr>
              <a:t>protection</a:t>
            </a:r>
            <a:endParaRPr sz="1700">
              <a:latin typeface="Calibri"/>
              <a:cs typeface="Calibri"/>
            </a:endParaRPr>
          </a:p>
          <a:p>
            <a:pPr marL="355600" marR="5080" indent="-342900">
              <a:lnSpc>
                <a:spcPct val="110000"/>
              </a:lnSpc>
              <a:spcBef>
                <a:spcPts val="960"/>
              </a:spcBef>
              <a:buClr>
                <a:srgbClr val="DA3467"/>
              </a:buClr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CSP</a:t>
            </a:r>
            <a:r>
              <a:rPr sz="20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will</a:t>
            </a:r>
            <a:r>
              <a:rPr sz="20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secure</a:t>
            </a:r>
            <a:r>
              <a:rPr sz="20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the</a:t>
            </a:r>
            <a:r>
              <a:rPr sz="20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facility</a:t>
            </a: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and</a:t>
            </a:r>
            <a:r>
              <a:rPr sz="20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datacenter</a:t>
            </a:r>
            <a:r>
              <a:rPr sz="2000" spc="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–</a:t>
            </a:r>
            <a:r>
              <a:rPr sz="20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everything</a:t>
            </a:r>
            <a:r>
              <a:rPr sz="20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25" dirty="0">
                <a:solidFill>
                  <a:srgbClr val="131C36"/>
                </a:solidFill>
                <a:latin typeface="Calibri"/>
                <a:cs typeface="Calibri"/>
              </a:rPr>
              <a:t>at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Layers</a:t>
            </a:r>
            <a:r>
              <a:rPr sz="20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1</a:t>
            </a:r>
            <a:r>
              <a:rPr sz="2000" spc="-1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and</a:t>
            </a:r>
            <a:r>
              <a:rPr sz="20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2</a:t>
            </a: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of</a:t>
            </a:r>
            <a:r>
              <a:rPr sz="20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the</a:t>
            </a:r>
            <a:r>
              <a:rPr sz="2000" spc="-1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OSI</a:t>
            </a:r>
            <a:r>
              <a:rPr sz="2000" spc="-1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model</a:t>
            </a:r>
            <a:r>
              <a:rPr sz="20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including</a:t>
            </a:r>
            <a:r>
              <a:rPr sz="20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the</a:t>
            </a: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 hypervisors</a:t>
            </a:r>
            <a:endParaRPr sz="2000">
              <a:latin typeface="Calibri"/>
              <a:cs typeface="Calibri"/>
            </a:endParaRPr>
          </a:p>
          <a:p>
            <a:pPr marL="355600" marR="501015" indent="-342900">
              <a:lnSpc>
                <a:spcPct val="110000"/>
              </a:lnSpc>
              <a:spcBef>
                <a:spcPts val="1000"/>
              </a:spcBef>
              <a:buClr>
                <a:srgbClr val="DA3467"/>
              </a:buClr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Customer</a:t>
            </a:r>
            <a:r>
              <a:rPr sz="2000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has</a:t>
            </a:r>
            <a:r>
              <a:rPr sz="20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limited</a:t>
            </a: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visibility</a:t>
            </a: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and</a:t>
            </a:r>
            <a:r>
              <a:rPr sz="2000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monitoring</a:t>
            </a:r>
            <a:r>
              <a:rPr sz="20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of</a:t>
            </a:r>
            <a:r>
              <a:rPr sz="20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25" dirty="0">
                <a:solidFill>
                  <a:srgbClr val="131C36"/>
                </a:solidFill>
                <a:latin typeface="Calibri"/>
                <a:cs typeface="Calibri"/>
              </a:rPr>
              <a:t>the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provider</a:t>
            </a:r>
            <a:r>
              <a:rPr sz="2000" spc="-5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site</a:t>
            </a:r>
            <a:r>
              <a:rPr sz="20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and</a:t>
            </a:r>
            <a:r>
              <a:rPr sz="2000" spc="-6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datacenter</a:t>
            </a:r>
            <a:r>
              <a:rPr sz="20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which</a:t>
            </a:r>
            <a:r>
              <a:rPr sz="2000" spc="-6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makes</a:t>
            </a:r>
            <a:r>
              <a:rPr sz="20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audits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challenging</a:t>
            </a:r>
            <a:r>
              <a:rPr sz="20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–</a:t>
            </a: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must</a:t>
            </a: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rely</a:t>
            </a:r>
            <a:r>
              <a:rPr sz="2000" spc="-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on</a:t>
            </a:r>
            <a:r>
              <a:rPr sz="20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third-parties</a:t>
            </a:r>
            <a:endParaRPr sz="2000">
              <a:latin typeface="Calibri"/>
              <a:cs typeface="Calibri"/>
            </a:endParaRPr>
          </a:p>
          <a:p>
            <a:pPr marL="812800" lvl="1" indent="-342900">
              <a:lnSpc>
                <a:spcPct val="100000"/>
              </a:lnSpc>
              <a:spcBef>
                <a:spcPts val="745"/>
              </a:spcBef>
              <a:buClr>
                <a:srgbClr val="DA3467"/>
              </a:buClr>
              <a:buSzPct val="114705"/>
              <a:buFont typeface="Arial"/>
              <a:buChar char="•"/>
              <a:tabLst>
                <a:tab pos="812165" algn="l"/>
                <a:tab pos="812800" algn="l"/>
              </a:tabLst>
            </a:pPr>
            <a:r>
              <a:rPr sz="1700" dirty="0">
                <a:solidFill>
                  <a:srgbClr val="131C36"/>
                </a:solidFill>
                <a:latin typeface="Calibri"/>
                <a:cs typeface="Calibri"/>
              </a:rPr>
              <a:t>Must</a:t>
            </a:r>
            <a:r>
              <a:rPr sz="17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131C36"/>
                </a:solidFill>
                <a:latin typeface="Calibri"/>
                <a:cs typeface="Calibri"/>
              </a:rPr>
              <a:t>be</a:t>
            </a:r>
            <a:r>
              <a:rPr sz="17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131C36"/>
                </a:solidFill>
                <a:latin typeface="Calibri"/>
                <a:cs typeface="Calibri"/>
              </a:rPr>
              <a:t>negotiated</a:t>
            </a:r>
            <a:r>
              <a:rPr sz="1700" spc="-5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131C36"/>
                </a:solidFill>
                <a:latin typeface="Calibri"/>
                <a:cs typeface="Calibri"/>
              </a:rPr>
              <a:t>in</a:t>
            </a:r>
            <a:r>
              <a:rPr sz="1700" spc="-1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131C36"/>
                </a:solidFill>
                <a:latin typeface="Calibri"/>
                <a:cs typeface="Calibri"/>
              </a:rPr>
              <a:t>early</a:t>
            </a:r>
            <a:r>
              <a:rPr sz="17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700" spc="-10" dirty="0">
                <a:solidFill>
                  <a:srgbClr val="131C36"/>
                </a:solidFill>
                <a:latin typeface="Calibri"/>
                <a:cs typeface="Calibri"/>
              </a:rPr>
              <a:t>negotiations</a:t>
            </a:r>
            <a:endParaRPr sz="1700">
              <a:latin typeface="Calibri"/>
              <a:cs typeface="Calibri"/>
            </a:endParaRPr>
          </a:p>
          <a:p>
            <a:pPr marL="355600" marR="82550" indent="-342900">
              <a:lnSpc>
                <a:spcPct val="110000"/>
              </a:lnSpc>
              <a:spcBef>
                <a:spcPts val="960"/>
              </a:spcBef>
              <a:buClr>
                <a:srgbClr val="DA3467"/>
              </a:buClr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Some</a:t>
            </a:r>
            <a:r>
              <a:rPr sz="20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activities</a:t>
            </a:r>
            <a:r>
              <a:rPr sz="2000" spc="-1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may</a:t>
            </a:r>
            <a:r>
              <a:rPr sz="20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be</a:t>
            </a:r>
            <a:r>
              <a:rPr sz="20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prohibited</a:t>
            </a:r>
            <a:r>
              <a:rPr sz="20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by</a:t>
            </a:r>
            <a:r>
              <a:rPr sz="2000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regulations</a:t>
            </a:r>
            <a:r>
              <a:rPr sz="20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such</a:t>
            </a:r>
            <a:r>
              <a:rPr sz="20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25" dirty="0">
                <a:solidFill>
                  <a:srgbClr val="131C36"/>
                </a:solidFill>
                <a:latin typeface="Calibri"/>
                <a:cs typeface="Calibri"/>
              </a:rPr>
              <a:t>as </a:t>
            </a: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Cloud-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based</a:t>
            </a:r>
            <a:r>
              <a:rPr sz="20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HSM</a:t>
            </a:r>
            <a:r>
              <a:rPr sz="2000" spc="-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instead</a:t>
            </a:r>
            <a:r>
              <a:rPr sz="2000" spc="1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of</a:t>
            </a:r>
            <a:r>
              <a:rPr sz="2000" spc="-15" dirty="0">
                <a:solidFill>
                  <a:srgbClr val="131C36"/>
                </a:solidFill>
                <a:latin typeface="Calibri"/>
                <a:cs typeface="Calibri"/>
              </a:rPr>
              <a:t> on-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prem</a:t>
            </a:r>
            <a:r>
              <a:rPr sz="20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25" dirty="0">
                <a:solidFill>
                  <a:srgbClr val="131C36"/>
                </a:solidFill>
                <a:latin typeface="Calibri"/>
                <a:cs typeface="Calibri"/>
              </a:rPr>
              <a:t>HSM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6350" y="0"/>
            <a:ext cx="5243195" cy="6870700"/>
            <a:chOff x="-6350" y="0"/>
            <a:chExt cx="5243195" cy="68707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5230495" cy="6858000"/>
            </a:xfrm>
            <a:custGeom>
              <a:avLst/>
              <a:gdLst/>
              <a:ahLst/>
              <a:cxnLst/>
              <a:rect l="l" t="t" r="r" b="b"/>
              <a:pathLst>
                <a:path w="5230495" h="6858000">
                  <a:moveTo>
                    <a:pt x="5230368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5230368" y="6858000"/>
                  </a:lnTo>
                  <a:lnTo>
                    <a:pt x="5230368" y="0"/>
                  </a:lnTo>
                  <a:close/>
                </a:path>
              </a:pathLst>
            </a:custGeom>
            <a:solidFill>
              <a:srgbClr val="131C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0"/>
              <a:ext cx="5230495" cy="6858000"/>
            </a:xfrm>
            <a:custGeom>
              <a:avLst/>
              <a:gdLst/>
              <a:ahLst/>
              <a:cxnLst/>
              <a:rect l="l" t="t" r="r" b="b"/>
              <a:pathLst>
                <a:path w="5230495" h="6858000">
                  <a:moveTo>
                    <a:pt x="0" y="6858000"/>
                  </a:moveTo>
                  <a:lnTo>
                    <a:pt x="5230368" y="6858000"/>
                  </a:lnTo>
                  <a:lnTo>
                    <a:pt x="5230368" y="0"/>
                  </a:lnTo>
                  <a:lnTo>
                    <a:pt x="0" y="0"/>
                  </a:lnTo>
                  <a:lnTo>
                    <a:pt x="0" y="6858000"/>
                  </a:lnTo>
                  <a:close/>
                </a:path>
              </a:pathLst>
            </a:custGeom>
            <a:ln w="12700">
              <a:solidFill>
                <a:srgbClr val="9F3D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0863" y="260350"/>
              <a:ext cx="2301621" cy="55778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0863" y="863549"/>
              <a:ext cx="4688205" cy="55808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0863" y="1467611"/>
              <a:ext cx="1459230" cy="557784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710285" y="3020947"/>
              <a:ext cx="3326129" cy="1596390"/>
            </a:xfrm>
            <a:custGeom>
              <a:avLst/>
              <a:gdLst/>
              <a:ahLst/>
              <a:cxnLst/>
              <a:rect l="l" t="t" r="r" b="b"/>
              <a:pathLst>
                <a:path w="3326129" h="1596389">
                  <a:moveTo>
                    <a:pt x="1878679" y="234"/>
                  </a:moveTo>
                  <a:lnTo>
                    <a:pt x="1829033" y="0"/>
                  </a:lnTo>
                  <a:lnTo>
                    <a:pt x="1780515" y="2377"/>
                  </a:lnTo>
                  <a:lnTo>
                    <a:pt x="1733127" y="7350"/>
                  </a:lnTo>
                  <a:lnTo>
                    <a:pt x="1686868" y="14899"/>
                  </a:lnTo>
                  <a:lnTo>
                    <a:pt x="1641741" y="25008"/>
                  </a:lnTo>
                  <a:lnTo>
                    <a:pt x="1597744" y="37657"/>
                  </a:lnTo>
                  <a:lnTo>
                    <a:pt x="1554879" y="52830"/>
                  </a:lnTo>
                  <a:lnTo>
                    <a:pt x="1513147" y="70509"/>
                  </a:lnTo>
                  <a:lnTo>
                    <a:pt x="1472548" y="90675"/>
                  </a:lnTo>
                  <a:lnTo>
                    <a:pt x="1433084" y="113312"/>
                  </a:lnTo>
                  <a:lnTo>
                    <a:pt x="1394754" y="138400"/>
                  </a:lnTo>
                  <a:lnTo>
                    <a:pt x="1357560" y="165923"/>
                  </a:lnTo>
                  <a:lnTo>
                    <a:pt x="1321502" y="195862"/>
                  </a:lnTo>
                  <a:lnTo>
                    <a:pt x="1286581" y="228200"/>
                  </a:lnTo>
                  <a:lnTo>
                    <a:pt x="1252797" y="262918"/>
                  </a:lnTo>
                  <a:lnTo>
                    <a:pt x="1220152" y="300000"/>
                  </a:lnTo>
                  <a:lnTo>
                    <a:pt x="1188646" y="339427"/>
                  </a:lnTo>
                  <a:lnTo>
                    <a:pt x="1158280" y="381181"/>
                  </a:lnTo>
                  <a:lnTo>
                    <a:pt x="1148078" y="392051"/>
                  </a:lnTo>
                  <a:lnTo>
                    <a:pt x="1134401" y="401140"/>
                  </a:lnTo>
                  <a:lnTo>
                    <a:pt x="1119119" y="407377"/>
                  </a:lnTo>
                  <a:lnTo>
                    <a:pt x="1104106" y="409694"/>
                  </a:lnTo>
                  <a:lnTo>
                    <a:pt x="1076810" y="411461"/>
                  </a:lnTo>
                  <a:lnTo>
                    <a:pt x="999558" y="420148"/>
                  </a:lnTo>
                  <a:lnTo>
                    <a:pt x="948272" y="430572"/>
                  </a:lnTo>
                  <a:lnTo>
                    <a:pt x="898964" y="444750"/>
                  </a:lnTo>
                  <a:lnTo>
                    <a:pt x="851643" y="462707"/>
                  </a:lnTo>
                  <a:lnTo>
                    <a:pt x="806317" y="484465"/>
                  </a:lnTo>
                  <a:lnTo>
                    <a:pt x="762994" y="510048"/>
                  </a:lnTo>
                  <a:lnTo>
                    <a:pt x="721681" y="539480"/>
                  </a:lnTo>
                  <a:lnTo>
                    <a:pt x="682386" y="572784"/>
                  </a:lnTo>
                  <a:lnTo>
                    <a:pt x="645117" y="609984"/>
                  </a:lnTo>
                  <a:lnTo>
                    <a:pt x="609882" y="651103"/>
                  </a:lnTo>
                  <a:lnTo>
                    <a:pt x="593235" y="666785"/>
                  </a:lnTo>
                  <a:lnTo>
                    <a:pt x="576498" y="675339"/>
                  </a:lnTo>
                  <a:lnTo>
                    <a:pt x="558158" y="678903"/>
                  </a:lnTo>
                  <a:lnTo>
                    <a:pt x="536699" y="679616"/>
                  </a:lnTo>
                  <a:lnTo>
                    <a:pt x="492251" y="678576"/>
                  </a:lnTo>
                  <a:lnTo>
                    <a:pt x="447715" y="679141"/>
                  </a:lnTo>
                  <a:lnTo>
                    <a:pt x="403713" y="682556"/>
                  </a:lnTo>
                  <a:lnTo>
                    <a:pt x="360869" y="690071"/>
                  </a:lnTo>
                  <a:lnTo>
                    <a:pt x="313500" y="703714"/>
                  </a:lnTo>
                  <a:lnTo>
                    <a:pt x="268500" y="721997"/>
                  </a:lnTo>
                  <a:lnTo>
                    <a:pt x="226115" y="744558"/>
                  </a:lnTo>
                  <a:lnTo>
                    <a:pt x="186589" y="771032"/>
                  </a:lnTo>
                  <a:lnTo>
                    <a:pt x="150167" y="801055"/>
                  </a:lnTo>
                  <a:lnTo>
                    <a:pt x="117096" y="834264"/>
                  </a:lnTo>
                  <a:lnTo>
                    <a:pt x="87621" y="870296"/>
                  </a:lnTo>
                  <a:lnTo>
                    <a:pt x="61985" y="908786"/>
                  </a:lnTo>
                  <a:lnTo>
                    <a:pt x="40436" y="949371"/>
                  </a:lnTo>
                  <a:lnTo>
                    <a:pt x="23217" y="991687"/>
                  </a:lnTo>
                  <a:lnTo>
                    <a:pt x="10575" y="1035370"/>
                  </a:lnTo>
                  <a:lnTo>
                    <a:pt x="2754" y="1080057"/>
                  </a:lnTo>
                  <a:lnTo>
                    <a:pt x="0" y="1125385"/>
                  </a:lnTo>
                  <a:lnTo>
                    <a:pt x="2557" y="1170988"/>
                  </a:lnTo>
                  <a:lnTo>
                    <a:pt x="11212" y="1223725"/>
                  </a:lnTo>
                  <a:lnTo>
                    <a:pt x="25033" y="1273992"/>
                  </a:lnTo>
                  <a:lnTo>
                    <a:pt x="43770" y="1321545"/>
                  </a:lnTo>
                  <a:lnTo>
                    <a:pt x="67171" y="1366138"/>
                  </a:lnTo>
                  <a:lnTo>
                    <a:pt x="94986" y="1407527"/>
                  </a:lnTo>
                  <a:lnTo>
                    <a:pt x="126965" y="1445465"/>
                  </a:lnTo>
                  <a:lnTo>
                    <a:pt x="162855" y="1479708"/>
                  </a:lnTo>
                  <a:lnTo>
                    <a:pt x="202406" y="1510010"/>
                  </a:lnTo>
                  <a:lnTo>
                    <a:pt x="245367" y="1536127"/>
                  </a:lnTo>
                  <a:lnTo>
                    <a:pt x="291488" y="1557813"/>
                  </a:lnTo>
                  <a:lnTo>
                    <a:pt x="335297" y="1573481"/>
                  </a:lnTo>
                  <a:lnTo>
                    <a:pt x="381066" y="1584782"/>
                  </a:lnTo>
                  <a:lnTo>
                    <a:pt x="428617" y="1591628"/>
                  </a:lnTo>
                  <a:lnTo>
                    <a:pt x="477772" y="1593930"/>
                  </a:lnTo>
                  <a:lnTo>
                    <a:pt x="1834986" y="1595831"/>
                  </a:lnTo>
                  <a:lnTo>
                    <a:pt x="2788268" y="1592029"/>
                  </a:lnTo>
                  <a:lnTo>
                    <a:pt x="2838231" y="1590131"/>
                  </a:lnTo>
                  <a:lnTo>
                    <a:pt x="2886306" y="1584469"/>
                  </a:lnTo>
                  <a:lnTo>
                    <a:pt x="2932430" y="1575092"/>
                  </a:lnTo>
                  <a:lnTo>
                    <a:pt x="2976537" y="1562051"/>
                  </a:lnTo>
                  <a:lnTo>
                    <a:pt x="3018562" y="1545394"/>
                  </a:lnTo>
                  <a:lnTo>
                    <a:pt x="3058441" y="1525171"/>
                  </a:lnTo>
                  <a:lnTo>
                    <a:pt x="3096108" y="1501430"/>
                  </a:lnTo>
                  <a:lnTo>
                    <a:pt x="3131499" y="1474222"/>
                  </a:lnTo>
                  <a:lnTo>
                    <a:pt x="3164549" y="1443596"/>
                  </a:lnTo>
                  <a:lnTo>
                    <a:pt x="3195192" y="1409600"/>
                  </a:lnTo>
                  <a:lnTo>
                    <a:pt x="3223365" y="1372284"/>
                  </a:lnTo>
                  <a:lnTo>
                    <a:pt x="3249001" y="1331698"/>
                  </a:lnTo>
                  <a:lnTo>
                    <a:pt x="3272037" y="1287891"/>
                  </a:lnTo>
                  <a:lnTo>
                    <a:pt x="3292238" y="1240499"/>
                  </a:lnTo>
                  <a:lnTo>
                    <a:pt x="3307713" y="1193407"/>
                  </a:lnTo>
                  <a:lnTo>
                    <a:pt x="3318489" y="1146678"/>
                  </a:lnTo>
                  <a:lnTo>
                    <a:pt x="3324592" y="1100375"/>
                  </a:lnTo>
                  <a:lnTo>
                    <a:pt x="3326048" y="1054560"/>
                  </a:lnTo>
                  <a:lnTo>
                    <a:pt x="3322885" y="1009296"/>
                  </a:lnTo>
                  <a:lnTo>
                    <a:pt x="3315127" y="964646"/>
                  </a:lnTo>
                  <a:lnTo>
                    <a:pt x="3302803" y="920673"/>
                  </a:lnTo>
                  <a:lnTo>
                    <a:pt x="3285937" y="877439"/>
                  </a:lnTo>
                  <a:lnTo>
                    <a:pt x="3264557" y="835007"/>
                  </a:lnTo>
                  <a:lnTo>
                    <a:pt x="3238688" y="793439"/>
                  </a:lnTo>
                  <a:lnTo>
                    <a:pt x="3208358" y="752799"/>
                  </a:lnTo>
                  <a:lnTo>
                    <a:pt x="3169179" y="708084"/>
                  </a:lnTo>
                  <a:lnTo>
                    <a:pt x="3132947" y="674388"/>
                  </a:lnTo>
                  <a:lnTo>
                    <a:pt x="3094978" y="644970"/>
                  </a:lnTo>
                  <a:lnTo>
                    <a:pt x="3055339" y="619739"/>
                  </a:lnTo>
                  <a:lnTo>
                    <a:pt x="3014095" y="598607"/>
                  </a:lnTo>
                  <a:lnTo>
                    <a:pt x="2971315" y="581484"/>
                  </a:lnTo>
                  <a:lnTo>
                    <a:pt x="2927064" y="568282"/>
                  </a:lnTo>
                  <a:lnTo>
                    <a:pt x="2881410" y="558911"/>
                  </a:lnTo>
                  <a:lnTo>
                    <a:pt x="2828097" y="552823"/>
                  </a:lnTo>
                  <a:lnTo>
                    <a:pt x="2773536" y="551545"/>
                  </a:lnTo>
                  <a:lnTo>
                    <a:pt x="2717550" y="554902"/>
                  </a:lnTo>
                  <a:lnTo>
                    <a:pt x="2659960" y="562713"/>
                  </a:lnTo>
                  <a:lnTo>
                    <a:pt x="2655208" y="554159"/>
                  </a:lnTo>
                  <a:lnTo>
                    <a:pt x="2653307" y="553209"/>
                  </a:lnTo>
                  <a:lnTo>
                    <a:pt x="2632070" y="501776"/>
                  </a:lnTo>
                  <a:lnTo>
                    <a:pt x="2610979" y="456143"/>
                  </a:lnTo>
                  <a:lnTo>
                    <a:pt x="2588129" y="412531"/>
                  </a:lnTo>
                  <a:lnTo>
                    <a:pt x="2563518" y="370964"/>
                  </a:lnTo>
                  <a:lnTo>
                    <a:pt x="2537144" y="331464"/>
                  </a:lnTo>
                  <a:lnTo>
                    <a:pt x="2509004" y="294055"/>
                  </a:lnTo>
                  <a:lnTo>
                    <a:pt x="2479096" y="258761"/>
                  </a:lnTo>
                  <a:lnTo>
                    <a:pt x="2447417" y="225604"/>
                  </a:lnTo>
                  <a:lnTo>
                    <a:pt x="2413964" y="194608"/>
                  </a:lnTo>
                  <a:lnTo>
                    <a:pt x="2378735" y="165796"/>
                  </a:lnTo>
                  <a:lnTo>
                    <a:pt x="2341728" y="139191"/>
                  </a:lnTo>
                  <a:lnTo>
                    <a:pt x="2302941" y="114817"/>
                  </a:lnTo>
                  <a:lnTo>
                    <a:pt x="2262370" y="92697"/>
                  </a:lnTo>
                  <a:lnTo>
                    <a:pt x="2220013" y="72854"/>
                  </a:lnTo>
                  <a:lnTo>
                    <a:pt x="2175867" y="55311"/>
                  </a:lnTo>
                  <a:lnTo>
                    <a:pt x="2129931" y="40093"/>
                  </a:lnTo>
                  <a:lnTo>
                    <a:pt x="2082202" y="27221"/>
                  </a:lnTo>
                  <a:lnTo>
                    <a:pt x="2032676" y="16720"/>
                  </a:lnTo>
                  <a:lnTo>
                    <a:pt x="1981353" y="8612"/>
                  </a:lnTo>
                  <a:lnTo>
                    <a:pt x="1929452" y="3099"/>
                  </a:lnTo>
                  <a:lnTo>
                    <a:pt x="1878679" y="234"/>
                  </a:lnTo>
                  <a:close/>
                </a:path>
              </a:pathLst>
            </a:custGeom>
            <a:solidFill>
              <a:srgbClr val="0D70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041754" y="2797771"/>
              <a:ext cx="2660650" cy="1285240"/>
            </a:xfrm>
            <a:custGeom>
              <a:avLst/>
              <a:gdLst/>
              <a:ahLst/>
              <a:cxnLst/>
              <a:rect l="l" t="t" r="r" b="b"/>
              <a:pathLst>
                <a:path w="2660650" h="1285239">
                  <a:moveTo>
                    <a:pt x="1480877" y="0"/>
                  </a:moveTo>
                  <a:lnTo>
                    <a:pt x="1431828" y="1282"/>
                  </a:lnTo>
                  <a:lnTo>
                    <a:pt x="1384195" y="5867"/>
                  </a:lnTo>
                  <a:lnTo>
                    <a:pt x="1337982" y="13722"/>
                  </a:lnTo>
                  <a:lnTo>
                    <a:pt x="1293193" y="24811"/>
                  </a:lnTo>
                  <a:lnTo>
                    <a:pt x="1249833" y="39099"/>
                  </a:lnTo>
                  <a:lnTo>
                    <a:pt x="1207905" y="56552"/>
                  </a:lnTo>
                  <a:lnTo>
                    <a:pt x="1167414" y="77134"/>
                  </a:lnTo>
                  <a:lnTo>
                    <a:pt x="1128364" y="100812"/>
                  </a:lnTo>
                  <a:lnTo>
                    <a:pt x="1090759" y="127549"/>
                  </a:lnTo>
                  <a:lnTo>
                    <a:pt x="1054604" y="157312"/>
                  </a:lnTo>
                  <a:lnTo>
                    <a:pt x="1019902" y="190066"/>
                  </a:lnTo>
                  <a:lnTo>
                    <a:pt x="986657" y="225775"/>
                  </a:lnTo>
                  <a:lnTo>
                    <a:pt x="954875" y="264405"/>
                  </a:lnTo>
                  <a:lnTo>
                    <a:pt x="924558" y="305921"/>
                  </a:lnTo>
                  <a:lnTo>
                    <a:pt x="916257" y="314148"/>
                  </a:lnTo>
                  <a:lnTo>
                    <a:pt x="905193" y="321128"/>
                  </a:lnTo>
                  <a:lnTo>
                    <a:pt x="892882" y="325969"/>
                  </a:lnTo>
                  <a:lnTo>
                    <a:pt x="797200" y="336335"/>
                  </a:lnTo>
                  <a:lnTo>
                    <a:pt x="745071" y="347751"/>
                  </a:lnTo>
                  <a:lnTo>
                    <a:pt x="695435" y="364122"/>
                  </a:lnTo>
                  <a:lnTo>
                    <a:pt x="648343" y="385513"/>
                  </a:lnTo>
                  <a:lnTo>
                    <a:pt x="603845" y="411992"/>
                  </a:lnTo>
                  <a:lnTo>
                    <a:pt x="561990" y="443625"/>
                  </a:lnTo>
                  <a:lnTo>
                    <a:pt x="522828" y="480479"/>
                  </a:lnTo>
                  <a:lnTo>
                    <a:pt x="474559" y="535554"/>
                  </a:lnTo>
                  <a:lnTo>
                    <a:pt x="461461" y="542697"/>
                  </a:lnTo>
                  <a:lnTo>
                    <a:pt x="446581" y="545741"/>
                  </a:lnTo>
                  <a:lnTo>
                    <a:pt x="358696" y="546736"/>
                  </a:lnTo>
                  <a:lnTo>
                    <a:pt x="323396" y="549187"/>
                  </a:lnTo>
                  <a:lnTo>
                    <a:pt x="240690" y="569728"/>
                  </a:lnTo>
                  <a:lnTo>
                    <a:pt x="195878" y="590387"/>
                  </a:lnTo>
                  <a:lnTo>
                    <a:pt x="154673" y="616321"/>
                  </a:lnTo>
                  <a:lnTo>
                    <a:pt x="117466" y="646938"/>
                  </a:lnTo>
                  <a:lnTo>
                    <a:pt x="84646" y="681646"/>
                  </a:lnTo>
                  <a:lnTo>
                    <a:pt x="56603" y="719854"/>
                  </a:lnTo>
                  <a:lnTo>
                    <a:pt x="33727" y="760972"/>
                  </a:lnTo>
                  <a:lnTo>
                    <a:pt x="16407" y="804408"/>
                  </a:lnTo>
                  <a:lnTo>
                    <a:pt x="5035" y="849570"/>
                  </a:lnTo>
                  <a:lnTo>
                    <a:pt x="0" y="895868"/>
                  </a:lnTo>
                  <a:lnTo>
                    <a:pt x="1690" y="942709"/>
                  </a:lnTo>
                  <a:lnTo>
                    <a:pt x="10796" y="995790"/>
                  </a:lnTo>
                  <a:lnTo>
                    <a:pt x="26416" y="1045697"/>
                  </a:lnTo>
                  <a:lnTo>
                    <a:pt x="48119" y="1092018"/>
                  </a:lnTo>
                  <a:lnTo>
                    <a:pt x="75468" y="1134340"/>
                  </a:lnTo>
                  <a:lnTo>
                    <a:pt x="108029" y="1172251"/>
                  </a:lnTo>
                  <a:lnTo>
                    <a:pt x="145369" y="1205340"/>
                  </a:lnTo>
                  <a:lnTo>
                    <a:pt x="187052" y="1233194"/>
                  </a:lnTo>
                  <a:lnTo>
                    <a:pt x="232645" y="1255401"/>
                  </a:lnTo>
                  <a:lnTo>
                    <a:pt x="303690" y="1277261"/>
                  </a:lnTo>
                  <a:lnTo>
                    <a:pt x="341974" y="1282934"/>
                  </a:lnTo>
                  <a:lnTo>
                    <a:pt x="381862" y="1284864"/>
                  </a:lnTo>
                  <a:lnTo>
                    <a:pt x="2228548" y="1284864"/>
                  </a:lnTo>
                  <a:lnTo>
                    <a:pt x="2280542" y="1281795"/>
                  </a:lnTo>
                  <a:lnTo>
                    <a:pt x="2329826" y="1273771"/>
                  </a:lnTo>
                  <a:lnTo>
                    <a:pt x="2376316" y="1260853"/>
                  </a:lnTo>
                  <a:lnTo>
                    <a:pt x="2419927" y="1243106"/>
                  </a:lnTo>
                  <a:lnTo>
                    <a:pt x="2460572" y="1220591"/>
                  </a:lnTo>
                  <a:lnTo>
                    <a:pt x="2498166" y="1193372"/>
                  </a:lnTo>
                  <a:lnTo>
                    <a:pt x="2532624" y="1161511"/>
                  </a:lnTo>
                  <a:lnTo>
                    <a:pt x="2563860" y="1125070"/>
                  </a:lnTo>
                  <a:lnTo>
                    <a:pt x="2591788" y="1084113"/>
                  </a:lnTo>
                  <a:lnTo>
                    <a:pt x="2616324" y="1038703"/>
                  </a:lnTo>
                  <a:lnTo>
                    <a:pt x="2635518" y="992693"/>
                  </a:lnTo>
                  <a:lnTo>
                    <a:pt x="2649209" y="947089"/>
                  </a:lnTo>
                  <a:lnTo>
                    <a:pt x="2657425" y="901952"/>
                  </a:lnTo>
                  <a:lnTo>
                    <a:pt x="2660196" y="857345"/>
                  </a:lnTo>
                  <a:lnTo>
                    <a:pt x="2657549" y="813332"/>
                  </a:lnTo>
                  <a:lnTo>
                    <a:pt x="2649513" y="769974"/>
                  </a:lnTo>
                  <a:lnTo>
                    <a:pt x="2636116" y="727335"/>
                  </a:lnTo>
                  <a:lnTo>
                    <a:pt x="2617388" y="685477"/>
                  </a:lnTo>
                  <a:lnTo>
                    <a:pt x="2593357" y="644463"/>
                  </a:lnTo>
                  <a:lnTo>
                    <a:pt x="2564050" y="604356"/>
                  </a:lnTo>
                  <a:lnTo>
                    <a:pt x="2558348" y="599604"/>
                  </a:lnTo>
                  <a:lnTo>
                    <a:pt x="2521782" y="559836"/>
                  </a:lnTo>
                  <a:lnTo>
                    <a:pt x="2482524" y="526034"/>
                  </a:lnTo>
                  <a:lnTo>
                    <a:pt x="2440732" y="498146"/>
                  </a:lnTo>
                  <a:lnTo>
                    <a:pt x="2396563" y="476118"/>
                  </a:lnTo>
                  <a:lnTo>
                    <a:pt x="2350177" y="459900"/>
                  </a:lnTo>
                  <a:lnTo>
                    <a:pt x="2301731" y="449436"/>
                  </a:lnTo>
                  <a:lnTo>
                    <a:pt x="2259675" y="444951"/>
                  </a:lnTo>
                  <a:lnTo>
                    <a:pt x="2216193" y="444209"/>
                  </a:lnTo>
                  <a:lnTo>
                    <a:pt x="2171285" y="447030"/>
                  </a:lnTo>
                  <a:lnTo>
                    <a:pt x="2124951" y="453238"/>
                  </a:lnTo>
                  <a:lnTo>
                    <a:pt x="2122100" y="447535"/>
                  </a:lnTo>
                  <a:lnTo>
                    <a:pt x="2120199" y="446585"/>
                  </a:lnTo>
                  <a:lnTo>
                    <a:pt x="2098731" y="394634"/>
                  </a:lnTo>
                  <a:lnTo>
                    <a:pt x="2076899" y="349057"/>
                  </a:lnTo>
                  <a:lnTo>
                    <a:pt x="2052795" y="306088"/>
                  </a:lnTo>
                  <a:lnTo>
                    <a:pt x="2026409" y="265766"/>
                  </a:lnTo>
                  <a:lnTo>
                    <a:pt x="1997735" y="228127"/>
                  </a:lnTo>
                  <a:lnTo>
                    <a:pt x="1966762" y="193208"/>
                  </a:lnTo>
                  <a:lnTo>
                    <a:pt x="1933483" y="161046"/>
                  </a:lnTo>
                  <a:lnTo>
                    <a:pt x="1897889" y="131679"/>
                  </a:lnTo>
                  <a:lnTo>
                    <a:pt x="1859971" y="105145"/>
                  </a:lnTo>
                  <a:lnTo>
                    <a:pt x="1819722" y="81479"/>
                  </a:lnTo>
                  <a:lnTo>
                    <a:pt x="1777133" y="60719"/>
                  </a:lnTo>
                  <a:lnTo>
                    <a:pt x="1732196" y="42903"/>
                  </a:lnTo>
                  <a:lnTo>
                    <a:pt x="1684901" y="28067"/>
                  </a:lnTo>
                  <a:lnTo>
                    <a:pt x="1635240" y="16249"/>
                  </a:lnTo>
                  <a:lnTo>
                    <a:pt x="1583206" y="7486"/>
                  </a:lnTo>
                  <a:lnTo>
                    <a:pt x="1531338" y="2056"/>
                  </a:lnTo>
                  <a:lnTo>
                    <a:pt x="1480877" y="0"/>
                  </a:lnTo>
                  <a:close/>
                </a:path>
              </a:pathLst>
            </a:custGeom>
            <a:solidFill>
              <a:srgbClr val="1CB0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083204" y="3064725"/>
              <a:ext cx="709295" cy="798830"/>
            </a:xfrm>
            <a:custGeom>
              <a:avLst/>
              <a:gdLst/>
              <a:ahLst/>
              <a:cxnLst/>
              <a:rect l="l" t="t" r="r" b="b"/>
              <a:pathLst>
                <a:path w="709295" h="798829">
                  <a:moveTo>
                    <a:pt x="134010" y="109308"/>
                  </a:moveTo>
                  <a:lnTo>
                    <a:pt x="133070" y="109308"/>
                  </a:lnTo>
                  <a:lnTo>
                    <a:pt x="132118" y="110261"/>
                  </a:lnTo>
                  <a:lnTo>
                    <a:pt x="101701" y="120548"/>
                  </a:lnTo>
                  <a:lnTo>
                    <a:pt x="101701" y="356412"/>
                  </a:lnTo>
                  <a:lnTo>
                    <a:pt x="101701" y="478078"/>
                  </a:lnTo>
                  <a:lnTo>
                    <a:pt x="101701" y="486625"/>
                  </a:lnTo>
                  <a:lnTo>
                    <a:pt x="100749" y="491375"/>
                  </a:lnTo>
                  <a:lnTo>
                    <a:pt x="99796" y="491312"/>
                  </a:lnTo>
                  <a:lnTo>
                    <a:pt x="99796" y="545553"/>
                  </a:lnTo>
                  <a:lnTo>
                    <a:pt x="99796" y="557911"/>
                  </a:lnTo>
                  <a:lnTo>
                    <a:pt x="82689" y="555612"/>
                  </a:lnTo>
                  <a:lnTo>
                    <a:pt x="65582" y="553034"/>
                  </a:lnTo>
                  <a:lnTo>
                    <a:pt x="31369" y="547458"/>
                  </a:lnTo>
                  <a:lnTo>
                    <a:pt x="31369" y="535101"/>
                  </a:lnTo>
                  <a:lnTo>
                    <a:pt x="48475" y="537400"/>
                  </a:lnTo>
                  <a:lnTo>
                    <a:pt x="65582" y="539965"/>
                  </a:lnTo>
                  <a:lnTo>
                    <a:pt x="99796" y="545553"/>
                  </a:lnTo>
                  <a:lnTo>
                    <a:pt x="99796" y="491312"/>
                  </a:lnTo>
                  <a:lnTo>
                    <a:pt x="29464" y="485673"/>
                  </a:lnTo>
                  <a:lnTo>
                    <a:pt x="29464" y="480923"/>
                  </a:lnTo>
                  <a:lnTo>
                    <a:pt x="30416" y="478078"/>
                  </a:lnTo>
                  <a:lnTo>
                    <a:pt x="30416" y="472363"/>
                  </a:lnTo>
                  <a:lnTo>
                    <a:pt x="101701" y="478078"/>
                  </a:lnTo>
                  <a:lnTo>
                    <a:pt x="101701" y="356412"/>
                  </a:lnTo>
                  <a:lnTo>
                    <a:pt x="100749" y="356463"/>
                  </a:lnTo>
                  <a:lnTo>
                    <a:pt x="100749" y="407746"/>
                  </a:lnTo>
                  <a:lnTo>
                    <a:pt x="100749" y="420090"/>
                  </a:lnTo>
                  <a:lnTo>
                    <a:pt x="65112" y="419976"/>
                  </a:lnTo>
                  <a:lnTo>
                    <a:pt x="47294" y="419696"/>
                  </a:lnTo>
                  <a:lnTo>
                    <a:pt x="29464" y="419150"/>
                  </a:lnTo>
                  <a:lnTo>
                    <a:pt x="29464" y="406793"/>
                  </a:lnTo>
                  <a:lnTo>
                    <a:pt x="65112" y="406908"/>
                  </a:lnTo>
                  <a:lnTo>
                    <a:pt x="82931" y="407187"/>
                  </a:lnTo>
                  <a:lnTo>
                    <a:pt x="100749" y="407746"/>
                  </a:lnTo>
                  <a:lnTo>
                    <a:pt x="100749" y="356463"/>
                  </a:lnTo>
                  <a:lnTo>
                    <a:pt x="30416" y="359270"/>
                  </a:lnTo>
                  <a:lnTo>
                    <a:pt x="29464" y="357365"/>
                  </a:lnTo>
                  <a:lnTo>
                    <a:pt x="28524" y="348818"/>
                  </a:lnTo>
                  <a:lnTo>
                    <a:pt x="29464" y="346913"/>
                  </a:lnTo>
                  <a:lnTo>
                    <a:pt x="100749" y="343115"/>
                  </a:lnTo>
                  <a:lnTo>
                    <a:pt x="100749" y="351663"/>
                  </a:lnTo>
                  <a:lnTo>
                    <a:pt x="101701" y="356412"/>
                  </a:lnTo>
                  <a:lnTo>
                    <a:pt x="101701" y="120548"/>
                  </a:lnTo>
                  <a:lnTo>
                    <a:pt x="99796" y="121196"/>
                  </a:lnTo>
                  <a:lnTo>
                    <a:pt x="99796" y="214807"/>
                  </a:lnTo>
                  <a:lnTo>
                    <a:pt x="99796" y="277533"/>
                  </a:lnTo>
                  <a:lnTo>
                    <a:pt x="99796" y="285140"/>
                  </a:lnTo>
                  <a:lnTo>
                    <a:pt x="98844" y="288937"/>
                  </a:lnTo>
                  <a:lnTo>
                    <a:pt x="88163" y="290931"/>
                  </a:lnTo>
                  <a:lnTo>
                    <a:pt x="65341" y="293446"/>
                  </a:lnTo>
                  <a:lnTo>
                    <a:pt x="42176" y="295617"/>
                  </a:lnTo>
                  <a:lnTo>
                    <a:pt x="30416" y="296545"/>
                  </a:lnTo>
                  <a:lnTo>
                    <a:pt x="30416" y="284187"/>
                  </a:lnTo>
                  <a:lnTo>
                    <a:pt x="99796" y="277533"/>
                  </a:lnTo>
                  <a:lnTo>
                    <a:pt x="99796" y="214807"/>
                  </a:lnTo>
                  <a:lnTo>
                    <a:pt x="98844" y="218605"/>
                  </a:lnTo>
                  <a:lnTo>
                    <a:pt x="98844" y="227164"/>
                  </a:lnTo>
                  <a:lnTo>
                    <a:pt x="31369" y="238569"/>
                  </a:lnTo>
                  <a:lnTo>
                    <a:pt x="31369" y="230962"/>
                  </a:lnTo>
                  <a:lnTo>
                    <a:pt x="32321" y="226212"/>
                  </a:lnTo>
                  <a:lnTo>
                    <a:pt x="99796" y="214807"/>
                  </a:lnTo>
                  <a:lnTo>
                    <a:pt x="99796" y="121196"/>
                  </a:lnTo>
                  <a:lnTo>
                    <a:pt x="2857" y="153974"/>
                  </a:lnTo>
                  <a:lnTo>
                    <a:pt x="1905" y="153974"/>
                  </a:lnTo>
                  <a:lnTo>
                    <a:pt x="952" y="154927"/>
                  </a:lnTo>
                  <a:lnTo>
                    <a:pt x="0" y="154927"/>
                  </a:lnTo>
                  <a:lnTo>
                    <a:pt x="0" y="642493"/>
                  </a:lnTo>
                  <a:lnTo>
                    <a:pt x="3810" y="643445"/>
                  </a:lnTo>
                  <a:lnTo>
                    <a:pt x="6654" y="644398"/>
                  </a:lnTo>
                  <a:lnTo>
                    <a:pt x="12357" y="644398"/>
                  </a:lnTo>
                  <a:lnTo>
                    <a:pt x="42303" y="654926"/>
                  </a:lnTo>
                  <a:lnTo>
                    <a:pt x="132118" y="685266"/>
                  </a:lnTo>
                  <a:lnTo>
                    <a:pt x="133070" y="685266"/>
                  </a:lnTo>
                  <a:lnTo>
                    <a:pt x="134010" y="686219"/>
                  </a:lnTo>
                  <a:lnTo>
                    <a:pt x="134010" y="557911"/>
                  </a:lnTo>
                  <a:lnTo>
                    <a:pt x="134010" y="214807"/>
                  </a:lnTo>
                  <a:lnTo>
                    <a:pt x="134010" y="109308"/>
                  </a:lnTo>
                  <a:close/>
                </a:path>
                <a:path w="709295" h="798829">
                  <a:moveTo>
                    <a:pt x="332651" y="61785"/>
                  </a:moveTo>
                  <a:lnTo>
                    <a:pt x="331711" y="61785"/>
                  </a:lnTo>
                  <a:lnTo>
                    <a:pt x="330758" y="62738"/>
                  </a:lnTo>
                  <a:lnTo>
                    <a:pt x="289890" y="74333"/>
                  </a:lnTo>
                  <a:lnTo>
                    <a:pt x="289890" y="346913"/>
                  </a:lnTo>
                  <a:lnTo>
                    <a:pt x="289890" y="487578"/>
                  </a:lnTo>
                  <a:lnTo>
                    <a:pt x="289877" y="498106"/>
                  </a:lnTo>
                  <a:lnTo>
                    <a:pt x="288937" y="502780"/>
                  </a:lnTo>
                  <a:lnTo>
                    <a:pt x="287985" y="502729"/>
                  </a:lnTo>
                  <a:lnTo>
                    <a:pt x="287985" y="565518"/>
                  </a:lnTo>
                  <a:lnTo>
                    <a:pt x="287985" y="579767"/>
                  </a:lnTo>
                  <a:lnTo>
                    <a:pt x="241528" y="573951"/>
                  </a:lnTo>
                  <a:lnTo>
                    <a:pt x="218617" y="570814"/>
                  </a:lnTo>
                  <a:lnTo>
                    <a:pt x="195795" y="567410"/>
                  </a:lnTo>
                  <a:lnTo>
                    <a:pt x="195795" y="553161"/>
                  </a:lnTo>
                  <a:lnTo>
                    <a:pt x="265163" y="562114"/>
                  </a:lnTo>
                  <a:lnTo>
                    <a:pt x="287985" y="565518"/>
                  </a:lnTo>
                  <a:lnTo>
                    <a:pt x="287985" y="502729"/>
                  </a:lnTo>
                  <a:lnTo>
                    <a:pt x="218363" y="498106"/>
                  </a:lnTo>
                  <a:lnTo>
                    <a:pt x="194843" y="496125"/>
                  </a:lnTo>
                  <a:lnTo>
                    <a:pt x="194843" y="491375"/>
                  </a:lnTo>
                  <a:lnTo>
                    <a:pt x="195795" y="486625"/>
                  </a:lnTo>
                  <a:lnTo>
                    <a:pt x="195795" y="480923"/>
                  </a:lnTo>
                  <a:lnTo>
                    <a:pt x="289890" y="487578"/>
                  </a:lnTo>
                  <a:lnTo>
                    <a:pt x="289890" y="346913"/>
                  </a:lnTo>
                  <a:lnTo>
                    <a:pt x="288937" y="346964"/>
                  </a:lnTo>
                  <a:lnTo>
                    <a:pt x="288937" y="406793"/>
                  </a:lnTo>
                  <a:lnTo>
                    <a:pt x="288937" y="421043"/>
                  </a:lnTo>
                  <a:lnTo>
                    <a:pt x="218363" y="420649"/>
                  </a:lnTo>
                  <a:lnTo>
                    <a:pt x="194843" y="420090"/>
                  </a:lnTo>
                  <a:lnTo>
                    <a:pt x="194843" y="405841"/>
                  </a:lnTo>
                  <a:lnTo>
                    <a:pt x="265417" y="406234"/>
                  </a:lnTo>
                  <a:lnTo>
                    <a:pt x="288937" y="406793"/>
                  </a:lnTo>
                  <a:lnTo>
                    <a:pt x="288937" y="346964"/>
                  </a:lnTo>
                  <a:lnTo>
                    <a:pt x="195795" y="350710"/>
                  </a:lnTo>
                  <a:lnTo>
                    <a:pt x="194843" y="348818"/>
                  </a:lnTo>
                  <a:lnTo>
                    <a:pt x="193890" y="339305"/>
                  </a:lnTo>
                  <a:lnTo>
                    <a:pt x="194843" y="336461"/>
                  </a:lnTo>
                  <a:lnTo>
                    <a:pt x="265417" y="332587"/>
                  </a:lnTo>
                  <a:lnTo>
                    <a:pt x="288937" y="331711"/>
                  </a:lnTo>
                  <a:lnTo>
                    <a:pt x="288937" y="342163"/>
                  </a:lnTo>
                  <a:lnTo>
                    <a:pt x="289890" y="346913"/>
                  </a:lnTo>
                  <a:lnTo>
                    <a:pt x="289890" y="74333"/>
                  </a:lnTo>
                  <a:lnTo>
                    <a:pt x="288937" y="74599"/>
                  </a:lnTo>
                  <a:lnTo>
                    <a:pt x="288937" y="255676"/>
                  </a:lnTo>
                  <a:lnTo>
                    <a:pt x="288937" y="260426"/>
                  </a:lnTo>
                  <a:lnTo>
                    <a:pt x="287985" y="265176"/>
                  </a:lnTo>
                  <a:lnTo>
                    <a:pt x="288937" y="268973"/>
                  </a:lnTo>
                  <a:lnTo>
                    <a:pt x="273862" y="271119"/>
                  </a:lnTo>
                  <a:lnTo>
                    <a:pt x="243192" y="273964"/>
                  </a:lnTo>
                  <a:lnTo>
                    <a:pt x="212356" y="276466"/>
                  </a:lnTo>
                  <a:lnTo>
                    <a:pt x="196748" y="277533"/>
                  </a:lnTo>
                  <a:lnTo>
                    <a:pt x="196748" y="263271"/>
                  </a:lnTo>
                  <a:lnTo>
                    <a:pt x="288937" y="255676"/>
                  </a:lnTo>
                  <a:lnTo>
                    <a:pt x="288937" y="74599"/>
                  </a:lnTo>
                  <a:lnTo>
                    <a:pt x="287985" y="74866"/>
                  </a:lnTo>
                  <a:lnTo>
                    <a:pt x="287985" y="183438"/>
                  </a:lnTo>
                  <a:lnTo>
                    <a:pt x="287032" y="188188"/>
                  </a:lnTo>
                  <a:lnTo>
                    <a:pt x="287032" y="197700"/>
                  </a:lnTo>
                  <a:lnTo>
                    <a:pt x="196748" y="210997"/>
                  </a:lnTo>
                  <a:lnTo>
                    <a:pt x="196824" y="201117"/>
                  </a:lnTo>
                  <a:lnTo>
                    <a:pt x="197700" y="196748"/>
                  </a:lnTo>
                  <a:lnTo>
                    <a:pt x="287985" y="183438"/>
                  </a:lnTo>
                  <a:lnTo>
                    <a:pt x="287985" y="74866"/>
                  </a:lnTo>
                  <a:lnTo>
                    <a:pt x="287439" y="75018"/>
                  </a:lnTo>
                  <a:lnTo>
                    <a:pt x="158724" y="113106"/>
                  </a:lnTo>
                  <a:lnTo>
                    <a:pt x="156832" y="113106"/>
                  </a:lnTo>
                  <a:lnTo>
                    <a:pt x="155879" y="114058"/>
                  </a:lnTo>
                  <a:lnTo>
                    <a:pt x="154927" y="114058"/>
                  </a:lnTo>
                  <a:lnTo>
                    <a:pt x="154927" y="676706"/>
                  </a:lnTo>
                  <a:lnTo>
                    <a:pt x="159677" y="678611"/>
                  </a:lnTo>
                  <a:lnTo>
                    <a:pt x="164426" y="679564"/>
                  </a:lnTo>
                  <a:lnTo>
                    <a:pt x="170129" y="679564"/>
                  </a:lnTo>
                  <a:lnTo>
                    <a:pt x="329806" y="726135"/>
                  </a:lnTo>
                  <a:lnTo>
                    <a:pt x="331711" y="726135"/>
                  </a:lnTo>
                  <a:lnTo>
                    <a:pt x="332651" y="727087"/>
                  </a:lnTo>
                  <a:lnTo>
                    <a:pt x="332651" y="579767"/>
                  </a:lnTo>
                  <a:lnTo>
                    <a:pt x="332651" y="183438"/>
                  </a:lnTo>
                  <a:lnTo>
                    <a:pt x="332651" y="61785"/>
                  </a:lnTo>
                  <a:close/>
                </a:path>
                <a:path w="709295" h="798829">
                  <a:moveTo>
                    <a:pt x="709028" y="61785"/>
                  </a:moveTo>
                  <a:lnTo>
                    <a:pt x="531291" y="0"/>
                  </a:lnTo>
                  <a:lnTo>
                    <a:pt x="530339" y="0"/>
                  </a:lnTo>
                  <a:lnTo>
                    <a:pt x="529399" y="952"/>
                  </a:lnTo>
                  <a:lnTo>
                    <a:pt x="489483" y="14770"/>
                  </a:lnTo>
                  <a:lnTo>
                    <a:pt x="489483" y="341210"/>
                  </a:lnTo>
                  <a:lnTo>
                    <a:pt x="488530" y="341261"/>
                  </a:lnTo>
                  <a:lnTo>
                    <a:pt x="488530" y="412496"/>
                  </a:lnTo>
                  <a:lnTo>
                    <a:pt x="488530" y="429602"/>
                  </a:lnTo>
                  <a:lnTo>
                    <a:pt x="487578" y="429602"/>
                  </a:lnTo>
                  <a:lnTo>
                    <a:pt x="487578" y="511340"/>
                  </a:lnTo>
                  <a:lnTo>
                    <a:pt x="487578" y="523697"/>
                  </a:lnTo>
                  <a:lnTo>
                    <a:pt x="486625" y="529399"/>
                  </a:lnTo>
                  <a:lnTo>
                    <a:pt x="486625" y="603529"/>
                  </a:lnTo>
                  <a:lnTo>
                    <a:pt x="486625" y="620636"/>
                  </a:lnTo>
                  <a:lnTo>
                    <a:pt x="463270" y="616661"/>
                  </a:lnTo>
                  <a:lnTo>
                    <a:pt x="417258" y="609409"/>
                  </a:lnTo>
                  <a:lnTo>
                    <a:pt x="394436" y="605434"/>
                  </a:lnTo>
                  <a:lnTo>
                    <a:pt x="394436" y="588327"/>
                  </a:lnTo>
                  <a:lnTo>
                    <a:pt x="417791" y="592302"/>
                  </a:lnTo>
                  <a:lnTo>
                    <a:pt x="463804" y="599554"/>
                  </a:lnTo>
                  <a:lnTo>
                    <a:pt x="486625" y="603529"/>
                  </a:lnTo>
                  <a:lnTo>
                    <a:pt x="486625" y="529399"/>
                  </a:lnTo>
                  <a:lnTo>
                    <a:pt x="392531" y="520839"/>
                  </a:lnTo>
                  <a:lnTo>
                    <a:pt x="393484" y="514184"/>
                  </a:lnTo>
                  <a:lnTo>
                    <a:pt x="394436" y="509435"/>
                  </a:lnTo>
                  <a:lnTo>
                    <a:pt x="393484" y="503732"/>
                  </a:lnTo>
                  <a:lnTo>
                    <a:pt x="417004" y="505460"/>
                  </a:lnTo>
                  <a:lnTo>
                    <a:pt x="464058" y="509612"/>
                  </a:lnTo>
                  <a:lnTo>
                    <a:pt x="487578" y="511340"/>
                  </a:lnTo>
                  <a:lnTo>
                    <a:pt x="487578" y="429602"/>
                  </a:lnTo>
                  <a:lnTo>
                    <a:pt x="417957" y="429196"/>
                  </a:lnTo>
                  <a:lnTo>
                    <a:pt x="394436" y="428650"/>
                  </a:lnTo>
                  <a:lnTo>
                    <a:pt x="394436" y="411543"/>
                  </a:lnTo>
                  <a:lnTo>
                    <a:pt x="464997" y="411937"/>
                  </a:lnTo>
                  <a:lnTo>
                    <a:pt x="488530" y="412496"/>
                  </a:lnTo>
                  <a:lnTo>
                    <a:pt x="488530" y="341261"/>
                  </a:lnTo>
                  <a:lnTo>
                    <a:pt x="395389" y="345960"/>
                  </a:lnTo>
                  <a:lnTo>
                    <a:pt x="394436" y="344055"/>
                  </a:lnTo>
                  <a:lnTo>
                    <a:pt x="393484" y="331711"/>
                  </a:lnTo>
                  <a:lnTo>
                    <a:pt x="394436" y="328853"/>
                  </a:lnTo>
                  <a:lnTo>
                    <a:pt x="488530" y="323151"/>
                  </a:lnTo>
                  <a:lnTo>
                    <a:pt x="488530" y="335508"/>
                  </a:lnTo>
                  <a:lnTo>
                    <a:pt x="489483" y="341210"/>
                  </a:lnTo>
                  <a:lnTo>
                    <a:pt x="489483" y="14770"/>
                  </a:lnTo>
                  <a:lnTo>
                    <a:pt x="487578" y="15430"/>
                  </a:lnTo>
                  <a:lnTo>
                    <a:pt x="487578" y="231914"/>
                  </a:lnTo>
                  <a:lnTo>
                    <a:pt x="487578" y="237617"/>
                  </a:lnTo>
                  <a:lnTo>
                    <a:pt x="486625" y="243319"/>
                  </a:lnTo>
                  <a:lnTo>
                    <a:pt x="487578" y="249021"/>
                  </a:lnTo>
                  <a:lnTo>
                    <a:pt x="472503" y="250901"/>
                  </a:lnTo>
                  <a:lnTo>
                    <a:pt x="410997" y="257175"/>
                  </a:lnTo>
                  <a:lnTo>
                    <a:pt x="395389" y="258521"/>
                  </a:lnTo>
                  <a:lnTo>
                    <a:pt x="395389" y="241414"/>
                  </a:lnTo>
                  <a:lnTo>
                    <a:pt x="487578" y="231914"/>
                  </a:lnTo>
                  <a:lnTo>
                    <a:pt x="487578" y="15430"/>
                  </a:lnTo>
                  <a:lnTo>
                    <a:pt x="486625" y="15760"/>
                  </a:lnTo>
                  <a:lnTo>
                    <a:pt x="486625" y="145427"/>
                  </a:lnTo>
                  <a:lnTo>
                    <a:pt x="485673" y="151130"/>
                  </a:lnTo>
                  <a:lnTo>
                    <a:pt x="485673" y="162534"/>
                  </a:lnTo>
                  <a:lnTo>
                    <a:pt x="395389" y="178689"/>
                  </a:lnTo>
                  <a:lnTo>
                    <a:pt x="395490" y="166662"/>
                  </a:lnTo>
                  <a:lnTo>
                    <a:pt x="396328" y="161582"/>
                  </a:lnTo>
                  <a:lnTo>
                    <a:pt x="418592" y="157454"/>
                  </a:lnTo>
                  <a:lnTo>
                    <a:pt x="486625" y="145427"/>
                  </a:lnTo>
                  <a:lnTo>
                    <a:pt x="486625" y="15760"/>
                  </a:lnTo>
                  <a:lnTo>
                    <a:pt x="486079" y="15938"/>
                  </a:lnTo>
                  <a:lnTo>
                    <a:pt x="357365" y="61785"/>
                  </a:lnTo>
                  <a:lnTo>
                    <a:pt x="355460" y="61785"/>
                  </a:lnTo>
                  <a:lnTo>
                    <a:pt x="354520" y="62738"/>
                  </a:lnTo>
                  <a:lnTo>
                    <a:pt x="353568" y="62738"/>
                  </a:lnTo>
                  <a:lnTo>
                    <a:pt x="353568" y="737539"/>
                  </a:lnTo>
                  <a:lnTo>
                    <a:pt x="358317" y="738492"/>
                  </a:lnTo>
                  <a:lnTo>
                    <a:pt x="363067" y="740397"/>
                  </a:lnTo>
                  <a:lnTo>
                    <a:pt x="368769" y="741337"/>
                  </a:lnTo>
                  <a:lnTo>
                    <a:pt x="528447" y="797420"/>
                  </a:lnTo>
                  <a:lnTo>
                    <a:pt x="530339" y="797420"/>
                  </a:lnTo>
                  <a:lnTo>
                    <a:pt x="531291" y="798372"/>
                  </a:lnTo>
                  <a:lnTo>
                    <a:pt x="709028" y="736587"/>
                  </a:lnTo>
                  <a:lnTo>
                    <a:pt x="709028" y="61785"/>
                  </a:lnTo>
                  <a:close/>
                </a:path>
              </a:pathLst>
            </a:custGeom>
            <a:solidFill>
              <a:srgbClr val="0A425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5409438" y="1072133"/>
            <a:ext cx="6090920" cy="4631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marR="189865" indent="-287020">
              <a:lnSpc>
                <a:spcPct val="110000"/>
              </a:lnSpc>
              <a:spcBef>
                <a:spcPts val="100"/>
              </a:spcBef>
              <a:buClr>
                <a:srgbClr val="DA3467"/>
              </a:buClr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2100" dirty="0">
                <a:solidFill>
                  <a:srgbClr val="131C36"/>
                </a:solidFill>
                <a:latin typeface="Calibri"/>
                <a:cs typeface="Calibri"/>
              </a:rPr>
              <a:t>The</a:t>
            </a:r>
            <a:r>
              <a:rPr sz="21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131C36"/>
                </a:solidFill>
                <a:latin typeface="Calibri"/>
                <a:cs typeface="Calibri"/>
              </a:rPr>
              <a:t>customer</a:t>
            </a:r>
            <a:r>
              <a:rPr sz="21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131C36"/>
                </a:solidFill>
                <a:latin typeface="Calibri"/>
                <a:cs typeface="Calibri"/>
              </a:rPr>
              <a:t>loses additional</a:t>
            </a:r>
            <a:r>
              <a:rPr sz="21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131C36"/>
                </a:solidFill>
                <a:latin typeface="Calibri"/>
                <a:cs typeface="Calibri"/>
              </a:rPr>
              <a:t>control</a:t>
            </a:r>
            <a:r>
              <a:rPr sz="21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131C36"/>
                </a:solidFill>
                <a:latin typeface="Calibri"/>
                <a:cs typeface="Calibri"/>
              </a:rPr>
              <a:t>when</a:t>
            </a:r>
            <a:r>
              <a:rPr sz="21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100" spc="-10" dirty="0">
                <a:solidFill>
                  <a:srgbClr val="131C36"/>
                </a:solidFill>
                <a:latin typeface="Calibri"/>
                <a:cs typeface="Calibri"/>
              </a:rPr>
              <a:t>using platform-as-</a:t>
            </a:r>
            <a:r>
              <a:rPr sz="2100" dirty="0">
                <a:solidFill>
                  <a:srgbClr val="131C36"/>
                </a:solidFill>
                <a:latin typeface="Calibri"/>
                <a:cs typeface="Calibri"/>
              </a:rPr>
              <a:t>a-service</a:t>
            </a:r>
            <a:r>
              <a:rPr sz="21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131C36"/>
                </a:solidFill>
                <a:latin typeface="Calibri"/>
                <a:cs typeface="Calibri"/>
              </a:rPr>
              <a:t>since the</a:t>
            </a:r>
            <a:r>
              <a:rPr sz="2100" spc="-1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131C36"/>
                </a:solidFill>
                <a:latin typeface="Calibri"/>
                <a:cs typeface="Calibri"/>
              </a:rPr>
              <a:t>provider</a:t>
            </a:r>
            <a:r>
              <a:rPr sz="2100" spc="1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100" spc="-10" dirty="0">
                <a:solidFill>
                  <a:srgbClr val="131C36"/>
                </a:solidFill>
                <a:latin typeface="Calibri"/>
                <a:cs typeface="Calibri"/>
              </a:rPr>
              <a:t>installs, </a:t>
            </a:r>
            <a:r>
              <a:rPr sz="2100" dirty="0">
                <a:solidFill>
                  <a:srgbClr val="131C36"/>
                </a:solidFill>
                <a:latin typeface="Calibri"/>
                <a:cs typeface="Calibri"/>
              </a:rPr>
              <a:t>manages,</a:t>
            </a:r>
            <a:r>
              <a:rPr sz="2100" spc="-7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131C36"/>
                </a:solidFill>
                <a:latin typeface="Calibri"/>
                <a:cs typeface="Calibri"/>
              </a:rPr>
              <a:t>upgrades,</a:t>
            </a:r>
            <a:r>
              <a:rPr sz="2100" spc="-5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131C36"/>
                </a:solidFill>
                <a:latin typeface="Calibri"/>
                <a:cs typeface="Calibri"/>
              </a:rPr>
              <a:t>updates</a:t>
            </a:r>
            <a:r>
              <a:rPr sz="2100" spc="-6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131C36"/>
                </a:solidFill>
                <a:latin typeface="Calibri"/>
                <a:cs typeface="Calibri"/>
              </a:rPr>
              <a:t>the</a:t>
            </a:r>
            <a:r>
              <a:rPr sz="21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131C36"/>
                </a:solidFill>
                <a:latin typeface="Calibri"/>
                <a:cs typeface="Calibri"/>
              </a:rPr>
              <a:t>operating</a:t>
            </a:r>
            <a:r>
              <a:rPr sz="21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100" spc="-10" dirty="0">
                <a:solidFill>
                  <a:srgbClr val="131C36"/>
                </a:solidFill>
                <a:latin typeface="Calibri"/>
                <a:cs typeface="Calibri"/>
              </a:rPr>
              <a:t>systems, </a:t>
            </a:r>
            <a:r>
              <a:rPr sz="2100" dirty="0">
                <a:solidFill>
                  <a:srgbClr val="131C36"/>
                </a:solidFill>
                <a:latin typeface="Calibri"/>
                <a:cs typeface="Calibri"/>
              </a:rPr>
              <a:t>database</a:t>
            </a:r>
            <a:r>
              <a:rPr sz="2100" spc="-7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100" spc="-10" dirty="0">
                <a:solidFill>
                  <a:srgbClr val="131C36"/>
                </a:solidFill>
                <a:latin typeface="Calibri"/>
                <a:cs typeface="Calibri"/>
              </a:rPr>
              <a:t>systems,</a:t>
            </a:r>
            <a:r>
              <a:rPr sz="21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131C36"/>
                </a:solidFill>
                <a:latin typeface="Calibri"/>
                <a:cs typeface="Calibri"/>
              </a:rPr>
              <a:t>and</a:t>
            </a:r>
            <a:r>
              <a:rPr sz="21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131C36"/>
                </a:solidFill>
                <a:latin typeface="Calibri"/>
                <a:cs typeface="Calibri"/>
              </a:rPr>
              <a:t>even</a:t>
            </a:r>
            <a:r>
              <a:rPr sz="21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131C36"/>
                </a:solidFill>
                <a:latin typeface="Calibri"/>
                <a:cs typeface="Calibri"/>
              </a:rPr>
              <a:t>some</a:t>
            </a:r>
            <a:r>
              <a:rPr sz="2100" spc="-1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100" spc="-10" dirty="0">
                <a:solidFill>
                  <a:srgbClr val="131C36"/>
                </a:solidFill>
                <a:latin typeface="Calibri"/>
                <a:cs typeface="Calibri"/>
              </a:rPr>
              <a:t>applications</a:t>
            </a:r>
            <a:endParaRPr sz="2100">
              <a:latin typeface="Calibri"/>
              <a:cs typeface="Calibri"/>
            </a:endParaRPr>
          </a:p>
          <a:p>
            <a:pPr marL="299085" marR="410209" indent="-287020" algn="just">
              <a:lnSpc>
                <a:spcPct val="110000"/>
              </a:lnSpc>
              <a:spcBef>
                <a:spcPts val="1010"/>
              </a:spcBef>
              <a:buClr>
                <a:srgbClr val="DA3467"/>
              </a:buClr>
              <a:buFont typeface="Arial"/>
              <a:buChar char="•"/>
              <a:tabLst>
                <a:tab pos="299720" algn="l"/>
              </a:tabLst>
            </a:pPr>
            <a:r>
              <a:rPr sz="2100" dirty="0">
                <a:solidFill>
                  <a:srgbClr val="131C36"/>
                </a:solidFill>
                <a:latin typeface="Calibri"/>
                <a:cs typeface="Calibri"/>
              </a:rPr>
              <a:t>There</a:t>
            </a:r>
            <a:r>
              <a:rPr sz="21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131C36"/>
                </a:solidFill>
                <a:latin typeface="Calibri"/>
                <a:cs typeface="Calibri"/>
              </a:rPr>
              <a:t>is</a:t>
            </a:r>
            <a:r>
              <a:rPr sz="2100" spc="-1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131C36"/>
                </a:solidFill>
                <a:latin typeface="Calibri"/>
                <a:cs typeface="Calibri"/>
              </a:rPr>
              <a:t>more</a:t>
            </a:r>
            <a:r>
              <a:rPr sz="21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131C36"/>
                </a:solidFill>
                <a:latin typeface="Calibri"/>
                <a:cs typeface="Calibri"/>
              </a:rPr>
              <a:t>gray</a:t>
            </a:r>
            <a:r>
              <a:rPr sz="21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131C36"/>
                </a:solidFill>
                <a:latin typeface="Calibri"/>
                <a:cs typeface="Calibri"/>
              </a:rPr>
              <a:t>area</a:t>
            </a:r>
            <a:r>
              <a:rPr sz="21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131C36"/>
                </a:solidFill>
                <a:latin typeface="Calibri"/>
                <a:cs typeface="Calibri"/>
              </a:rPr>
              <a:t>with</a:t>
            </a:r>
            <a:r>
              <a:rPr sz="21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131C36"/>
                </a:solidFill>
                <a:latin typeface="Calibri"/>
                <a:cs typeface="Calibri"/>
              </a:rPr>
              <a:t>managed</a:t>
            </a:r>
            <a:r>
              <a:rPr sz="21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131C36"/>
                </a:solidFill>
                <a:latin typeface="Calibri"/>
                <a:cs typeface="Calibri"/>
              </a:rPr>
              <a:t>and</a:t>
            </a:r>
            <a:r>
              <a:rPr sz="21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100" spc="-10" dirty="0">
                <a:solidFill>
                  <a:srgbClr val="131C36"/>
                </a:solidFill>
                <a:latin typeface="Calibri"/>
                <a:cs typeface="Calibri"/>
              </a:rPr>
              <a:t>“fully- </a:t>
            </a:r>
            <a:r>
              <a:rPr sz="2100" dirty="0">
                <a:solidFill>
                  <a:srgbClr val="131C36"/>
                </a:solidFill>
                <a:latin typeface="Calibri"/>
                <a:cs typeface="Calibri"/>
              </a:rPr>
              <a:t>managed”</a:t>
            </a:r>
            <a:r>
              <a:rPr sz="2100" spc="-8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131C36"/>
                </a:solidFill>
                <a:latin typeface="Calibri"/>
                <a:cs typeface="Calibri"/>
              </a:rPr>
              <a:t>services</a:t>
            </a:r>
            <a:r>
              <a:rPr sz="21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131C36"/>
                </a:solidFill>
                <a:latin typeface="Calibri"/>
                <a:cs typeface="Calibri"/>
              </a:rPr>
              <a:t>(example:</a:t>
            </a:r>
            <a:r>
              <a:rPr sz="21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131C36"/>
                </a:solidFill>
                <a:latin typeface="Calibri"/>
                <a:cs typeface="Calibri"/>
              </a:rPr>
              <a:t>AWS</a:t>
            </a:r>
            <a:r>
              <a:rPr sz="2100" spc="-6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131C36"/>
                </a:solidFill>
                <a:latin typeface="Calibri"/>
                <a:cs typeface="Calibri"/>
              </a:rPr>
              <a:t>Aurora</a:t>
            </a:r>
            <a:r>
              <a:rPr sz="21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131C36"/>
                </a:solidFill>
                <a:latin typeface="Calibri"/>
                <a:cs typeface="Calibri"/>
              </a:rPr>
              <a:t>vs.</a:t>
            </a:r>
            <a:r>
              <a:rPr sz="2100" spc="-6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100" spc="-25" dirty="0">
                <a:solidFill>
                  <a:srgbClr val="131C36"/>
                </a:solidFill>
                <a:latin typeface="Calibri"/>
                <a:cs typeface="Calibri"/>
              </a:rPr>
              <a:t>RDS </a:t>
            </a:r>
            <a:r>
              <a:rPr sz="2100" spc="-10" dirty="0">
                <a:solidFill>
                  <a:srgbClr val="131C36"/>
                </a:solidFill>
                <a:latin typeface="Calibri"/>
                <a:cs typeface="Calibri"/>
              </a:rPr>
              <a:t>MySQL)</a:t>
            </a:r>
            <a:endParaRPr sz="2100">
              <a:latin typeface="Calibri"/>
              <a:cs typeface="Calibri"/>
            </a:endParaRPr>
          </a:p>
          <a:p>
            <a:pPr marL="299085" marR="5080" indent="-287020">
              <a:lnSpc>
                <a:spcPct val="110000"/>
              </a:lnSpc>
              <a:spcBef>
                <a:spcPts val="994"/>
              </a:spcBef>
              <a:buClr>
                <a:srgbClr val="DA3467"/>
              </a:buClr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2100" spc="-30" dirty="0">
                <a:solidFill>
                  <a:srgbClr val="131C36"/>
                </a:solidFill>
                <a:latin typeface="Calibri"/>
                <a:cs typeface="Calibri"/>
              </a:rPr>
              <a:t>SLA’s</a:t>
            </a:r>
            <a:r>
              <a:rPr sz="21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131C36"/>
                </a:solidFill>
                <a:latin typeface="Calibri"/>
                <a:cs typeface="Calibri"/>
              </a:rPr>
              <a:t>and</a:t>
            </a:r>
            <a:r>
              <a:rPr sz="2100" spc="-5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131C36"/>
                </a:solidFill>
                <a:latin typeface="Calibri"/>
                <a:cs typeface="Calibri"/>
              </a:rPr>
              <a:t>policies</a:t>
            </a:r>
            <a:r>
              <a:rPr sz="2100" spc="-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131C36"/>
                </a:solidFill>
                <a:latin typeface="Calibri"/>
                <a:cs typeface="Calibri"/>
              </a:rPr>
              <a:t>must</a:t>
            </a:r>
            <a:r>
              <a:rPr sz="21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131C36"/>
                </a:solidFill>
                <a:latin typeface="Calibri"/>
                <a:cs typeface="Calibri"/>
              </a:rPr>
              <a:t>be</a:t>
            </a:r>
            <a:r>
              <a:rPr sz="21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131C36"/>
                </a:solidFill>
                <a:latin typeface="Calibri"/>
                <a:cs typeface="Calibri"/>
              </a:rPr>
              <a:t>more</a:t>
            </a:r>
            <a:r>
              <a:rPr sz="21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131C36"/>
                </a:solidFill>
                <a:latin typeface="Calibri"/>
                <a:cs typeface="Calibri"/>
              </a:rPr>
              <a:t>structured</a:t>
            </a:r>
            <a:r>
              <a:rPr sz="21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100" spc="-25" dirty="0">
                <a:solidFill>
                  <a:srgbClr val="131C36"/>
                </a:solidFill>
                <a:latin typeface="Calibri"/>
                <a:cs typeface="Calibri"/>
              </a:rPr>
              <a:t>and </a:t>
            </a:r>
            <a:r>
              <a:rPr sz="2100" dirty="0">
                <a:solidFill>
                  <a:srgbClr val="131C36"/>
                </a:solidFill>
                <a:latin typeface="Calibri"/>
                <a:cs typeface="Calibri"/>
              </a:rPr>
              <a:t>customized,</a:t>
            </a:r>
            <a:r>
              <a:rPr sz="2100" spc="-6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131C36"/>
                </a:solidFill>
                <a:latin typeface="Calibri"/>
                <a:cs typeface="Calibri"/>
              </a:rPr>
              <a:t>especially</a:t>
            </a:r>
            <a:r>
              <a:rPr sz="21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131C36"/>
                </a:solidFill>
                <a:latin typeface="Calibri"/>
                <a:cs typeface="Calibri"/>
              </a:rPr>
              <a:t>when</a:t>
            </a:r>
            <a:r>
              <a:rPr sz="2100" spc="-7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131C36"/>
                </a:solidFill>
                <a:latin typeface="Calibri"/>
                <a:cs typeface="Calibri"/>
              </a:rPr>
              <a:t>regulatory</a:t>
            </a:r>
            <a:r>
              <a:rPr sz="2100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131C36"/>
                </a:solidFill>
                <a:latin typeface="Calibri"/>
                <a:cs typeface="Calibri"/>
              </a:rPr>
              <a:t>compliance</a:t>
            </a:r>
            <a:r>
              <a:rPr sz="2100" spc="-6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100" spc="-25" dirty="0">
                <a:solidFill>
                  <a:srgbClr val="131C36"/>
                </a:solidFill>
                <a:latin typeface="Calibri"/>
                <a:cs typeface="Calibri"/>
              </a:rPr>
              <a:t>is </a:t>
            </a:r>
            <a:r>
              <a:rPr sz="2100" spc="-10" dirty="0">
                <a:solidFill>
                  <a:srgbClr val="131C36"/>
                </a:solidFill>
                <a:latin typeface="Calibri"/>
                <a:cs typeface="Calibri"/>
              </a:rPr>
              <a:t>involved</a:t>
            </a:r>
            <a:endParaRPr sz="210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spcBef>
                <a:spcPts val="1250"/>
              </a:spcBef>
              <a:buClr>
                <a:srgbClr val="DA3467"/>
              </a:buClr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2100" dirty="0">
                <a:solidFill>
                  <a:srgbClr val="131C36"/>
                </a:solidFill>
                <a:latin typeface="Calibri"/>
                <a:cs typeface="Calibri"/>
              </a:rPr>
              <a:t>Customer</a:t>
            </a:r>
            <a:r>
              <a:rPr sz="21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131C36"/>
                </a:solidFill>
                <a:latin typeface="Calibri"/>
                <a:cs typeface="Calibri"/>
              </a:rPr>
              <a:t>should</a:t>
            </a:r>
            <a:r>
              <a:rPr sz="2100" spc="-6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131C36"/>
                </a:solidFill>
                <a:latin typeface="Calibri"/>
                <a:cs typeface="Calibri"/>
              </a:rPr>
              <a:t>have</a:t>
            </a:r>
            <a:r>
              <a:rPr sz="2100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131C36"/>
                </a:solidFill>
                <a:latin typeface="Calibri"/>
                <a:cs typeface="Calibri"/>
              </a:rPr>
              <a:t>adequate</a:t>
            </a:r>
            <a:r>
              <a:rPr sz="2100" spc="-7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131C36"/>
                </a:solidFill>
                <a:latin typeface="Calibri"/>
                <a:cs typeface="Calibri"/>
              </a:rPr>
              <a:t>monitoring</a:t>
            </a:r>
            <a:r>
              <a:rPr sz="21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100" spc="-25" dirty="0">
                <a:solidFill>
                  <a:srgbClr val="131C36"/>
                </a:solidFill>
                <a:latin typeface="Calibri"/>
                <a:cs typeface="Calibri"/>
              </a:rPr>
              <a:t>and</a:t>
            </a:r>
            <a:endParaRPr sz="2100">
              <a:latin typeface="Calibri"/>
              <a:cs typeface="Calibri"/>
            </a:endParaRPr>
          </a:p>
          <a:p>
            <a:pPr marL="299085">
              <a:lnSpc>
                <a:spcPct val="100000"/>
              </a:lnSpc>
              <a:spcBef>
                <a:spcPts val="250"/>
              </a:spcBef>
            </a:pPr>
            <a:r>
              <a:rPr sz="2100" dirty="0">
                <a:solidFill>
                  <a:srgbClr val="131C36"/>
                </a:solidFill>
                <a:latin typeface="Calibri"/>
                <a:cs typeface="Calibri"/>
              </a:rPr>
              <a:t>metering</a:t>
            </a:r>
            <a:r>
              <a:rPr sz="21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131C36"/>
                </a:solidFill>
                <a:latin typeface="Calibri"/>
                <a:cs typeface="Calibri"/>
              </a:rPr>
              <a:t>when</a:t>
            </a:r>
            <a:r>
              <a:rPr sz="21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131C36"/>
                </a:solidFill>
                <a:latin typeface="Calibri"/>
                <a:cs typeface="Calibri"/>
              </a:rPr>
              <a:t>using</a:t>
            </a:r>
            <a:r>
              <a:rPr sz="2100" spc="-20" dirty="0">
                <a:solidFill>
                  <a:srgbClr val="131C36"/>
                </a:solidFill>
                <a:latin typeface="Calibri"/>
                <a:cs typeface="Calibri"/>
              </a:rPr>
              <a:t> PaaS</a:t>
            </a:r>
            <a:endParaRPr sz="21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6350" y="0"/>
            <a:ext cx="5243195" cy="6870700"/>
            <a:chOff x="-6350" y="0"/>
            <a:chExt cx="5243195" cy="68707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5230495" cy="6858000"/>
            </a:xfrm>
            <a:custGeom>
              <a:avLst/>
              <a:gdLst/>
              <a:ahLst/>
              <a:cxnLst/>
              <a:rect l="l" t="t" r="r" b="b"/>
              <a:pathLst>
                <a:path w="5230495" h="6858000">
                  <a:moveTo>
                    <a:pt x="5230368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5230368" y="6858000"/>
                  </a:lnTo>
                  <a:lnTo>
                    <a:pt x="5230368" y="0"/>
                  </a:lnTo>
                  <a:close/>
                </a:path>
              </a:pathLst>
            </a:custGeom>
            <a:solidFill>
              <a:srgbClr val="131C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0"/>
              <a:ext cx="5230495" cy="6858000"/>
            </a:xfrm>
            <a:custGeom>
              <a:avLst/>
              <a:gdLst/>
              <a:ahLst/>
              <a:cxnLst/>
              <a:rect l="l" t="t" r="r" b="b"/>
              <a:pathLst>
                <a:path w="5230495" h="6858000">
                  <a:moveTo>
                    <a:pt x="0" y="6858000"/>
                  </a:moveTo>
                  <a:lnTo>
                    <a:pt x="5230368" y="6858000"/>
                  </a:lnTo>
                  <a:lnTo>
                    <a:pt x="5230368" y="0"/>
                  </a:lnTo>
                  <a:lnTo>
                    <a:pt x="0" y="0"/>
                  </a:lnTo>
                  <a:lnTo>
                    <a:pt x="0" y="6858000"/>
                  </a:lnTo>
                  <a:close/>
                </a:path>
              </a:pathLst>
            </a:custGeom>
            <a:ln w="12700">
              <a:solidFill>
                <a:srgbClr val="9F3D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0863" y="260350"/>
              <a:ext cx="2301621" cy="55778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0863" y="863549"/>
              <a:ext cx="4688205" cy="55808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0863" y="1467611"/>
              <a:ext cx="1443989" cy="55778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07947" y="2735579"/>
              <a:ext cx="3485388" cy="3185160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5409438" y="944118"/>
            <a:ext cx="6338570" cy="4887595"/>
          </a:xfrm>
          <a:prstGeom prst="rect">
            <a:avLst/>
          </a:prstGeom>
        </p:spPr>
        <p:txBody>
          <a:bodyPr vert="horz" wrap="square" lIns="0" tIns="172720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360"/>
              </a:spcBef>
              <a:buClr>
                <a:srgbClr val="DA3467"/>
              </a:buClr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2100" dirty="0">
                <a:solidFill>
                  <a:srgbClr val="131C36"/>
                </a:solidFill>
                <a:latin typeface="Calibri"/>
                <a:cs typeface="Calibri"/>
              </a:rPr>
              <a:t>Practically</a:t>
            </a:r>
            <a:r>
              <a:rPr sz="21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131C36"/>
                </a:solidFill>
                <a:latin typeface="Calibri"/>
                <a:cs typeface="Calibri"/>
              </a:rPr>
              <a:t>all</a:t>
            </a:r>
            <a:r>
              <a:rPr sz="21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131C36"/>
                </a:solidFill>
                <a:latin typeface="Calibri"/>
                <a:cs typeface="Calibri"/>
              </a:rPr>
              <a:t>control</a:t>
            </a:r>
            <a:r>
              <a:rPr sz="21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131C36"/>
                </a:solidFill>
                <a:latin typeface="Calibri"/>
                <a:cs typeface="Calibri"/>
              </a:rPr>
              <a:t>is</a:t>
            </a:r>
            <a:r>
              <a:rPr sz="21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131C36"/>
                </a:solidFill>
                <a:latin typeface="Calibri"/>
                <a:cs typeface="Calibri"/>
              </a:rPr>
              <a:t>assumed</a:t>
            </a:r>
            <a:r>
              <a:rPr sz="21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131C36"/>
                </a:solidFill>
                <a:latin typeface="Calibri"/>
                <a:cs typeface="Calibri"/>
              </a:rPr>
              <a:t>by</a:t>
            </a:r>
            <a:r>
              <a:rPr sz="21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131C36"/>
                </a:solidFill>
                <a:latin typeface="Calibri"/>
                <a:cs typeface="Calibri"/>
              </a:rPr>
              <a:t>the</a:t>
            </a:r>
            <a:r>
              <a:rPr sz="21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131C36"/>
                </a:solidFill>
                <a:latin typeface="Calibri"/>
                <a:cs typeface="Calibri"/>
              </a:rPr>
              <a:t>service</a:t>
            </a:r>
            <a:r>
              <a:rPr sz="2100" spc="-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100" spc="-10" dirty="0">
                <a:solidFill>
                  <a:srgbClr val="131C36"/>
                </a:solidFill>
                <a:latin typeface="Calibri"/>
                <a:cs typeface="Calibri"/>
              </a:rPr>
              <a:t>provider</a:t>
            </a:r>
            <a:endParaRPr sz="2100">
              <a:latin typeface="Calibri"/>
              <a:cs typeface="Calibri"/>
            </a:endParaRPr>
          </a:p>
          <a:p>
            <a:pPr marL="299085" marR="54610" indent="-287020">
              <a:lnSpc>
                <a:spcPct val="110000"/>
              </a:lnSpc>
              <a:spcBef>
                <a:spcPts val="1005"/>
              </a:spcBef>
              <a:buClr>
                <a:srgbClr val="DA3467"/>
              </a:buClr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2100" dirty="0">
                <a:solidFill>
                  <a:srgbClr val="131C36"/>
                </a:solidFill>
                <a:latin typeface="Calibri"/>
                <a:cs typeface="Calibri"/>
              </a:rPr>
              <a:t>The</a:t>
            </a:r>
            <a:r>
              <a:rPr sz="21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131C36"/>
                </a:solidFill>
                <a:latin typeface="Calibri"/>
                <a:cs typeface="Calibri"/>
              </a:rPr>
              <a:t>consumer</a:t>
            </a:r>
            <a:r>
              <a:rPr sz="2100" spc="-1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131C36"/>
                </a:solidFill>
                <a:latin typeface="Calibri"/>
                <a:cs typeface="Calibri"/>
              </a:rPr>
              <a:t>will</a:t>
            </a:r>
            <a:r>
              <a:rPr sz="21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131C36"/>
                </a:solidFill>
                <a:latin typeface="Calibri"/>
                <a:cs typeface="Calibri"/>
              </a:rPr>
              <a:t>only</a:t>
            </a:r>
            <a:r>
              <a:rPr sz="21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131C36"/>
                </a:solidFill>
                <a:latin typeface="Calibri"/>
                <a:cs typeface="Calibri"/>
              </a:rPr>
              <a:t>create,</a:t>
            </a:r>
            <a:r>
              <a:rPr sz="21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100" spc="-20" dirty="0">
                <a:solidFill>
                  <a:srgbClr val="131C36"/>
                </a:solidFill>
                <a:latin typeface="Calibri"/>
                <a:cs typeface="Calibri"/>
              </a:rPr>
              <a:t>deliver,</a:t>
            </a:r>
            <a:r>
              <a:rPr sz="2100" spc="1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131C36"/>
                </a:solidFill>
                <a:latin typeface="Calibri"/>
                <a:cs typeface="Calibri"/>
              </a:rPr>
              <a:t>and</a:t>
            </a:r>
            <a:r>
              <a:rPr sz="21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131C36"/>
                </a:solidFill>
                <a:latin typeface="Calibri"/>
                <a:cs typeface="Calibri"/>
              </a:rPr>
              <a:t>modify</a:t>
            </a:r>
            <a:r>
              <a:rPr sz="2100" spc="-20" dirty="0">
                <a:solidFill>
                  <a:srgbClr val="131C36"/>
                </a:solidFill>
                <a:latin typeface="Calibri"/>
                <a:cs typeface="Calibri"/>
              </a:rPr>
              <a:t> data </a:t>
            </a:r>
            <a:r>
              <a:rPr sz="2100" dirty="0">
                <a:solidFill>
                  <a:srgbClr val="131C36"/>
                </a:solidFill>
                <a:latin typeface="Calibri"/>
                <a:cs typeface="Calibri"/>
              </a:rPr>
              <a:t>delivered</a:t>
            </a:r>
            <a:r>
              <a:rPr sz="2100" spc="-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131C36"/>
                </a:solidFill>
                <a:latin typeface="Calibri"/>
                <a:cs typeface="Calibri"/>
              </a:rPr>
              <a:t>to</a:t>
            </a:r>
            <a:r>
              <a:rPr sz="21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131C36"/>
                </a:solidFill>
                <a:latin typeface="Calibri"/>
                <a:cs typeface="Calibri"/>
              </a:rPr>
              <a:t>the</a:t>
            </a:r>
            <a:r>
              <a:rPr sz="21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131C36"/>
                </a:solidFill>
                <a:latin typeface="Calibri"/>
                <a:cs typeface="Calibri"/>
              </a:rPr>
              <a:t>cloud</a:t>
            </a:r>
            <a:r>
              <a:rPr sz="2100" spc="-1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100" spc="-10" dirty="0">
                <a:solidFill>
                  <a:srgbClr val="131C36"/>
                </a:solidFill>
                <a:latin typeface="Calibri"/>
                <a:cs typeface="Calibri"/>
              </a:rPr>
              <a:t>system</a:t>
            </a:r>
            <a:endParaRPr sz="2100">
              <a:latin typeface="Calibri"/>
              <a:cs typeface="Calibri"/>
            </a:endParaRPr>
          </a:p>
          <a:p>
            <a:pPr marL="299085" marR="227965" indent="-287020">
              <a:lnSpc>
                <a:spcPct val="110000"/>
              </a:lnSpc>
              <a:spcBef>
                <a:spcPts val="994"/>
              </a:spcBef>
              <a:buClr>
                <a:srgbClr val="DA3467"/>
              </a:buClr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2100" dirty="0">
                <a:solidFill>
                  <a:srgbClr val="131C36"/>
                </a:solidFill>
                <a:latin typeface="Calibri"/>
                <a:cs typeface="Calibri"/>
              </a:rPr>
              <a:t>Often,</a:t>
            </a:r>
            <a:r>
              <a:rPr sz="21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131C36"/>
                </a:solidFill>
                <a:latin typeface="Calibri"/>
                <a:cs typeface="Calibri"/>
              </a:rPr>
              <a:t>the</a:t>
            </a:r>
            <a:r>
              <a:rPr sz="21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131C36"/>
                </a:solidFill>
                <a:latin typeface="Calibri"/>
                <a:cs typeface="Calibri"/>
              </a:rPr>
              <a:t>applications</a:t>
            </a:r>
            <a:r>
              <a:rPr sz="21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131C36"/>
                </a:solidFill>
                <a:latin typeface="Calibri"/>
                <a:cs typeface="Calibri"/>
              </a:rPr>
              <a:t>are</a:t>
            </a:r>
            <a:r>
              <a:rPr sz="21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131C36"/>
                </a:solidFill>
                <a:latin typeface="Calibri"/>
                <a:cs typeface="Calibri"/>
              </a:rPr>
              <a:t>being</a:t>
            </a:r>
            <a:r>
              <a:rPr sz="21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131C36"/>
                </a:solidFill>
                <a:latin typeface="Calibri"/>
                <a:cs typeface="Calibri"/>
              </a:rPr>
              <a:t>rendered</a:t>
            </a:r>
            <a:r>
              <a:rPr sz="21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131C36"/>
                </a:solidFill>
                <a:latin typeface="Calibri"/>
                <a:cs typeface="Calibri"/>
              </a:rPr>
              <a:t>via</a:t>
            </a:r>
            <a:r>
              <a:rPr sz="21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131C36"/>
                </a:solidFill>
                <a:latin typeface="Calibri"/>
                <a:cs typeface="Calibri"/>
              </a:rPr>
              <a:t>XML</a:t>
            </a:r>
            <a:r>
              <a:rPr sz="2100" spc="-25" dirty="0">
                <a:solidFill>
                  <a:srgbClr val="131C36"/>
                </a:solidFill>
                <a:latin typeface="Calibri"/>
                <a:cs typeface="Calibri"/>
              </a:rPr>
              <a:t> or </a:t>
            </a:r>
            <a:r>
              <a:rPr sz="2100" spc="-10" dirty="0">
                <a:solidFill>
                  <a:srgbClr val="131C36"/>
                </a:solidFill>
                <a:latin typeface="Calibri"/>
                <a:cs typeface="Calibri"/>
              </a:rPr>
              <a:t>web-</a:t>
            </a:r>
            <a:r>
              <a:rPr sz="2100" dirty="0">
                <a:solidFill>
                  <a:srgbClr val="131C36"/>
                </a:solidFill>
                <a:latin typeface="Calibri"/>
                <a:cs typeface="Calibri"/>
              </a:rPr>
              <a:t>based</a:t>
            </a:r>
            <a:r>
              <a:rPr sz="2100" spc="-5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131C36"/>
                </a:solidFill>
                <a:latin typeface="Calibri"/>
                <a:cs typeface="Calibri"/>
              </a:rPr>
              <a:t>tools</a:t>
            </a:r>
            <a:r>
              <a:rPr sz="2100" spc="-1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131C36"/>
                </a:solidFill>
                <a:latin typeface="Calibri"/>
                <a:cs typeface="Calibri"/>
              </a:rPr>
              <a:t>on</a:t>
            </a:r>
            <a:r>
              <a:rPr sz="21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131C36"/>
                </a:solidFill>
                <a:latin typeface="Calibri"/>
                <a:cs typeface="Calibri"/>
              </a:rPr>
              <a:t>the</a:t>
            </a:r>
            <a:r>
              <a:rPr sz="21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131C36"/>
                </a:solidFill>
                <a:latin typeface="Calibri"/>
                <a:cs typeface="Calibri"/>
              </a:rPr>
              <a:t>client</a:t>
            </a:r>
            <a:r>
              <a:rPr sz="2100" spc="-1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131C36"/>
                </a:solidFill>
                <a:latin typeface="Calibri"/>
                <a:cs typeface="Calibri"/>
              </a:rPr>
              <a:t>system</a:t>
            </a:r>
            <a:r>
              <a:rPr sz="2100" spc="-1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131C36"/>
                </a:solidFill>
                <a:latin typeface="Calibri"/>
                <a:cs typeface="Calibri"/>
              </a:rPr>
              <a:t>or</a:t>
            </a:r>
            <a:r>
              <a:rPr sz="21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100" spc="-25" dirty="0">
                <a:solidFill>
                  <a:srgbClr val="131C36"/>
                </a:solidFill>
                <a:latin typeface="Calibri"/>
                <a:cs typeface="Calibri"/>
              </a:rPr>
              <a:t>VDI </a:t>
            </a:r>
            <a:r>
              <a:rPr sz="2100" spc="-10" dirty="0">
                <a:solidFill>
                  <a:srgbClr val="131C36"/>
                </a:solidFill>
                <a:latin typeface="Calibri"/>
                <a:cs typeface="Calibri"/>
              </a:rPr>
              <a:t>environment</a:t>
            </a:r>
            <a:endParaRPr sz="210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spcBef>
                <a:spcPts val="1250"/>
              </a:spcBef>
              <a:buClr>
                <a:srgbClr val="DA3467"/>
              </a:buClr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2100" dirty="0">
                <a:solidFill>
                  <a:srgbClr val="131C36"/>
                </a:solidFill>
                <a:latin typeface="Calibri"/>
                <a:cs typeface="Calibri"/>
              </a:rPr>
              <a:t>Customer</a:t>
            </a:r>
            <a:r>
              <a:rPr sz="21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131C36"/>
                </a:solidFill>
                <a:latin typeface="Calibri"/>
                <a:cs typeface="Calibri"/>
              </a:rPr>
              <a:t>has</a:t>
            </a:r>
            <a:r>
              <a:rPr sz="21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131C36"/>
                </a:solidFill>
                <a:latin typeface="Calibri"/>
                <a:cs typeface="Calibri"/>
              </a:rPr>
              <a:t>limited</a:t>
            </a:r>
            <a:r>
              <a:rPr sz="2100" spc="-1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100" spc="-10" dirty="0">
                <a:solidFill>
                  <a:srgbClr val="131C36"/>
                </a:solidFill>
                <a:latin typeface="Calibri"/>
                <a:cs typeface="Calibri"/>
              </a:rPr>
              <a:t>administrative</a:t>
            </a:r>
            <a:r>
              <a:rPr sz="21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131C36"/>
                </a:solidFill>
                <a:latin typeface="Calibri"/>
                <a:cs typeface="Calibri"/>
              </a:rPr>
              <a:t>rights,</a:t>
            </a:r>
            <a:r>
              <a:rPr sz="2100" spc="-10" dirty="0">
                <a:solidFill>
                  <a:srgbClr val="131C36"/>
                </a:solidFill>
                <a:latin typeface="Calibri"/>
                <a:cs typeface="Calibri"/>
              </a:rPr>
              <a:t> elevated</a:t>
            </a:r>
            <a:endParaRPr sz="2100">
              <a:latin typeface="Calibri"/>
              <a:cs typeface="Calibri"/>
            </a:endParaRPr>
          </a:p>
          <a:p>
            <a:pPr marL="299085">
              <a:lnSpc>
                <a:spcPct val="100000"/>
              </a:lnSpc>
              <a:spcBef>
                <a:spcPts val="250"/>
              </a:spcBef>
            </a:pPr>
            <a:r>
              <a:rPr sz="2100" dirty="0">
                <a:solidFill>
                  <a:srgbClr val="131C36"/>
                </a:solidFill>
                <a:latin typeface="Calibri"/>
                <a:cs typeface="Calibri"/>
              </a:rPr>
              <a:t>privileges,</a:t>
            </a:r>
            <a:r>
              <a:rPr sz="21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131C36"/>
                </a:solidFill>
                <a:latin typeface="Calibri"/>
                <a:cs typeface="Calibri"/>
              </a:rPr>
              <a:t>permissions,</a:t>
            </a:r>
            <a:r>
              <a:rPr sz="2100" spc="-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131C36"/>
                </a:solidFill>
                <a:latin typeface="Calibri"/>
                <a:cs typeface="Calibri"/>
              </a:rPr>
              <a:t>and</a:t>
            </a:r>
            <a:r>
              <a:rPr sz="2100" spc="-6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100" spc="-10" dirty="0">
                <a:solidFill>
                  <a:srgbClr val="131C36"/>
                </a:solidFill>
                <a:latin typeface="Calibri"/>
                <a:cs typeface="Calibri"/>
              </a:rPr>
              <a:t>authorization</a:t>
            </a:r>
            <a:endParaRPr sz="2100">
              <a:latin typeface="Calibri"/>
              <a:cs typeface="Calibri"/>
            </a:endParaRPr>
          </a:p>
          <a:p>
            <a:pPr marL="299085" marR="57785" indent="-287020">
              <a:lnSpc>
                <a:spcPct val="110000"/>
              </a:lnSpc>
              <a:spcBef>
                <a:spcPts val="1015"/>
              </a:spcBef>
              <a:buClr>
                <a:srgbClr val="DA3467"/>
              </a:buClr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2100" dirty="0">
                <a:solidFill>
                  <a:srgbClr val="131C36"/>
                </a:solidFill>
                <a:latin typeface="Calibri"/>
                <a:cs typeface="Calibri"/>
              </a:rPr>
              <a:t>Consumer</a:t>
            </a:r>
            <a:r>
              <a:rPr sz="2100" spc="-5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131C36"/>
                </a:solidFill>
                <a:latin typeface="Calibri"/>
                <a:cs typeface="Calibri"/>
              </a:rPr>
              <a:t>may</a:t>
            </a:r>
            <a:r>
              <a:rPr sz="2100" spc="-7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131C36"/>
                </a:solidFill>
                <a:latin typeface="Calibri"/>
                <a:cs typeface="Calibri"/>
              </a:rPr>
              <a:t>still</a:t>
            </a:r>
            <a:r>
              <a:rPr sz="21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131C36"/>
                </a:solidFill>
                <a:latin typeface="Calibri"/>
                <a:cs typeface="Calibri"/>
              </a:rPr>
              <a:t>have</a:t>
            </a:r>
            <a:r>
              <a:rPr sz="2100" spc="-7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131C36"/>
                </a:solidFill>
                <a:latin typeface="Calibri"/>
                <a:cs typeface="Calibri"/>
              </a:rPr>
              <a:t>contractual</a:t>
            </a:r>
            <a:r>
              <a:rPr sz="2100" spc="-7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131C36"/>
                </a:solidFill>
                <a:latin typeface="Calibri"/>
                <a:cs typeface="Calibri"/>
              </a:rPr>
              <a:t>responsibilities</a:t>
            </a:r>
            <a:r>
              <a:rPr sz="2100" spc="-1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100" spc="-25" dirty="0">
                <a:solidFill>
                  <a:srgbClr val="131C36"/>
                </a:solidFill>
                <a:latin typeface="Calibri"/>
                <a:cs typeface="Calibri"/>
              </a:rPr>
              <a:t>for </a:t>
            </a:r>
            <a:r>
              <a:rPr sz="2100" spc="-10" dirty="0">
                <a:solidFill>
                  <a:srgbClr val="131C36"/>
                </a:solidFill>
                <a:latin typeface="Calibri"/>
                <a:cs typeface="Calibri"/>
              </a:rPr>
              <a:t>safeguarding</a:t>
            </a:r>
            <a:r>
              <a:rPr sz="2100" spc="-7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131C36"/>
                </a:solidFill>
                <a:latin typeface="Calibri"/>
                <a:cs typeface="Calibri"/>
              </a:rPr>
              <a:t>data</a:t>
            </a:r>
            <a:r>
              <a:rPr sz="2100" spc="-6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131C36"/>
                </a:solidFill>
                <a:latin typeface="Calibri"/>
                <a:cs typeface="Calibri"/>
              </a:rPr>
              <a:t>and</a:t>
            </a:r>
            <a:r>
              <a:rPr sz="2100" spc="-6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100" spc="-10" dirty="0">
                <a:solidFill>
                  <a:srgbClr val="131C36"/>
                </a:solidFill>
                <a:latin typeface="Calibri"/>
                <a:cs typeface="Calibri"/>
              </a:rPr>
              <a:t>federated</a:t>
            </a:r>
            <a:r>
              <a:rPr sz="21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131C36"/>
                </a:solidFill>
                <a:latin typeface="Calibri"/>
                <a:cs typeface="Calibri"/>
              </a:rPr>
              <a:t>access</a:t>
            </a:r>
            <a:r>
              <a:rPr sz="21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131C36"/>
                </a:solidFill>
                <a:latin typeface="Calibri"/>
                <a:cs typeface="Calibri"/>
              </a:rPr>
              <a:t>therefore</a:t>
            </a:r>
            <a:r>
              <a:rPr sz="21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100" spc="-50" dirty="0">
                <a:solidFill>
                  <a:srgbClr val="131C36"/>
                </a:solidFill>
                <a:latin typeface="Calibri"/>
                <a:cs typeface="Calibri"/>
              </a:rPr>
              <a:t>a </a:t>
            </a:r>
            <a:r>
              <a:rPr sz="2100" dirty="0">
                <a:solidFill>
                  <a:srgbClr val="131C36"/>
                </a:solidFill>
                <a:latin typeface="Calibri"/>
                <a:cs typeface="Calibri"/>
              </a:rPr>
              <a:t>Cloud</a:t>
            </a:r>
            <a:r>
              <a:rPr sz="21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131C36"/>
                </a:solidFill>
                <a:latin typeface="Calibri"/>
                <a:cs typeface="Calibri"/>
              </a:rPr>
              <a:t>Access</a:t>
            </a:r>
            <a:r>
              <a:rPr sz="2100" spc="-1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131C36"/>
                </a:solidFill>
                <a:latin typeface="Calibri"/>
                <a:cs typeface="Calibri"/>
              </a:rPr>
              <a:t>Security</a:t>
            </a:r>
            <a:r>
              <a:rPr sz="21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131C36"/>
                </a:solidFill>
                <a:latin typeface="Calibri"/>
                <a:cs typeface="Calibri"/>
              </a:rPr>
              <a:t>Broker</a:t>
            </a:r>
            <a:r>
              <a:rPr sz="21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131C36"/>
                </a:solidFill>
                <a:latin typeface="Calibri"/>
                <a:cs typeface="Calibri"/>
              </a:rPr>
              <a:t>(CASB)</a:t>
            </a:r>
            <a:r>
              <a:rPr sz="21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131C36"/>
                </a:solidFill>
                <a:latin typeface="Calibri"/>
                <a:cs typeface="Calibri"/>
              </a:rPr>
              <a:t>is</a:t>
            </a:r>
            <a:r>
              <a:rPr sz="21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131C36"/>
                </a:solidFill>
                <a:latin typeface="Calibri"/>
                <a:cs typeface="Calibri"/>
              </a:rPr>
              <a:t>often</a:t>
            </a:r>
            <a:r>
              <a:rPr sz="21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100" spc="-10" dirty="0">
                <a:solidFill>
                  <a:srgbClr val="131C36"/>
                </a:solidFill>
                <a:latin typeface="Calibri"/>
                <a:cs typeface="Calibri"/>
              </a:rPr>
              <a:t>employed </a:t>
            </a:r>
            <a:r>
              <a:rPr sz="2100" dirty="0">
                <a:solidFill>
                  <a:srgbClr val="131C36"/>
                </a:solidFill>
                <a:latin typeface="Calibri"/>
                <a:cs typeface="Calibri"/>
              </a:rPr>
              <a:t>to</a:t>
            </a:r>
            <a:r>
              <a:rPr sz="21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131C36"/>
                </a:solidFill>
                <a:latin typeface="Calibri"/>
                <a:cs typeface="Calibri"/>
              </a:rPr>
              <a:t>assist</a:t>
            </a:r>
            <a:r>
              <a:rPr sz="21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131C36"/>
                </a:solidFill>
                <a:latin typeface="Calibri"/>
                <a:cs typeface="Calibri"/>
              </a:rPr>
              <a:t>SaaS</a:t>
            </a:r>
            <a:r>
              <a:rPr sz="21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100" spc="-10" dirty="0">
                <a:solidFill>
                  <a:srgbClr val="131C36"/>
                </a:solidFill>
                <a:latin typeface="Calibri"/>
                <a:cs typeface="Calibri"/>
              </a:rPr>
              <a:t>solutions</a:t>
            </a:r>
            <a:endParaRPr sz="21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863840" y="0"/>
            <a:ext cx="4328160" cy="6858000"/>
            <a:chOff x="7863840" y="0"/>
            <a:chExt cx="4328160" cy="6858000"/>
          </a:xfrm>
        </p:grpSpPr>
        <p:sp>
          <p:nvSpPr>
            <p:cNvPr id="3" name="object 3"/>
            <p:cNvSpPr/>
            <p:nvPr/>
          </p:nvSpPr>
          <p:spPr>
            <a:xfrm>
              <a:off x="7863840" y="0"/>
              <a:ext cx="4328160" cy="6858000"/>
            </a:xfrm>
            <a:custGeom>
              <a:avLst/>
              <a:gdLst/>
              <a:ahLst/>
              <a:cxnLst/>
              <a:rect l="l" t="t" r="r" b="b"/>
              <a:pathLst>
                <a:path w="4328159" h="6858000">
                  <a:moveTo>
                    <a:pt x="4328159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4328159" y="6858000"/>
                  </a:lnTo>
                  <a:lnTo>
                    <a:pt x="4328159" y="0"/>
                  </a:lnTo>
                  <a:close/>
                </a:path>
              </a:pathLst>
            </a:custGeom>
            <a:solidFill>
              <a:srgbClr val="DA57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9188401" y="2470688"/>
              <a:ext cx="1745614" cy="1974214"/>
            </a:xfrm>
            <a:custGeom>
              <a:avLst/>
              <a:gdLst/>
              <a:ahLst/>
              <a:cxnLst/>
              <a:rect l="l" t="t" r="r" b="b"/>
              <a:pathLst>
                <a:path w="1745615" h="1974214">
                  <a:moveTo>
                    <a:pt x="916786" y="316"/>
                  </a:moveTo>
                  <a:lnTo>
                    <a:pt x="834726" y="0"/>
                  </a:lnTo>
                  <a:lnTo>
                    <a:pt x="778560" y="3584"/>
                  </a:lnTo>
                  <a:lnTo>
                    <a:pt x="700249" y="14585"/>
                  </a:lnTo>
                  <a:lnTo>
                    <a:pt x="654605" y="24108"/>
                  </a:lnTo>
                  <a:lnTo>
                    <a:pt x="605605" y="36976"/>
                  </a:lnTo>
                  <a:lnTo>
                    <a:pt x="553976" y="53685"/>
                  </a:lnTo>
                  <a:lnTo>
                    <a:pt x="500444" y="74733"/>
                  </a:lnTo>
                  <a:lnTo>
                    <a:pt x="445737" y="100616"/>
                  </a:lnTo>
                  <a:lnTo>
                    <a:pt x="390580" y="131831"/>
                  </a:lnTo>
                  <a:lnTo>
                    <a:pt x="335700" y="168876"/>
                  </a:lnTo>
                  <a:lnTo>
                    <a:pt x="281825" y="212246"/>
                  </a:lnTo>
                  <a:lnTo>
                    <a:pt x="229681" y="262439"/>
                  </a:lnTo>
                  <a:lnTo>
                    <a:pt x="194751" y="301608"/>
                  </a:lnTo>
                  <a:lnTo>
                    <a:pt x="162789" y="342427"/>
                  </a:lnTo>
                  <a:lnTo>
                    <a:pt x="133770" y="384720"/>
                  </a:lnTo>
                  <a:lnTo>
                    <a:pt x="107669" y="428313"/>
                  </a:lnTo>
                  <a:lnTo>
                    <a:pt x="84462" y="473030"/>
                  </a:lnTo>
                  <a:lnTo>
                    <a:pt x="64123" y="518694"/>
                  </a:lnTo>
                  <a:lnTo>
                    <a:pt x="46628" y="565132"/>
                  </a:lnTo>
                  <a:lnTo>
                    <a:pt x="31953" y="612166"/>
                  </a:lnTo>
                  <a:lnTo>
                    <a:pt x="20072" y="659622"/>
                  </a:lnTo>
                  <a:lnTo>
                    <a:pt x="10961" y="707325"/>
                  </a:lnTo>
                  <a:lnTo>
                    <a:pt x="4595" y="755097"/>
                  </a:lnTo>
                  <a:lnTo>
                    <a:pt x="949" y="802765"/>
                  </a:lnTo>
                  <a:lnTo>
                    <a:pt x="0" y="850153"/>
                  </a:lnTo>
                  <a:lnTo>
                    <a:pt x="1721" y="897085"/>
                  </a:lnTo>
                  <a:lnTo>
                    <a:pt x="6088" y="943385"/>
                  </a:lnTo>
                  <a:lnTo>
                    <a:pt x="13076" y="988878"/>
                  </a:lnTo>
                  <a:lnTo>
                    <a:pt x="22662" y="1033389"/>
                  </a:lnTo>
                  <a:lnTo>
                    <a:pt x="34819" y="1076742"/>
                  </a:lnTo>
                  <a:lnTo>
                    <a:pt x="49524" y="1118762"/>
                  </a:lnTo>
                  <a:lnTo>
                    <a:pt x="66751" y="1159273"/>
                  </a:lnTo>
                  <a:lnTo>
                    <a:pt x="86476" y="1198099"/>
                  </a:lnTo>
                  <a:lnTo>
                    <a:pt x="108674" y="1235065"/>
                  </a:lnTo>
                  <a:lnTo>
                    <a:pt x="139624" y="1280697"/>
                  </a:lnTo>
                  <a:lnTo>
                    <a:pt x="171643" y="1324873"/>
                  </a:lnTo>
                  <a:lnTo>
                    <a:pt x="204331" y="1367831"/>
                  </a:lnTo>
                  <a:lnTo>
                    <a:pt x="302426" y="1491763"/>
                  </a:lnTo>
                  <a:lnTo>
                    <a:pt x="363861" y="1572637"/>
                  </a:lnTo>
                  <a:lnTo>
                    <a:pt x="392193" y="1613259"/>
                  </a:lnTo>
                  <a:lnTo>
                    <a:pt x="418403" y="1654322"/>
                  </a:lnTo>
                  <a:lnTo>
                    <a:pt x="441900" y="1695458"/>
                  </a:lnTo>
                  <a:lnTo>
                    <a:pt x="462594" y="1737533"/>
                  </a:lnTo>
                  <a:lnTo>
                    <a:pt x="480082" y="1780757"/>
                  </a:lnTo>
                  <a:lnTo>
                    <a:pt x="493966" y="1825340"/>
                  </a:lnTo>
                  <a:lnTo>
                    <a:pt x="503844" y="1871488"/>
                  </a:lnTo>
                  <a:lnTo>
                    <a:pt x="509316" y="1919413"/>
                  </a:lnTo>
                  <a:lnTo>
                    <a:pt x="515262" y="1941151"/>
                  </a:lnTo>
                  <a:lnTo>
                    <a:pt x="528203" y="1958425"/>
                  </a:lnTo>
                  <a:lnTo>
                    <a:pt x="546435" y="1969823"/>
                  </a:lnTo>
                  <a:lnTo>
                    <a:pt x="568252" y="1973935"/>
                  </a:lnTo>
                  <a:lnTo>
                    <a:pt x="1194607" y="1970175"/>
                  </a:lnTo>
                  <a:lnTo>
                    <a:pt x="1234577" y="1954116"/>
                  </a:lnTo>
                  <a:lnTo>
                    <a:pt x="1252916" y="1915026"/>
                  </a:lnTo>
                  <a:lnTo>
                    <a:pt x="1257418" y="1869436"/>
                  </a:lnTo>
                  <a:lnTo>
                    <a:pt x="1265839" y="1825436"/>
                  </a:lnTo>
                  <a:lnTo>
                    <a:pt x="1277857" y="1782833"/>
                  </a:lnTo>
                  <a:lnTo>
                    <a:pt x="1293146" y="1741433"/>
                  </a:lnTo>
                  <a:lnTo>
                    <a:pt x="1311383" y="1701045"/>
                  </a:lnTo>
                  <a:lnTo>
                    <a:pt x="1332244" y="1661474"/>
                  </a:lnTo>
                  <a:lnTo>
                    <a:pt x="1355405" y="1622529"/>
                  </a:lnTo>
                  <a:lnTo>
                    <a:pt x="1380543" y="1584016"/>
                  </a:lnTo>
                  <a:lnTo>
                    <a:pt x="1407333" y="1545743"/>
                  </a:lnTo>
                  <a:lnTo>
                    <a:pt x="1435451" y="1507517"/>
                  </a:lnTo>
                  <a:lnTo>
                    <a:pt x="1524539" y="1391189"/>
                  </a:lnTo>
                  <a:lnTo>
                    <a:pt x="1584635" y="1310335"/>
                  </a:lnTo>
                  <a:lnTo>
                    <a:pt x="1613923" y="1268338"/>
                  </a:lnTo>
                  <a:lnTo>
                    <a:pt x="1642271" y="1225038"/>
                  </a:lnTo>
                  <a:lnTo>
                    <a:pt x="1664016" y="1187749"/>
                  </a:lnTo>
                  <a:lnTo>
                    <a:pt x="1683237" y="1148640"/>
                  </a:lnTo>
                  <a:lnTo>
                    <a:pt x="1699917" y="1107884"/>
                  </a:lnTo>
                  <a:lnTo>
                    <a:pt x="1714034" y="1065659"/>
                  </a:lnTo>
                  <a:lnTo>
                    <a:pt x="1725569" y="1022139"/>
                  </a:lnTo>
                  <a:lnTo>
                    <a:pt x="1734503" y="977499"/>
                  </a:lnTo>
                  <a:lnTo>
                    <a:pt x="1740815" y="931917"/>
                  </a:lnTo>
                  <a:lnTo>
                    <a:pt x="1744486" y="885566"/>
                  </a:lnTo>
                  <a:lnTo>
                    <a:pt x="1745496" y="838623"/>
                  </a:lnTo>
                  <a:lnTo>
                    <a:pt x="1743825" y="791262"/>
                  </a:lnTo>
                  <a:lnTo>
                    <a:pt x="1739454" y="743660"/>
                  </a:lnTo>
                  <a:lnTo>
                    <a:pt x="1732362" y="695992"/>
                  </a:lnTo>
                  <a:lnTo>
                    <a:pt x="1722530" y="648434"/>
                  </a:lnTo>
                  <a:lnTo>
                    <a:pt x="1709938" y="601160"/>
                  </a:lnTo>
                  <a:lnTo>
                    <a:pt x="1694566" y="554347"/>
                  </a:lnTo>
                  <a:lnTo>
                    <a:pt x="1676395" y="508170"/>
                  </a:lnTo>
                  <a:lnTo>
                    <a:pt x="1655404" y="462805"/>
                  </a:lnTo>
                  <a:lnTo>
                    <a:pt x="1631575" y="418426"/>
                  </a:lnTo>
                  <a:lnTo>
                    <a:pt x="1604886" y="375210"/>
                  </a:lnTo>
                  <a:lnTo>
                    <a:pt x="1575319" y="333332"/>
                  </a:lnTo>
                  <a:lnTo>
                    <a:pt x="1542854" y="292968"/>
                  </a:lnTo>
                  <a:lnTo>
                    <a:pt x="1507470" y="254292"/>
                  </a:lnTo>
                  <a:lnTo>
                    <a:pt x="1470197" y="218613"/>
                  </a:lnTo>
                  <a:lnTo>
                    <a:pt x="1430880" y="185424"/>
                  </a:lnTo>
                  <a:lnTo>
                    <a:pt x="1389654" y="154806"/>
                  </a:lnTo>
                  <a:lnTo>
                    <a:pt x="1346649" y="126839"/>
                  </a:lnTo>
                  <a:lnTo>
                    <a:pt x="1301999" y="101603"/>
                  </a:lnTo>
                  <a:lnTo>
                    <a:pt x="1255835" y="79181"/>
                  </a:lnTo>
                  <a:lnTo>
                    <a:pt x="1208290" y="59652"/>
                  </a:lnTo>
                  <a:lnTo>
                    <a:pt x="1159495" y="43097"/>
                  </a:lnTo>
                  <a:lnTo>
                    <a:pt x="1111859" y="29318"/>
                  </a:lnTo>
                  <a:lnTo>
                    <a:pt x="1063683" y="18099"/>
                  </a:lnTo>
                  <a:lnTo>
                    <a:pt x="1015054" y="9490"/>
                  </a:lnTo>
                  <a:lnTo>
                    <a:pt x="966060" y="3546"/>
                  </a:lnTo>
                  <a:lnTo>
                    <a:pt x="916786" y="316"/>
                  </a:lnTo>
                  <a:close/>
                </a:path>
              </a:pathLst>
            </a:custGeom>
            <a:solidFill>
              <a:srgbClr val="FCCF0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9657588" y="4513567"/>
              <a:ext cx="816610" cy="482600"/>
            </a:xfrm>
            <a:custGeom>
              <a:avLst/>
              <a:gdLst/>
              <a:ahLst/>
              <a:cxnLst/>
              <a:rect l="l" t="t" r="r" b="b"/>
              <a:pathLst>
                <a:path w="816609" h="482600">
                  <a:moveTo>
                    <a:pt x="541705" y="433057"/>
                  </a:moveTo>
                  <a:lnTo>
                    <a:pt x="539838" y="423786"/>
                  </a:lnTo>
                  <a:lnTo>
                    <a:pt x="534733" y="416217"/>
                  </a:lnTo>
                  <a:lnTo>
                    <a:pt x="527164" y="411111"/>
                  </a:lnTo>
                  <a:lnTo>
                    <a:pt x="517880" y="409244"/>
                  </a:lnTo>
                  <a:lnTo>
                    <a:pt x="291541" y="410502"/>
                  </a:lnTo>
                  <a:lnTo>
                    <a:pt x="285902" y="413004"/>
                  </a:lnTo>
                  <a:lnTo>
                    <a:pt x="281508" y="417398"/>
                  </a:lnTo>
                  <a:lnTo>
                    <a:pt x="276225" y="425323"/>
                  </a:lnTo>
                  <a:lnTo>
                    <a:pt x="274459" y="434314"/>
                  </a:lnTo>
                  <a:lnTo>
                    <a:pt x="276225" y="443306"/>
                  </a:lnTo>
                  <a:lnTo>
                    <a:pt x="281508" y="451231"/>
                  </a:lnTo>
                  <a:lnTo>
                    <a:pt x="305968" y="475678"/>
                  </a:lnTo>
                  <a:lnTo>
                    <a:pt x="310984" y="480060"/>
                  </a:lnTo>
                  <a:lnTo>
                    <a:pt x="317246" y="482561"/>
                  </a:lnTo>
                  <a:lnTo>
                    <a:pt x="500329" y="481317"/>
                  </a:lnTo>
                  <a:lnTo>
                    <a:pt x="507225" y="481317"/>
                  </a:lnTo>
                  <a:lnTo>
                    <a:pt x="514121" y="477558"/>
                  </a:lnTo>
                  <a:lnTo>
                    <a:pt x="517258" y="472541"/>
                  </a:lnTo>
                  <a:lnTo>
                    <a:pt x="539826" y="443712"/>
                  </a:lnTo>
                  <a:lnTo>
                    <a:pt x="541705" y="438073"/>
                  </a:lnTo>
                  <a:lnTo>
                    <a:pt x="541705" y="433057"/>
                  </a:lnTo>
                  <a:close/>
                </a:path>
                <a:path w="816609" h="482600">
                  <a:moveTo>
                    <a:pt x="720394" y="203060"/>
                  </a:moveTo>
                  <a:lnTo>
                    <a:pt x="718527" y="189407"/>
                  </a:lnTo>
                  <a:lnTo>
                    <a:pt x="713422" y="181838"/>
                  </a:lnTo>
                  <a:lnTo>
                    <a:pt x="705853" y="176733"/>
                  </a:lnTo>
                  <a:lnTo>
                    <a:pt x="696569" y="174866"/>
                  </a:lnTo>
                  <a:lnTo>
                    <a:pt x="123507" y="178625"/>
                  </a:lnTo>
                  <a:lnTo>
                    <a:pt x="115989" y="179870"/>
                  </a:lnTo>
                  <a:lnTo>
                    <a:pt x="107734" y="184658"/>
                  </a:lnTo>
                  <a:lnTo>
                    <a:pt x="102120" y="191858"/>
                  </a:lnTo>
                  <a:lnTo>
                    <a:pt x="99682" y="200583"/>
                  </a:lnTo>
                  <a:lnTo>
                    <a:pt x="100939" y="209956"/>
                  </a:lnTo>
                  <a:lnTo>
                    <a:pt x="156743" y="376034"/>
                  </a:lnTo>
                  <a:lnTo>
                    <a:pt x="179311" y="392328"/>
                  </a:lnTo>
                  <a:lnTo>
                    <a:pt x="653313" y="389191"/>
                  </a:lnTo>
                  <a:lnTo>
                    <a:pt x="720394" y="203060"/>
                  </a:lnTo>
                  <a:close/>
                </a:path>
                <a:path w="816609" h="482600">
                  <a:moveTo>
                    <a:pt x="726046" y="33845"/>
                  </a:moveTo>
                  <a:lnTo>
                    <a:pt x="723303" y="20624"/>
                  </a:lnTo>
                  <a:lnTo>
                    <a:pt x="715848" y="9867"/>
                  </a:lnTo>
                  <a:lnTo>
                    <a:pt x="704875" y="2641"/>
                  </a:lnTo>
                  <a:lnTo>
                    <a:pt x="691553" y="0"/>
                  </a:lnTo>
                  <a:lnTo>
                    <a:pt x="122885" y="3759"/>
                  </a:lnTo>
                  <a:lnTo>
                    <a:pt x="109664" y="6502"/>
                  </a:lnTo>
                  <a:lnTo>
                    <a:pt x="98907" y="13944"/>
                  </a:lnTo>
                  <a:lnTo>
                    <a:pt x="91668" y="24904"/>
                  </a:lnTo>
                  <a:lnTo>
                    <a:pt x="89027" y="38227"/>
                  </a:lnTo>
                  <a:lnTo>
                    <a:pt x="89027" y="45123"/>
                  </a:lnTo>
                  <a:lnTo>
                    <a:pt x="91770" y="58343"/>
                  </a:lnTo>
                  <a:lnTo>
                    <a:pt x="99212" y="69088"/>
                  </a:lnTo>
                  <a:lnTo>
                    <a:pt x="110185" y="76314"/>
                  </a:lnTo>
                  <a:lnTo>
                    <a:pt x="123507" y="78968"/>
                  </a:lnTo>
                  <a:lnTo>
                    <a:pt x="692188" y="75196"/>
                  </a:lnTo>
                  <a:lnTo>
                    <a:pt x="705408" y="72466"/>
                  </a:lnTo>
                  <a:lnTo>
                    <a:pt x="716165" y="65024"/>
                  </a:lnTo>
                  <a:lnTo>
                    <a:pt x="723392" y="54051"/>
                  </a:lnTo>
                  <a:lnTo>
                    <a:pt x="726046" y="40728"/>
                  </a:lnTo>
                  <a:lnTo>
                    <a:pt x="726046" y="33845"/>
                  </a:lnTo>
                  <a:close/>
                </a:path>
                <a:path w="816609" h="482600">
                  <a:moveTo>
                    <a:pt x="816330" y="117830"/>
                  </a:moveTo>
                  <a:lnTo>
                    <a:pt x="813587" y="104609"/>
                  </a:lnTo>
                  <a:lnTo>
                    <a:pt x="806132" y="93853"/>
                  </a:lnTo>
                  <a:lnTo>
                    <a:pt x="795159" y="86626"/>
                  </a:lnTo>
                  <a:lnTo>
                    <a:pt x="781837" y="83972"/>
                  </a:lnTo>
                  <a:lnTo>
                    <a:pt x="33858" y="88988"/>
                  </a:lnTo>
                  <a:lnTo>
                    <a:pt x="20624" y="91998"/>
                  </a:lnTo>
                  <a:lnTo>
                    <a:pt x="9867" y="99428"/>
                  </a:lnTo>
                  <a:lnTo>
                    <a:pt x="2641" y="110248"/>
                  </a:lnTo>
                  <a:lnTo>
                    <a:pt x="0" y="123469"/>
                  </a:lnTo>
                  <a:lnTo>
                    <a:pt x="0" y="130365"/>
                  </a:lnTo>
                  <a:lnTo>
                    <a:pt x="2743" y="143586"/>
                  </a:lnTo>
                  <a:lnTo>
                    <a:pt x="10185" y="154343"/>
                  </a:lnTo>
                  <a:lnTo>
                    <a:pt x="21158" y="161569"/>
                  </a:lnTo>
                  <a:lnTo>
                    <a:pt x="34480" y="164211"/>
                  </a:lnTo>
                  <a:lnTo>
                    <a:pt x="782472" y="159194"/>
                  </a:lnTo>
                  <a:lnTo>
                    <a:pt x="795693" y="156451"/>
                  </a:lnTo>
                  <a:lnTo>
                    <a:pt x="806450" y="149009"/>
                  </a:lnTo>
                  <a:lnTo>
                    <a:pt x="813676" y="138049"/>
                  </a:lnTo>
                  <a:lnTo>
                    <a:pt x="816330" y="124726"/>
                  </a:lnTo>
                  <a:lnTo>
                    <a:pt x="816330" y="117830"/>
                  </a:lnTo>
                  <a:close/>
                </a:path>
              </a:pathLst>
            </a:custGeom>
            <a:solidFill>
              <a:srgbClr val="3C3C3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9753518" y="2725607"/>
              <a:ext cx="630555" cy="184150"/>
            </a:xfrm>
            <a:custGeom>
              <a:avLst/>
              <a:gdLst/>
              <a:ahLst/>
              <a:cxnLst/>
              <a:rect l="l" t="t" r="r" b="b"/>
              <a:pathLst>
                <a:path w="630554" h="184150">
                  <a:moveTo>
                    <a:pt x="334808" y="0"/>
                  </a:moveTo>
                  <a:lnTo>
                    <a:pt x="266469" y="5107"/>
                  </a:lnTo>
                  <a:lnTo>
                    <a:pt x="203671" y="20181"/>
                  </a:lnTo>
                  <a:lnTo>
                    <a:pt x="147426" y="42026"/>
                  </a:lnTo>
                  <a:lnTo>
                    <a:pt x="98749" y="67447"/>
                  </a:lnTo>
                  <a:lnTo>
                    <a:pt x="58654" y="93251"/>
                  </a:lnTo>
                  <a:lnTo>
                    <a:pt x="28155" y="116241"/>
                  </a:lnTo>
                  <a:lnTo>
                    <a:pt x="0" y="141005"/>
                  </a:lnTo>
                  <a:lnTo>
                    <a:pt x="29732" y="129382"/>
                  </a:lnTo>
                  <a:lnTo>
                    <a:pt x="107135" y="103952"/>
                  </a:lnTo>
                  <a:lnTo>
                    <a:pt x="214515" y="78875"/>
                  </a:lnTo>
                  <a:lnTo>
                    <a:pt x="334181" y="68309"/>
                  </a:lnTo>
                  <a:lnTo>
                    <a:pt x="384490" y="73252"/>
                  </a:lnTo>
                  <a:lnTo>
                    <a:pt x="433745" y="86498"/>
                  </a:lnTo>
                  <a:lnTo>
                    <a:pt x="481797" y="107926"/>
                  </a:lnTo>
                  <a:lnTo>
                    <a:pt x="528495" y="137416"/>
                  </a:lnTo>
                  <a:lnTo>
                    <a:pt x="573688" y="174847"/>
                  </a:lnTo>
                  <a:lnTo>
                    <a:pt x="584738" y="181544"/>
                  </a:lnTo>
                  <a:lnTo>
                    <a:pt x="597200" y="183777"/>
                  </a:lnTo>
                  <a:lnTo>
                    <a:pt x="609661" y="181544"/>
                  </a:lnTo>
                  <a:lnTo>
                    <a:pt x="620711" y="174847"/>
                  </a:lnTo>
                  <a:lnTo>
                    <a:pt x="621338" y="173593"/>
                  </a:lnTo>
                  <a:lnTo>
                    <a:pt x="620711" y="173593"/>
                  </a:lnTo>
                  <a:lnTo>
                    <a:pt x="628010" y="161990"/>
                  </a:lnTo>
                  <a:lnTo>
                    <a:pt x="619458" y="124711"/>
                  </a:lnTo>
                  <a:lnTo>
                    <a:pt x="575427" y="87272"/>
                  </a:lnTo>
                  <a:lnTo>
                    <a:pt x="529915" y="56448"/>
                  </a:lnTo>
                  <a:lnTo>
                    <a:pt x="483011" y="32274"/>
                  </a:lnTo>
                  <a:lnTo>
                    <a:pt x="434800" y="14785"/>
                  </a:lnTo>
                  <a:lnTo>
                    <a:pt x="385370" y="4015"/>
                  </a:lnTo>
                  <a:lnTo>
                    <a:pt x="334808" y="0"/>
                  </a:lnTo>
                  <a:close/>
                </a:path>
              </a:pathLst>
            </a:custGeom>
            <a:solidFill>
              <a:srgbClr val="EEE6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0024999" y="2090775"/>
              <a:ext cx="518159" cy="346710"/>
            </a:xfrm>
            <a:custGeom>
              <a:avLst/>
              <a:gdLst/>
              <a:ahLst/>
              <a:cxnLst/>
              <a:rect l="l" t="t" r="r" b="b"/>
              <a:pathLst>
                <a:path w="518159" h="346710">
                  <a:moveTo>
                    <a:pt x="72720" y="36347"/>
                  </a:moveTo>
                  <a:lnTo>
                    <a:pt x="69862" y="22212"/>
                  </a:lnTo>
                  <a:lnTo>
                    <a:pt x="62064" y="10655"/>
                  </a:lnTo>
                  <a:lnTo>
                    <a:pt x="50507" y="2857"/>
                  </a:lnTo>
                  <a:lnTo>
                    <a:pt x="36360" y="0"/>
                  </a:lnTo>
                  <a:lnTo>
                    <a:pt x="22212" y="2857"/>
                  </a:lnTo>
                  <a:lnTo>
                    <a:pt x="10655" y="10655"/>
                  </a:lnTo>
                  <a:lnTo>
                    <a:pt x="2857" y="22212"/>
                  </a:lnTo>
                  <a:lnTo>
                    <a:pt x="0" y="36347"/>
                  </a:lnTo>
                  <a:lnTo>
                    <a:pt x="0" y="234378"/>
                  </a:lnTo>
                  <a:lnTo>
                    <a:pt x="2857" y="248526"/>
                  </a:lnTo>
                  <a:lnTo>
                    <a:pt x="10655" y="260070"/>
                  </a:lnTo>
                  <a:lnTo>
                    <a:pt x="22212" y="267868"/>
                  </a:lnTo>
                  <a:lnTo>
                    <a:pt x="36360" y="270725"/>
                  </a:lnTo>
                  <a:lnTo>
                    <a:pt x="50507" y="267868"/>
                  </a:lnTo>
                  <a:lnTo>
                    <a:pt x="62064" y="260070"/>
                  </a:lnTo>
                  <a:lnTo>
                    <a:pt x="69862" y="248526"/>
                  </a:lnTo>
                  <a:lnTo>
                    <a:pt x="72720" y="234378"/>
                  </a:lnTo>
                  <a:lnTo>
                    <a:pt x="72720" y="36347"/>
                  </a:lnTo>
                  <a:close/>
                </a:path>
                <a:path w="518159" h="346710">
                  <a:moveTo>
                    <a:pt x="518058" y="125793"/>
                  </a:moveTo>
                  <a:lnTo>
                    <a:pt x="515213" y="112255"/>
                  </a:lnTo>
                  <a:lnTo>
                    <a:pt x="507441" y="100711"/>
                  </a:lnTo>
                  <a:lnTo>
                    <a:pt x="495312" y="92748"/>
                  </a:lnTo>
                  <a:lnTo>
                    <a:pt x="481088" y="90068"/>
                  </a:lnTo>
                  <a:lnTo>
                    <a:pt x="467563" y="92900"/>
                  </a:lnTo>
                  <a:lnTo>
                    <a:pt x="456158" y="100685"/>
                  </a:lnTo>
                  <a:lnTo>
                    <a:pt x="448284" y="112801"/>
                  </a:lnTo>
                  <a:lnTo>
                    <a:pt x="373049" y="296430"/>
                  </a:lnTo>
                  <a:lnTo>
                    <a:pt x="370370" y="310375"/>
                  </a:lnTo>
                  <a:lnTo>
                    <a:pt x="373202" y="323926"/>
                  </a:lnTo>
                  <a:lnTo>
                    <a:pt x="380987" y="335470"/>
                  </a:lnTo>
                  <a:lnTo>
                    <a:pt x="393115" y="343420"/>
                  </a:lnTo>
                  <a:lnTo>
                    <a:pt x="407073" y="346113"/>
                  </a:lnTo>
                  <a:lnTo>
                    <a:pt x="420624" y="343268"/>
                  </a:lnTo>
                  <a:lnTo>
                    <a:pt x="432168" y="335495"/>
                  </a:lnTo>
                  <a:lnTo>
                    <a:pt x="440131" y="323367"/>
                  </a:lnTo>
                  <a:lnTo>
                    <a:pt x="515378" y="139750"/>
                  </a:lnTo>
                  <a:lnTo>
                    <a:pt x="518058" y="125793"/>
                  </a:lnTo>
                  <a:close/>
                </a:path>
              </a:pathLst>
            </a:custGeom>
            <a:solidFill>
              <a:srgbClr val="FCCF0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708255" y="2433020"/>
              <a:ext cx="212233" cy="213780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8847519" y="2810027"/>
              <a:ext cx="2418080" cy="561340"/>
            </a:xfrm>
            <a:custGeom>
              <a:avLst/>
              <a:gdLst/>
              <a:ahLst/>
              <a:cxnLst/>
              <a:rect l="l" t="t" r="r" b="b"/>
              <a:pathLst>
                <a:path w="2418079" h="561339">
                  <a:moveTo>
                    <a:pt x="270865" y="516585"/>
                  </a:moveTo>
                  <a:lnTo>
                    <a:pt x="267538" y="502551"/>
                  </a:lnTo>
                  <a:lnTo>
                    <a:pt x="259346" y="491286"/>
                  </a:lnTo>
                  <a:lnTo>
                    <a:pt x="247497" y="483882"/>
                  </a:lnTo>
                  <a:lnTo>
                    <a:pt x="233248" y="481495"/>
                  </a:lnTo>
                  <a:lnTo>
                    <a:pt x="35115" y="488378"/>
                  </a:lnTo>
                  <a:lnTo>
                    <a:pt x="21082" y="491705"/>
                  </a:lnTo>
                  <a:lnTo>
                    <a:pt x="9804" y="499897"/>
                  </a:lnTo>
                  <a:lnTo>
                    <a:pt x="2400" y="511733"/>
                  </a:lnTo>
                  <a:lnTo>
                    <a:pt x="0" y="525983"/>
                  </a:lnTo>
                  <a:lnTo>
                    <a:pt x="3327" y="540016"/>
                  </a:lnTo>
                  <a:lnTo>
                    <a:pt x="11531" y="551281"/>
                  </a:lnTo>
                  <a:lnTo>
                    <a:pt x="23368" y="558685"/>
                  </a:lnTo>
                  <a:lnTo>
                    <a:pt x="37630" y="561073"/>
                  </a:lnTo>
                  <a:lnTo>
                    <a:pt x="235750" y="554189"/>
                  </a:lnTo>
                  <a:lnTo>
                    <a:pt x="249783" y="550862"/>
                  </a:lnTo>
                  <a:lnTo>
                    <a:pt x="261061" y="542671"/>
                  </a:lnTo>
                  <a:lnTo>
                    <a:pt x="268465" y="530834"/>
                  </a:lnTo>
                  <a:lnTo>
                    <a:pt x="270865" y="516585"/>
                  </a:lnTo>
                  <a:close/>
                </a:path>
                <a:path w="2418079" h="561339">
                  <a:moveTo>
                    <a:pt x="332651" y="143903"/>
                  </a:moveTo>
                  <a:lnTo>
                    <a:pt x="309105" y="111747"/>
                  </a:lnTo>
                  <a:lnTo>
                    <a:pt x="122897" y="42799"/>
                  </a:lnTo>
                  <a:lnTo>
                    <a:pt x="108673" y="40576"/>
                  </a:lnTo>
                  <a:lnTo>
                    <a:pt x="95224" y="43827"/>
                  </a:lnTo>
                  <a:lnTo>
                    <a:pt x="84010" y="51879"/>
                  </a:lnTo>
                  <a:lnTo>
                    <a:pt x="76492" y="64109"/>
                  </a:lnTo>
                  <a:lnTo>
                    <a:pt x="74358" y="78320"/>
                  </a:lnTo>
                  <a:lnTo>
                    <a:pt x="77749" y="91770"/>
                  </a:lnTo>
                  <a:lnTo>
                    <a:pt x="85839" y="102971"/>
                  </a:lnTo>
                  <a:lnTo>
                    <a:pt x="97815" y="110490"/>
                  </a:lnTo>
                  <a:lnTo>
                    <a:pt x="284022" y="179425"/>
                  </a:lnTo>
                  <a:lnTo>
                    <a:pt x="298246" y="181648"/>
                  </a:lnTo>
                  <a:lnTo>
                    <a:pt x="311696" y="178409"/>
                  </a:lnTo>
                  <a:lnTo>
                    <a:pt x="322910" y="170345"/>
                  </a:lnTo>
                  <a:lnTo>
                    <a:pt x="330428" y="158115"/>
                  </a:lnTo>
                  <a:lnTo>
                    <a:pt x="332651" y="143903"/>
                  </a:lnTo>
                  <a:close/>
                </a:path>
                <a:path w="2418079" h="561339">
                  <a:moveTo>
                    <a:pt x="2326386" y="36093"/>
                  </a:moveTo>
                  <a:lnTo>
                    <a:pt x="2323604" y="22123"/>
                  </a:lnTo>
                  <a:lnTo>
                    <a:pt x="2315273" y="10363"/>
                  </a:lnTo>
                  <a:lnTo>
                    <a:pt x="2303538" y="2781"/>
                  </a:lnTo>
                  <a:lnTo>
                    <a:pt x="2289924" y="0"/>
                  </a:lnTo>
                  <a:lnTo>
                    <a:pt x="2275954" y="2692"/>
                  </a:lnTo>
                  <a:lnTo>
                    <a:pt x="2093493" y="80403"/>
                  </a:lnTo>
                  <a:lnTo>
                    <a:pt x="2081466" y="88734"/>
                  </a:lnTo>
                  <a:lnTo>
                    <a:pt x="2073910" y="100457"/>
                  </a:lnTo>
                  <a:lnTo>
                    <a:pt x="2071281" y="114071"/>
                  </a:lnTo>
                  <a:lnTo>
                    <a:pt x="2074062" y="128041"/>
                  </a:lnTo>
                  <a:lnTo>
                    <a:pt x="2082393" y="140055"/>
                  </a:lnTo>
                  <a:lnTo>
                    <a:pt x="2094128" y="147624"/>
                  </a:lnTo>
                  <a:lnTo>
                    <a:pt x="2107742" y="150241"/>
                  </a:lnTo>
                  <a:lnTo>
                    <a:pt x="2121712" y="147459"/>
                  </a:lnTo>
                  <a:lnTo>
                    <a:pt x="2304161" y="69748"/>
                  </a:lnTo>
                  <a:lnTo>
                    <a:pt x="2316188" y="61429"/>
                  </a:lnTo>
                  <a:lnTo>
                    <a:pt x="2323757" y="49695"/>
                  </a:lnTo>
                  <a:lnTo>
                    <a:pt x="2326386" y="36093"/>
                  </a:lnTo>
                  <a:close/>
                </a:path>
                <a:path w="2418079" h="561339">
                  <a:moveTo>
                    <a:pt x="2417648" y="480860"/>
                  </a:moveTo>
                  <a:lnTo>
                    <a:pt x="2414790" y="466737"/>
                  </a:lnTo>
                  <a:lnTo>
                    <a:pt x="2406993" y="455244"/>
                  </a:lnTo>
                  <a:lnTo>
                    <a:pt x="2395423" y="447636"/>
                  </a:lnTo>
                  <a:lnTo>
                    <a:pt x="2381288" y="445147"/>
                  </a:lnTo>
                  <a:lnTo>
                    <a:pt x="2183155" y="447649"/>
                  </a:lnTo>
                  <a:lnTo>
                    <a:pt x="2169109" y="450507"/>
                  </a:lnTo>
                  <a:lnTo>
                    <a:pt x="2157768" y="458304"/>
                  </a:lnTo>
                  <a:lnTo>
                    <a:pt x="2150186" y="469861"/>
                  </a:lnTo>
                  <a:lnTo>
                    <a:pt x="2147417" y="483997"/>
                  </a:lnTo>
                  <a:lnTo>
                    <a:pt x="2150275" y="498043"/>
                  </a:lnTo>
                  <a:lnTo>
                    <a:pt x="2158073" y="509371"/>
                  </a:lnTo>
                  <a:lnTo>
                    <a:pt x="2169642" y="516953"/>
                  </a:lnTo>
                  <a:lnTo>
                    <a:pt x="2183777" y="519722"/>
                  </a:lnTo>
                  <a:lnTo>
                    <a:pt x="2381910" y="517207"/>
                  </a:lnTo>
                  <a:lnTo>
                    <a:pt x="2395956" y="514350"/>
                  </a:lnTo>
                  <a:lnTo>
                    <a:pt x="2407297" y="506552"/>
                  </a:lnTo>
                  <a:lnTo>
                    <a:pt x="2414879" y="495007"/>
                  </a:lnTo>
                  <a:lnTo>
                    <a:pt x="2417648" y="480860"/>
                  </a:lnTo>
                  <a:close/>
                </a:path>
              </a:pathLst>
            </a:custGeom>
            <a:solidFill>
              <a:srgbClr val="FCCF0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61412" y="2464668"/>
              <a:ext cx="218032" cy="207278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529568" y="2198442"/>
              <a:ext cx="155726" cy="252165"/>
            </a:xfrm>
            <a:prstGeom prst="rect">
              <a:avLst/>
            </a:prstGeom>
          </p:spPr>
        </p:pic>
      </p:grp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154635" y="350596"/>
            <a:ext cx="5988685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1.5</a:t>
            </a:r>
            <a:r>
              <a:rPr spc="-40" dirty="0"/>
              <a:t> </a:t>
            </a:r>
            <a:r>
              <a:rPr spc="-10" dirty="0"/>
              <a:t>Evaluate</a:t>
            </a:r>
            <a:r>
              <a:rPr spc="-35" dirty="0"/>
              <a:t> </a:t>
            </a:r>
            <a:r>
              <a:rPr dirty="0"/>
              <a:t>Cloud</a:t>
            </a:r>
            <a:r>
              <a:rPr spc="-25" dirty="0"/>
              <a:t> </a:t>
            </a:r>
            <a:r>
              <a:rPr dirty="0"/>
              <a:t>Service</a:t>
            </a:r>
            <a:r>
              <a:rPr spc="-60" dirty="0"/>
              <a:t> </a:t>
            </a:r>
            <a:r>
              <a:rPr spc="-10" dirty="0"/>
              <a:t>Providers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141528" y="1073514"/>
            <a:ext cx="7370445" cy="5172075"/>
          </a:xfrm>
          <a:prstGeom prst="rect">
            <a:avLst/>
          </a:prstGeom>
        </p:spPr>
        <p:txBody>
          <a:bodyPr vert="horz" wrap="square" lIns="0" tIns="69850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550"/>
              </a:spcBef>
              <a:buClr>
                <a:srgbClr val="DA3467"/>
              </a:buClr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Verification</a:t>
            </a:r>
            <a:r>
              <a:rPr sz="20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Against</a:t>
            </a:r>
            <a:r>
              <a:rPr sz="2000" spc="-5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Criteria:</a:t>
            </a:r>
            <a:endParaRPr sz="2000">
              <a:latin typeface="Calibri"/>
              <a:cs typeface="Calibri"/>
            </a:endParaRPr>
          </a:p>
          <a:p>
            <a:pPr marL="756285" marR="86360" lvl="1" indent="-287020">
              <a:lnSpc>
                <a:spcPct val="110000"/>
              </a:lnSpc>
              <a:spcBef>
                <a:spcPts val="525"/>
              </a:spcBef>
              <a:buClr>
                <a:srgbClr val="DA3467"/>
              </a:buClr>
              <a:buSzPct val="113888"/>
              <a:buFont typeface="Arial"/>
              <a:buChar char="•"/>
              <a:tabLst>
                <a:tab pos="756285" algn="l"/>
                <a:tab pos="756920" algn="l"/>
              </a:tabLst>
            </a:pP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International</a:t>
            </a:r>
            <a:r>
              <a:rPr sz="1800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131C36"/>
                </a:solidFill>
                <a:latin typeface="Calibri"/>
                <a:cs typeface="Calibri"/>
              </a:rPr>
              <a:t>Organization</a:t>
            </a:r>
            <a:r>
              <a:rPr sz="18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for</a:t>
            </a:r>
            <a:r>
              <a:rPr sz="18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131C36"/>
                </a:solidFill>
                <a:latin typeface="Calibri"/>
                <a:cs typeface="Calibri"/>
              </a:rPr>
              <a:t>Standardization/International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Electrotechnical</a:t>
            </a:r>
            <a:r>
              <a:rPr sz="1800" spc="-1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Commission</a:t>
            </a:r>
            <a:r>
              <a:rPr sz="18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131C36"/>
                </a:solidFill>
                <a:latin typeface="Calibri"/>
                <a:cs typeface="Calibri"/>
              </a:rPr>
              <a:t>(ISO/IEC)</a:t>
            </a:r>
            <a:r>
              <a:rPr sz="1800" b="1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131C36"/>
                </a:solidFill>
                <a:latin typeface="Calibri"/>
                <a:cs typeface="Calibri"/>
              </a:rPr>
              <a:t>27017</a:t>
            </a:r>
            <a:r>
              <a:rPr sz="1800" b="1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131C36"/>
                </a:solidFill>
                <a:latin typeface="Calibri"/>
                <a:cs typeface="Calibri"/>
              </a:rPr>
              <a:t>offers</a:t>
            </a:r>
            <a:r>
              <a:rPr sz="18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a</a:t>
            </a:r>
            <a:r>
              <a:rPr sz="18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set</a:t>
            </a:r>
            <a:r>
              <a:rPr sz="18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of</a:t>
            </a:r>
            <a:r>
              <a:rPr sz="18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131C36"/>
                </a:solidFill>
                <a:latin typeface="Calibri"/>
                <a:cs typeface="Calibri"/>
              </a:rPr>
              <a:t>standards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for</a:t>
            </a:r>
            <a:r>
              <a:rPr sz="1800" spc="-6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provisioning</a:t>
            </a:r>
            <a:r>
              <a:rPr sz="18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controls</a:t>
            </a:r>
            <a:r>
              <a:rPr sz="18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for</a:t>
            </a:r>
            <a:r>
              <a:rPr sz="1800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cloud</a:t>
            </a:r>
            <a:r>
              <a:rPr sz="18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services</a:t>
            </a:r>
            <a:r>
              <a:rPr sz="18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and</a:t>
            </a:r>
            <a:r>
              <a:rPr sz="18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cloud</a:t>
            </a:r>
            <a:r>
              <a:rPr sz="18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service</a:t>
            </a:r>
            <a:r>
              <a:rPr sz="18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131C36"/>
                </a:solidFill>
                <a:latin typeface="Calibri"/>
                <a:cs typeface="Calibri"/>
              </a:rPr>
              <a:t>customer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information</a:t>
            </a:r>
            <a:r>
              <a:rPr sz="18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and</a:t>
            </a:r>
            <a:r>
              <a:rPr sz="18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131C36"/>
                </a:solidFill>
                <a:latin typeface="Calibri"/>
                <a:cs typeface="Calibri"/>
              </a:rPr>
              <a:t>privacy</a:t>
            </a:r>
            <a:endParaRPr sz="1800">
              <a:latin typeface="Calibri"/>
              <a:cs typeface="Calibri"/>
            </a:endParaRPr>
          </a:p>
          <a:p>
            <a:pPr marL="756285" marR="154940" lvl="1" indent="-287020">
              <a:lnSpc>
                <a:spcPct val="110000"/>
              </a:lnSpc>
              <a:spcBef>
                <a:spcPts val="505"/>
              </a:spcBef>
              <a:buClr>
                <a:srgbClr val="DA3467"/>
              </a:buClr>
              <a:buSzPct val="113888"/>
              <a:buFont typeface="Arial"/>
              <a:buChar char="•"/>
              <a:tabLst>
                <a:tab pos="756285" algn="l"/>
                <a:tab pos="756920" algn="l"/>
              </a:tabLst>
            </a:pP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Payment</a:t>
            </a:r>
            <a:r>
              <a:rPr sz="18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Card</a:t>
            </a:r>
            <a:r>
              <a:rPr sz="18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Industry</a:t>
            </a:r>
            <a:r>
              <a:rPr sz="18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Data</a:t>
            </a:r>
            <a:r>
              <a:rPr sz="18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Security</a:t>
            </a:r>
            <a:r>
              <a:rPr sz="18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Standard</a:t>
            </a:r>
            <a:r>
              <a:rPr sz="1800" spc="-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131C36"/>
                </a:solidFill>
                <a:latin typeface="Calibri"/>
                <a:cs typeface="Calibri"/>
              </a:rPr>
              <a:t>(PCI</a:t>
            </a:r>
            <a:r>
              <a:rPr sz="1800" b="1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131C36"/>
                </a:solidFill>
                <a:latin typeface="Calibri"/>
                <a:cs typeface="Calibri"/>
              </a:rPr>
              <a:t>DSS)</a:t>
            </a:r>
            <a:r>
              <a:rPr sz="1800" b="1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is</a:t>
            </a:r>
            <a:r>
              <a:rPr sz="18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for</a:t>
            </a:r>
            <a:r>
              <a:rPr sz="18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131C36"/>
                </a:solidFill>
                <a:latin typeface="Calibri"/>
                <a:cs typeface="Calibri"/>
              </a:rPr>
              <a:t>entities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that</a:t>
            </a:r>
            <a:r>
              <a:rPr sz="18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process</a:t>
            </a:r>
            <a:r>
              <a:rPr sz="18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major</a:t>
            </a:r>
            <a:r>
              <a:rPr sz="18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credit</a:t>
            </a:r>
            <a:r>
              <a:rPr sz="1800" spc="-1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or</a:t>
            </a:r>
            <a:r>
              <a:rPr sz="18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bank</a:t>
            </a:r>
            <a:r>
              <a:rPr sz="18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card</a:t>
            </a:r>
            <a:r>
              <a:rPr sz="1800" spc="-1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transactions;</a:t>
            </a:r>
            <a:r>
              <a:rPr sz="18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some</a:t>
            </a:r>
            <a:r>
              <a:rPr sz="18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131C36"/>
                </a:solidFill>
                <a:latin typeface="Calibri"/>
                <a:cs typeface="Calibri"/>
              </a:rPr>
              <a:t>cloud</a:t>
            </a:r>
            <a:endParaRPr sz="1800">
              <a:latin typeface="Calibri"/>
              <a:cs typeface="Calibri"/>
            </a:endParaRPr>
          </a:p>
          <a:p>
            <a:pPr marL="756285">
              <a:lnSpc>
                <a:spcPct val="100000"/>
              </a:lnSpc>
              <a:spcBef>
                <a:spcPts val="215"/>
              </a:spcBef>
            </a:pP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providers</a:t>
            </a:r>
            <a:r>
              <a:rPr sz="1800" spc="-1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will</a:t>
            </a:r>
            <a:r>
              <a:rPr sz="1800" spc="-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be</a:t>
            </a:r>
            <a:r>
              <a:rPr sz="18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131C36"/>
                </a:solidFill>
                <a:latin typeface="Calibri"/>
                <a:cs typeface="Calibri"/>
              </a:rPr>
              <a:t>“PCI-compliant”</a:t>
            </a:r>
            <a:endParaRPr sz="1800">
              <a:latin typeface="Calibri"/>
              <a:cs typeface="Calibri"/>
            </a:endParaRPr>
          </a:p>
          <a:p>
            <a:pPr marL="756285" marR="645160" lvl="1" indent="-287020">
              <a:lnSpc>
                <a:spcPct val="110000"/>
              </a:lnSpc>
              <a:spcBef>
                <a:spcPts val="505"/>
              </a:spcBef>
              <a:buClr>
                <a:srgbClr val="DA3467"/>
              </a:buClr>
              <a:buSzPct val="113888"/>
              <a:buFont typeface="Arial"/>
              <a:buChar char="•"/>
              <a:tabLst>
                <a:tab pos="756285" algn="l"/>
                <a:tab pos="756920" algn="l"/>
              </a:tabLst>
            </a:pP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Common</a:t>
            </a:r>
            <a:r>
              <a:rPr sz="18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Criteria</a:t>
            </a:r>
            <a:r>
              <a:rPr sz="1800" spc="-1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131C36"/>
                </a:solidFill>
                <a:latin typeface="Calibri"/>
                <a:cs typeface="Calibri"/>
              </a:rPr>
              <a:t>(CC)</a:t>
            </a:r>
            <a:r>
              <a:rPr sz="1800" b="1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131C36"/>
                </a:solidFill>
                <a:latin typeface="Calibri"/>
                <a:cs typeface="Calibri"/>
              </a:rPr>
              <a:t>offers</a:t>
            </a:r>
            <a:r>
              <a:rPr sz="18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assurance</a:t>
            </a:r>
            <a:r>
              <a:rPr sz="18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and</a:t>
            </a:r>
            <a:r>
              <a:rPr sz="18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certification</a:t>
            </a:r>
            <a:r>
              <a:rPr sz="1800" spc="-1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that</a:t>
            </a:r>
            <a:r>
              <a:rPr sz="18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131C36"/>
                </a:solidFill>
                <a:latin typeface="Calibri"/>
                <a:cs typeface="Calibri"/>
              </a:rPr>
              <a:t>the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descriptions,</a:t>
            </a:r>
            <a:r>
              <a:rPr sz="18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implementation</a:t>
            </a:r>
            <a:r>
              <a:rPr sz="18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and</a:t>
            </a:r>
            <a:r>
              <a:rPr sz="18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evaluation</a:t>
            </a:r>
            <a:r>
              <a:rPr sz="18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of</a:t>
            </a:r>
            <a:r>
              <a:rPr sz="18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a</a:t>
            </a:r>
            <a:r>
              <a:rPr sz="18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cloud</a:t>
            </a:r>
            <a:r>
              <a:rPr sz="1800" spc="-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131C36"/>
                </a:solidFill>
                <a:latin typeface="Calibri"/>
                <a:cs typeface="Calibri"/>
              </a:rPr>
              <a:t>provider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service</a:t>
            </a:r>
            <a:r>
              <a:rPr sz="18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is</a:t>
            </a:r>
            <a:r>
              <a:rPr sz="18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performed</a:t>
            </a:r>
            <a:r>
              <a:rPr sz="18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in</a:t>
            </a:r>
            <a:r>
              <a:rPr sz="1800" spc="-1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a</a:t>
            </a:r>
            <a:r>
              <a:rPr sz="1800" spc="-1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rigorous</a:t>
            </a:r>
            <a:r>
              <a:rPr sz="18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and</a:t>
            </a:r>
            <a:r>
              <a:rPr sz="18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repeatable</a:t>
            </a:r>
            <a:r>
              <a:rPr sz="1800" spc="-1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manner</a:t>
            </a:r>
            <a:r>
              <a:rPr sz="1800" spc="-20" dirty="0">
                <a:solidFill>
                  <a:srgbClr val="131C36"/>
                </a:solidFill>
                <a:latin typeface="Calibri"/>
                <a:cs typeface="Calibri"/>
              </a:rPr>
              <a:t> that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adequately</a:t>
            </a:r>
            <a:r>
              <a:rPr sz="18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maps</a:t>
            </a:r>
            <a:r>
              <a:rPr sz="18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to</a:t>
            </a:r>
            <a:r>
              <a:rPr sz="18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its</a:t>
            </a:r>
            <a:r>
              <a:rPr sz="18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target</a:t>
            </a:r>
            <a:r>
              <a:rPr sz="18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use</a:t>
            </a:r>
            <a:r>
              <a:rPr sz="18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131C36"/>
                </a:solidFill>
                <a:latin typeface="Calibri"/>
                <a:cs typeface="Calibri"/>
              </a:rPr>
              <a:t>environment</a:t>
            </a:r>
            <a:endParaRPr sz="1800">
              <a:latin typeface="Calibri"/>
              <a:cs typeface="Calibri"/>
            </a:endParaRPr>
          </a:p>
          <a:p>
            <a:pPr marL="756285" marR="5080" lvl="1" indent="-287020">
              <a:lnSpc>
                <a:spcPct val="110000"/>
              </a:lnSpc>
              <a:spcBef>
                <a:spcPts val="495"/>
              </a:spcBef>
              <a:buClr>
                <a:srgbClr val="DA3467"/>
              </a:buClr>
              <a:buSzPct val="113888"/>
              <a:buFont typeface="Arial"/>
              <a:buChar char="•"/>
              <a:tabLst>
                <a:tab pos="756285" algn="l"/>
                <a:tab pos="756920" algn="l"/>
              </a:tabLst>
            </a:pP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Federal</a:t>
            </a:r>
            <a:r>
              <a:rPr sz="18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Information</a:t>
            </a:r>
            <a:r>
              <a:rPr sz="18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Processing</a:t>
            </a:r>
            <a:r>
              <a:rPr sz="18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Standard</a:t>
            </a:r>
            <a:r>
              <a:rPr sz="1800" spc="-1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131C36"/>
                </a:solidFill>
                <a:latin typeface="Calibri"/>
                <a:cs typeface="Calibri"/>
              </a:rPr>
              <a:t>(FIPS</a:t>
            </a:r>
            <a:r>
              <a:rPr sz="1800" b="1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131C36"/>
                </a:solidFill>
                <a:latin typeface="Calibri"/>
                <a:cs typeface="Calibri"/>
              </a:rPr>
              <a:t>140-2)</a:t>
            </a:r>
            <a:r>
              <a:rPr sz="1800" b="1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is</a:t>
            </a:r>
            <a:r>
              <a:rPr sz="18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a</a:t>
            </a:r>
            <a:r>
              <a:rPr sz="18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standard</a:t>
            </a:r>
            <a:r>
              <a:rPr sz="18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131C36"/>
                </a:solidFill>
                <a:latin typeface="Calibri"/>
                <a:cs typeface="Calibri"/>
              </a:rPr>
              <a:t>that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will is</a:t>
            </a:r>
            <a:r>
              <a:rPr sz="1800" spc="-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used by Federal </a:t>
            </a:r>
            <a:r>
              <a:rPr sz="1800" spc="-10" dirty="0">
                <a:solidFill>
                  <a:srgbClr val="131C36"/>
                </a:solidFill>
                <a:latin typeface="Calibri"/>
                <a:cs typeface="Calibri"/>
              </a:rPr>
              <a:t>organizations</a:t>
            </a:r>
            <a:r>
              <a:rPr sz="1800" spc="-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when</a:t>
            </a:r>
            <a:r>
              <a:rPr sz="1800" spc="1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131C36"/>
                </a:solidFill>
                <a:latin typeface="Calibri"/>
                <a:cs typeface="Calibri"/>
              </a:rPr>
              <a:t>cryptographic-based</a:t>
            </a:r>
            <a:r>
              <a:rPr sz="1800" spc="50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security</a:t>
            </a:r>
            <a:r>
              <a:rPr sz="18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131C36"/>
                </a:solidFill>
                <a:latin typeface="Calibri"/>
                <a:cs typeface="Calibri"/>
              </a:rPr>
              <a:t>systems</a:t>
            </a:r>
            <a:r>
              <a:rPr sz="1800" spc="-5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are</a:t>
            </a:r>
            <a:r>
              <a:rPr sz="18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used</a:t>
            </a:r>
            <a:r>
              <a:rPr sz="18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to</a:t>
            </a:r>
            <a:r>
              <a:rPr sz="18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provide</a:t>
            </a:r>
            <a:r>
              <a:rPr sz="18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131C36"/>
                </a:solidFill>
                <a:latin typeface="Calibri"/>
                <a:cs typeface="Calibri"/>
              </a:rPr>
              <a:t>confidentiality,</a:t>
            </a:r>
            <a:r>
              <a:rPr sz="18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131C36"/>
                </a:solidFill>
                <a:latin typeface="Calibri"/>
                <a:cs typeface="Calibri"/>
              </a:rPr>
              <a:t>integrity,</a:t>
            </a:r>
            <a:r>
              <a:rPr sz="18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and</a:t>
            </a:r>
            <a:r>
              <a:rPr sz="1800" spc="-20" dirty="0">
                <a:solidFill>
                  <a:srgbClr val="131C36"/>
                </a:solidFill>
                <a:latin typeface="Calibri"/>
                <a:cs typeface="Calibri"/>
              </a:rPr>
              <a:t> non-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repudiation</a:t>
            </a:r>
            <a:r>
              <a:rPr sz="18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for</a:t>
            </a:r>
            <a:r>
              <a:rPr sz="18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sensitive</a:t>
            </a:r>
            <a:r>
              <a:rPr sz="18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or</a:t>
            </a:r>
            <a:r>
              <a:rPr sz="18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valuable</a:t>
            </a:r>
            <a:r>
              <a:rPr sz="18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131C36"/>
                </a:solidFill>
                <a:latin typeface="Calibri"/>
                <a:cs typeface="Calibri"/>
              </a:rPr>
              <a:t>data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3366770" cy="6858000"/>
            <a:chOff x="0" y="0"/>
            <a:chExt cx="3366770" cy="6858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3366770" cy="6858000"/>
            </a:xfrm>
            <a:custGeom>
              <a:avLst/>
              <a:gdLst/>
              <a:ahLst/>
              <a:cxnLst/>
              <a:rect l="l" t="t" r="r" b="b"/>
              <a:pathLst>
                <a:path w="3366770" h="6858000">
                  <a:moveTo>
                    <a:pt x="3366516" y="0"/>
                  </a:moveTo>
                  <a:lnTo>
                    <a:pt x="0" y="0"/>
                  </a:lnTo>
                  <a:lnTo>
                    <a:pt x="0" y="6857999"/>
                  </a:lnTo>
                  <a:lnTo>
                    <a:pt x="2350897" y="6857999"/>
                  </a:lnTo>
                  <a:lnTo>
                    <a:pt x="3366516" y="0"/>
                  </a:lnTo>
                  <a:close/>
                </a:path>
              </a:pathLst>
            </a:custGeom>
            <a:solidFill>
              <a:srgbClr val="EFAD4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3301" y="2300046"/>
              <a:ext cx="2971673" cy="74401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3301" y="3105276"/>
              <a:ext cx="737616" cy="743712"/>
            </a:xfrm>
            <a:prstGeom prst="rect">
              <a:avLst/>
            </a:prstGeom>
          </p:spPr>
        </p:pic>
      </p:grp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457953" y="2749626"/>
            <a:ext cx="5729224" cy="651052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863840" y="0"/>
            <a:ext cx="4328160" cy="6858000"/>
            <a:chOff x="7863840" y="0"/>
            <a:chExt cx="4328160" cy="6858000"/>
          </a:xfrm>
        </p:grpSpPr>
        <p:sp>
          <p:nvSpPr>
            <p:cNvPr id="3" name="object 3"/>
            <p:cNvSpPr/>
            <p:nvPr/>
          </p:nvSpPr>
          <p:spPr>
            <a:xfrm>
              <a:off x="7863840" y="0"/>
              <a:ext cx="4328160" cy="6858000"/>
            </a:xfrm>
            <a:custGeom>
              <a:avLst/>
              <a:gdLst/>
              <a:ahLst/>
              <a:cxnLst/>
              <a:rect l="l" t="t" r="r" b="b"/>
              <a:pathLst>
                <a:path w="4328159" h="6858000">
                  <a:moveTo>
                    <a:pt x="4328159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4328159" y="6858000"/>
                  </a:lnTo>
                  <a:lnTo>
                    <a:pt x="4328159" y="0"/>
                  </a:lnTo>
                  <a:close/>
                </a:path>
              </a:pathLst>
            </a:custGeom>
            <a:solidFill>
              <a:srgbClr val="DA57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9188401" y="2470688"/>
              <a:ext cx="1745614" cy="1974214"/>
            </a:xfrm>
            <a:custGeom>
              <a:avLst/>
              <a:gdLst/>
              <a:ahLst/>
              <a:cxnLst/>
              <a:rect l="l" t="t" r="r" b="b"/>
              <a:pathLst>
                <a:path w="1745615" h="1974214">
                  <a:moveTo>
                    <a:pt x="916786" y="316"/>
                  </a:moveTo>
                  <a:lnTo>
                    <a:pt x="834726" y="0"/>
                  </a:lnTo>
                  <a:lnTo>
                    <a:pt x="778560" y="3584"/>
                  </a:lnTo>
                  <a:lnTo>
                    <a:pt x="700249" y="14585"/>
                  </a:lnTo>
                  <a:lnTo>
                    <a:pt x="654605" y="24108"/>
                  </a:lnTo>
                  <a:lnTo>
                    <a:pt x="605605" y="36976"/>
                  </a:lnTo>
                  <a:lnTo>
                    <a:pt x="553976" y="53685"/>
                  </a:lnTo>
                  <a:lnTo>
                    <a:pt x="500444" y="74733"/>
                  </a:lnTo>
                  <a:lnTo>
                    <a:pt x="445737" y="100616"/>
                  </a:lnTo>
                  <a:lnTo>
                    <a:pt x="390580" y="131831"/>
                  </a:lnTo>
                  <a:lnTo>
                    <a:pt x="335700" y="168876"/>
                  </a:lnTo>
                  <a:lnTo>
                    <a:pt x="281825" y="212246"/>
                  </a:lnTo>
                  <a:lnTo>
                    <a:pt x="229681" y="262439"/>
                  </a:lnTo>
                  <a:lnTo>
                    <a:pt x="194751" y="301608"/>
                  </a:lnTo>
                  <a:lnTo>
                    <a:pt x="162789" y="342427"/>
                  </a:lnTo>
                  <a:lnTo>
                    <a:pt x="133770" y="384720"/>
                  </a:lnTo>
                  <a:lnTo>
                    <a:pt x="107669" y="428313"/>
                  </a:lnTo>
                  <a:lnTo>
                    <a:pt x="84462" y="473030"/>
                  </a:lnTo>
                  <a:lnTo>
                    <a:pt x="64123" y="518694"/>
                  </a:lnTo>
                  <a:lnTo>
                    <a:pt x="46628" y="565132"/>
                  </a:lnTo>
                  <a:lnTo>
                    <a:pt x="31953" y="612166"/>
                  </a:lnTo>
                  <a:lnTo>
                    <a:pt x="20072" y="659622"/>
                  </a:lnTo>
                  <a:lnTo>
                    <a:pt x="10961" y="707325"/>
                  </a:lnTo>
                  <a:lnTo>
                    <a:pt x="4595" y="755097"/>
                  </a:lnTo>
                  <a:lnTo>
                    <a:pt x="949" y="802765"/>
                  </a:lnTo>
                  <a:lnTo>
                    <a:pt x="0" y="850153"/>
                  </a:lnTo>
                  <a:lnTo>
                    <a:pt x="1721" y="897085"/>
                  </a:lnTo>
                  <a:lnTo>
                    <a:pt x="6088" y="943385"/>
                  </a:lnTo>
                  <a:lnTo>
                    <a:pt x="13076" y="988878"/>
                  </a:lnTo>
                  <a:lnTo>
                    <a:pt x="22662" y="1033389"/>
                  </a:lnTo>
                  <a:lnTo>
                    <a:pt x="34819" y="1076742"/>
                  </a:lnTo>
                  <a:lnTo>
                    <a:pt x="49524" y="1118762"/>
                  </a:lnTo>
                  <a:lnTo>
                    <a:pt x="66751" y="1159273"/>
                  </a:lnTo>
                  <a:lnTo>
                    <a:pt x="86476" y="1198099"/>
                  </a:lnTo>
                  <a:lnTo>
                    <a:pt x="108674" y="1235065"/>
                  </a:lnTo>
                  <a:lnTo>
                    <a:pt x="139624" y="1280697"/>
                  </a:lnTo>
                  <a:lnTo>
                    <a:pt x="171643" y="1324873"/>
                  </a:lnTo>
                  <a:lnTo>
                    <a:pt x="204331" y="1367831"/>
                  </a:lnTo>
                  <a:lnTo>
                    <a:pt x="302426" y="1491763"/>
                  </a:lnTo>
                  <a:lnTo>
                    <a:pt x="363861" y="1572637"/>
                  </a:lnTo>
                  <a:lnTo>
                    <a:pt x="392193" y="1613259"/>
                  </a:lnTo>
                  <a:lnTo>
                    <a:pt x="418403" y="1654322"/>
                  </a:lnTo>
                  <a:lnTo>
                    <a:pt x="441900" y="1695458"/>
                  </a:lnTo>
                  <a:lnTo>
                    <a:pt x="462594" y="1737533"/>
                  </a:lnTo>
                  <a:lnTo>
                    <a:pt x="480082" y="1780757"/>
                  </a:lnTo>
                  <a:lnTo>
                    <a:pt x="493966" y="1825340"/>
                  </a:lnTo>
                  <a:lnTo>
                    <a:pt x="503844" y="1871488"/>
                  </a:lnTo>
                  <a:lnTo>
                    <a:pt x="509316" y="1919413"/>
                  </a:lnTo>
                  <a:lnTo>
                    <a:pt x="515262" y="1941151"/>
                  </a:lnTo>
                  <a:lnTo>
                    <a:pt x="528203" y="1958425"/>
                  </a:lnTo>
                  <a:lnTo>
                    <a:pt x="546435" y="1969823"/>
                  </a:lnTo>
                  <a:lnTo>
                    <a:pt x="568252" y="1973935"/>
                  </a:lnTo>
                  <a:lnTo>
                    <a:pt x="1194607" y="1970175"/>
                  </a:lnTo>
                  <a:lnTo>
                    <a:pt x="1234577" y="1954116"/>
                  </a:lnTo>
                  <a:lnTo>
                    <a:pt x="1252916" y="1915026"/>
                  </a:lnTo>
                  <a:lnTo>
                    <a:pt x="1257418" y="1869436"/>
                  </a:lnTo>
                  <a:lnTo>
                    <a:pt x="1265839" y="1825436"/>
                  </a:lnTo>
                  <a:lnTo>
                    <a:pt x="1277857" y="1782833"/>
                  </a:lnTo>
                  <a:lnTo>
                    <a:pt x="1293146" y="1741433"/>
                  </a:lnTo>
                  <a:lnTo>
                    <a:pt x="1311383" y="1701045"/>
                  </a:lnTo>
                  <a:lnTo>
                    <a:pt x="1332244" y="1661474"/>
                  </a:lnTo>
                  <a:lnTo>
                    <a:pt x="1355405" y="1622529"/>
                  </a:lnTo>
                  <a:lnTo>
                    <a:pt x="1380543" y="1584016"/>
                  </a:lnTo>
                  <a:lnTo>
                    <a:pt x="1407333" y="1545743"/>
                  </a:lnTo>
                  <a:lnTo>
                    <a:pt x="1435451" y="1507517"/>
                  </a:lnTo>
                  <a:lnTo>
                    <a:pt x="1524539" y="1391189"/>
                  </a:lnTo>
                  <a:lnTo>
                    <a:pt x="1584635" y="1310335"/>
                  </a:lnTo>
                  <a:lnTo>
                    <a:pt x="1613923" y="1268338"/>
                  </a:lnTo>
                  <a:lnTo>
                    <a:pt x="1642271" y="1225038"/>
                  </a:lnTo>
                  <a:lnTo>
                    <a:pt x="1664016" y="1187749"/>
                  </a:lnTo>
                  <a:lnTo>
                    <a:pt x="1683237" y="1148640"/>
                  </a:lnTo>
                  <a:lnTo>
                    <a:pt x="1699917" y="1107884"/>
                  </a:lnTo>
                  <a:lnTo>
                    <a:pt x="1714034" y="1065659"/>
                  </a:lnTo>
                  <a:lnTo>
                    <a:pt x="1725569" y="1022139"/>
                  </a:lnTo>
                  <a:lnTo>
                    <a:pt x="1734503" y="977499"/>
                  </a:lnTo>
                  <a:lnTo>
                    <a:pt x="1740815" y="931917"/>
                  </a:lnTo>
                  <a:lnTo>
                    <a:pt x="1744486" y="885566"/>
                  </a:lnTo>
                  <a:lnTo>
                    <a:pt x="1745496" y="838623"/>
                  </a:lnTo>
                  <a:lnTo>
                    <a:pt x="1743825" y="791262"/>
                  </a:lnTo>
                  <a:lnTo>
                    <a:pt x="1739454" y="743660"/>
                  </a:lnTo>
                  <a:lnTo>
                    <a:pt x="1732362" y="695992"/>
                  </a:lnTo>
                  <a:lnTo>
                    <a:pt x="1722530" y="648434"/>
                  </a:lnTo>
                  <a:lnTo>
                    <a:pt x="1709938" y="601160"/>
                  </a:lnTo>
                  <a:lnTo>
                    <a:pt x="1694566" y="554347"/>
                  </a:lnTo>
                  <a:lnTo>
                    <a:pt x="1676395" y="508170"/>
                  </a:lnTo>
                  <a:lnTo>
                    <a:pt x="1655404" y="462805"/>
                  </a:lnTo>
                  <a:lnTo>
                    <a:pt x="1631575" y="418426"/>
                  </a:lnTo>
                  <a:lnTo>
                    <a:pt x="1604886" y="375210"/>
                  </a:lnTo>
                  <a:lnTo>
                    <a:pt x="1575319" y="333332"/>
                  </a:lnTo>
                  <a:lnTo>
                    <a:pt x="1542854" y="292968"/>
                  </a:lnTo>
                  <a:lnTo>
                    <a:pt x="1507470" y="254292"/>
                  </a:lnTo>
                  <a:lnTo>
                    <a:pt x="1470197" y="218613"/>
                  </a:lnTo>
                  <a:lnTo>
                    <a:pt x="1430880" y="185424"/>
                  </a:lnTo>
                  <a:lnTo>
                    <a:pt x="1389654" y="154806"/>
                  </a:lnTo>
                  <a:lnTo>
                    <a:pt x="1346649" y="126839"/>
                  </a:lnTo>
                  <a:lnTo>
                    <a:pt x="1301999" y="101603"/>
                  </a:lnTo>
                  <a:lnTo>
                    <a:pt x="1255835" y="79181"/>
                  </a:lnTo>
                  <a:lnTo>
                    <a:pt x="1208290" y="59652"/>
                  </a:lnTo>
                  <a:lnTo>
                    <a:pt x="1159495" y="43097"/>
                  </a:lnTo>
                  <a:lnTo>
                    <a:pt x="1111859" y="29318"/>
                  </a:lnTo>
                  <a:lnTo>
                    <a:pt x="1063683" y="18099"/>
                  </a:lnTo>
                  <a:lnTo>
                    <a:pt x="1015054" y="9490"/>
                  </a:lnTo>
                  <a:lnTo>
                    <a:pt x="966060" y="3546"/>
                  </a:lnTo>
                  <a:lnTo>
                    <a:pt x="916786" y="316"/>
                  </a:lnTo>
                  <a:close/>
                </a:path>
              </a:pathLst>
            </a:custGeom>
            <a:solidFill>
              <a:srgbClr val="FCCF0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9657588" y="4513567"/>
              <a:ext cx="816610" cy="482600"/>
            </a:xfrm>
            <a:custGeom>
              <a:avLst/>
              <a:gdLst/>
              <a:ahLst/>
              <a:cxnLst/>
              <a:rect l="l" t="t" r="r" b="b"/>
              <a:pathLst>
                <a:path w="816609" h="482600">
                  <a:moveTo>
                    <a:pt x="541705" y="433057"/>
                  </a:moveTo>
                  <a:lnTo>
                    <a:pt x="539838" y="423786"/>
                  </a:lnTo>
                  <a:lnTo>
                    <a:pt x="534733" y="416217"/>
                  </a:lnTo>
                  <a:lnTo>
                    <a:pt x="527164" y="411111"/>
                  </a:lnTo>
                  <a:lnTo>
                    <a:pt x="517880" y="409244"/>
                  </a:lnTo>
                  <a:lnTo>
                    <a:pt x="291541" y="410502"/>
                  </a:lnTo>
                  <a:lnTo>
                    <a:pt x="285902" y="413004"/>
                  </a:lnTo>
                  <a:lnTo>
                    <a:pt x="281508" y="417398"/>
                  </a:lnTo>
                  <a:lnTo>
                    <a:pt x="276225" y="425323"/>
                  </a:lnTo>
                  <a:lnTo>
                    <a:pt x="274459" y="434314"/>
                  </a:lnTo>
                  <a:lnTo>
                    <a:pt x="276225" y="443306"/>
                  </a:lnTo>
                  <a:lnTo>
                    <a:pt x="281508" y="451231"/>
                  </a:lnTo>
                  <a:lnTo>
                    <a:pt x="305968" y="475678"/>
                  </a:lnTo>
                  <a:lnTo>
                    <a:pt x="310984" y="480060"/>
                  </a:lnTo>
                  <a:lnTo>
                    <a:pt x="317246" y="482561"/>
                  </a:lnTo>
                  <a:lnTo>
                    <a:pt x="500329" y="481317"/>
                  </a:lnTo>
                  <a:lnTo>
                    <a:pt x="507225" y="481317"/>
                  </a:lnTo>
                  <a:lnTo>
                    <a:pt x="514121" y="477558"/>
                  </a:lnTo>
                  <a:lnTo>
                    <a:pt x="517258" y="472541"/>
                  </a:lnTo>
                  <a:lnTo>
                    <a:pt x="539826" y="443712"/>
                  </a:lnTo>
                  <a:lnTo>
                    <a:pt x="541705" y="438073"/>
                  </a:lnTo>
                  <a:lnTo>
                    <a:pt x="541705" y="433057"/>
                  </a:lnTo>
                  <a:close/>
                </a:path>
                <a:path w="816609" h="482600">
                  <a:moveTo>
                    <a:pt x="720394" y="203060"/>
                  </a:moveTo>
                  <a:lnTo>
                    <a:pt x="718527" y="189407"/>
                  </a:lnTo>
                  <a:lnTo>
                    <a:pt x="713422" y="181838"/>
                  </a:lnTo>
                  <a:lnTo>
                    <a:pt x="705853" y="176733"/>
                  </a:lnTo>
                  <a:lnTo>
                    <a:pt x="696569" y="174866"/>
                  </a:lnTo>
                  <a:lnTo>
                    <a:pt x="123507" y="178625"/>
                  </a:lnTo>
                  <a:lnTo>
                    <a:pt x="115989" y="179870"/>
                  </a:lnTo>
                  <a:lnTo>
                    <a:pt x="107734" y="184658"/>
                  </a:lnTo>
                  <a:lnTo>
                    <a:pt x="102120" y="191858"/>
                  </a:lnTo>
                  <a:lnTo>
                    <a:pt x="99682" y="200583"/>
                  </a:lnTo>
                  <a:lnTo>
                    <a:pt x="100939" y="209956"/>
                  </a:lnTo>
                  <a:lnTo>
                    <a:pt x="156743" y="376034"/>
                  </a:lnTo>
                  <a:lnTo>
                    <a:pt x="179311" y="392328"/>
                  </a:lnTo>
                  <a:lnTo>
                    <a:pt x="653313" y="389191"/>
                  </a:lnTo>
                  <a:lnTo>
                    <a:pt x="720394" y="203060"/>
                  </a:lnTo>
                  <a:close/>
                </a:path>
                <a:path w="816609" h="482600">
                  <a:moveTo>
                    <a:pt x="726046" y="33845"/>
                  </a:moveTo>
                  <a:lnTo>
                    <a:pt x="723303" y="20624"/>
                  </a:lnTo>
                  <a:lnTo>
                    <a:pt x="715848" y="9867"/>
                  </a:lnTo>
                  <a:lnTo>
                    <a:pt x="704875" y="2641"/>
                  </a:lnTo>
                  <a:lnTo>
                    <a:pt x="691553" y="0"/>
                  </a:lnTo>
                  <a:lnTo>
                    <a:pt x="122885" y="3759"/>
                  </a:lnTo>
                  <a:lnTo>
                    <a:pt x="109664" y="6502"/>
                  </a:lnTo>
                  <a:lnTo>
                    <a:pt x="98907" y="13944"/>
                  </a:lnTo>
                  <a:lnTo>
                    <a:pt x="91668" y="24904"/>
                  </a:lnTo>
                  <a:lnTo>
                    <a:pt x="89027" y="38227"/>
                  </a:lnTo>
                  <a:lnTo>
                    <a:pt x="89027" y="45123"/>
                  </a:lnTo>
                  <a:lnTo>
                    <a:pt x="91770" y="58343"/>
                  </a:lnTo>
                  <a:lnTo>
                    <a:pt x="99212" y="69088"/>
                  </a:lnTo>
                  <a:lnTo>
                    <a:pt x="110185" y="76314"/>
                  </a:lnTo>
                  <a:lnTo>
                    <a:pt x="123507" y="78968"/>
                  </a:lnTo>
                  <a:lnTo>
                    <a:pt x="692188" y="75196"/>
                  </a:lnTo>
                  <a:lnTo>
                    <a:pt x="705408" y="72466"/>
                  </a:lnTo>
                  <a:lnTo>
                    <a:pt x="716165" y="65024"/>
                  </a:lnTo>
                  <a:lnTo>
                    <a:pt x="723392" y="54051"/>
                  </a:lnTo>
                  <a:lnTo>
                    <a:pt x="726046" y="40728"/>
                  </a:lnTo>
                  <a:lnTo>
                    <a:pt x="726046" y="33845"/>
                  </a:lnTo>
                  <a:close/>
                </a:path>
                <a:path w="816609" h="482600">
                  <a:moveTo>
                    <a:pt x="816330" y="117830"/>
                  </a:moveTo>
                  <a:lnTo>
                    <a:pt x="813587" y="104609"/>
                  </a:lnTo>
                  <a:lnTo>
                    <a:pt x="806132" y="93853"/>
                  </a:lnTo>
                  <a:lnTo>
                    <a:pt x="795159" y="86626"/>
                  </a:lnTo>
                  <a:lnTo>
                    <a:pt x="781837" y="83972"/>
                  </a:lnTo>
                  <a:lnTo>
                    <a:pt x="33858" y="88988"/>
                  </a:lnTo>
                  <a:lnTo>
                    <a:pt x="20624" y="91998"/>
                  </a:lnTo>
                  <a:lnTo>
                    <a:pt x="9867" y="99428"/>
                  </a:lnTo>
                  <a:lnTo>
                    <a:pt x="2641" y="110248"/>
                  </a:lnTo>
                  <a:lnTo>
                    <a:pt x="0" y="123469"/>
                  </a:lnTo>
                  <a:lnTo>
                    <a:pt x="0" y="130365"/>
                  </a:lnTo>
                  <a:lnTo>
                    <a:pt x="2743" y="143586"/>
                  </a:lnTo>
                  <a:lnTo>
                    <a:pt x="10185" y="154343"/>
                  </a:lnTo>
                  <a:lnTo>
                    <a:pt x="21158" y="161569"/>
                  </a:lnTo>
                  <a:lnTo>
                    <a:pt x="34480" y="164211"/>
                  </a:lnTo>
                  <a:lnTo>
                    <a:pt x="782472" y="159194"/>
                  </a:lnTo>
                  <a:lnTo>
                    <a:pt x="795693" y="156451"/>
                  </a:lnTo>
                  <a:lnTo>
                    <a:pt x="806450" y="149009"/>
                  </a:lnTo>
                  <a:lnTo>
                    <a:pt x="813676" y="138049"/>
                  </a:lnTo>
                  <a:lnTo>
                    <a:pt x="816330" y="124726"/>
                  </a:lnTo>
                  <a:lnTo>
                    <a:pt x="816330" y="117830"/>
                  </a:lnTo>
                  <a:close/>
                </a:path>
              </a:pathLst>
            </a:custGeom>
            <a:solidFill>
              <a:srgbClr val="3C3C3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9753518" y="2725607"/>
              <a:ext cx="630555" cy="184150"/>
            </a:xfrm>
            <a:custGeom>
              <a:avLst/>
              <a:gdLst/>
              <a:ahLst/>
              <a:cxnLst/>
              <a:rect l="l" t="t" r="r" b="b"/>
              <a:pathLst>
                <a:path w="630554" h="184150">
                  <a:moveTo>
                    <a:pt x="334808" y="0"/>
                  </a:moveTo>
                  <a:lnTo>
                    <a:pt x="266469" y="5107"/>
                  </a:lnTo>
                  <a:lnTo>
                    <a:pt x="203671" y="20181"/>
                  </a:lnTo>
                  <a:lnTo>
                    <a:pt x="147426" y="42026"/>
                  </a:lnTo>
                  <a:lnTo>
                    <a:pt x="98749" y="67447"/>
                  </a:lnTo>
                  <a:lnTo>
                    <a:pt x="58654" y="93251"/>
                  </a:lnTo>
                  <a:lnTo>
                    <a:pt x="28155" y="116241"/>
                  </a:lnTo>
                  <a:lnTo>
                    <a:pt x="0" y="141005"/>
                  </a:lnTo>
                  <a:lnTo>
                    <a:pt x="29732" y="129382"/>
                  </a:lnTo>
                  <a:lnTo>
                    <a:pt x="107135" y="103952"/>
                  </a:lnTo>
                  <a:lnTo>
                    <a:pt x="214515" y="78875"/>
                  </a:lnTo>
                  <a:lnTo>
                    <a:pt x="334181" y="68309"/>
                  </a:lnTo>
                  <a:lnTo>
                    <a:pt x="384490" y="73252"/>
                  </a:lnTo>
                  <a:lnTo>
                    <a:pt x="433745" y="86498"/>
                  </a:lnTo>
                  <a:lnTo>
                    <a:pt x="481797" y="107926"/>
                  </a:lnTo>
                  <a:lnTo>
                    <a:pt x="528495" y="137416"/>
                  </a:lnTo>
                  <a:lnTo>
                    <a:pt x="573688" y="174847"/>
                  </a:lnTo>
                  <a:lnTo>
                    <a:pt x="584738" y="181544"/>
                  </a:lnTo>
                  <a:lnTo>
                    <a:pt x="597200" y="183777"/>
                  </a:lnTo>
                  <a:lnTo>
                    <a:pt x="609661" y="181544"/>
                  </a:lnTo>
                  <a:lnTo>
                    <a:pt x="620711" y="174847"/>
                  </a:lnTo>
                  <a:lnTo>
                    <a:pt x="621338" y="173593"/>
                  </a:lnTo>
                  <a:lnTo>
                    <a:pt x="620711" y="173593"/>
                  </a:lnTo>
                  <a:lnTo>
                    <a:pt x="628010" y="161990"/>
                  </a:lnTo>
                  <a:lnTo>
                    <a:pt x="619458" y="124711"/>
                  </a:lnTo>
                  <a:lnTo>
                    <a:pt x="575427" y="87272"/>
                  </a:lnTo>
                  <a:lnTo>
                    <a:pt x="529915" y="56448"/>
                  </a:lnTo>
                  <a:lnTo>
                    <a:pt x="483011" y="32274"/>
                  </a:lnTo>
                  <a:lnTo>
                    <a:pt x="434800" y="14785"/>
                  </a:lnTo>
                  <a:lnTo>
                    <a:pt x="385370" y="4015"/>
                  </a:lnTo>
                  <a:lnTo>
                    <a:pt x="334808" y="0"/>
                  </a:lnTo>
                  <a:close/>
                </a:path>
              </a:pathLst>
            </a:custGeom>
            <a:solidFill>
              <a:srgbClr val="EEE6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0024999" y="2090775"/>
              <a:ext cx="518159" cy="346710"/>
            </a:xfrm>
            <a:custGeom>
              <a:avLst/>
              <a:gdLst/>
              <a:ahLst/>
              <a:cxnLst/>
              <a:rect l="l" t="t" r="r" b="b"/>
              <a:pathLst>
                <a:path w="518159" h="346710">
                  <a:moveTo>
                    <a:pt x="72720" y="36347"/>
                  </a:moveTo>
                  <a:lnTo>
                    <a:pt x="69862" y="22212"/>
                  </a:lnTo>
                  <a:lnTo>
                    <a:pt x="62064" y="10655"/>
                  </a:lnTo>
                  <a:lnTo>
                    <a:pt x="50507" y="2857"/>
                  </a:lnTo>
                  <a:lnTo>
                    <a:pt x="36360" y="0"/>
                  </a:lnTo>
                  <a:lnTo>
                    <a:pt x="22212" y="2857"/>
                  </a:lnTo>
                  <a:lnTo>
                    <a:pt x="10655" y="10655"/>
                  </a:lnTo>
                  <a:lnTo>
                    <a:pt x="2857" y="22212"/>
                  </a:lnTo>
                  <a:lnTo>
                    <a:pt x="0" y="36347"/>
                  </a:lnTo>
                  <a:lnTo>
                    <a:pt x="0" y="234378"/>
                  </a:lnTo>
                  <a:lnTo>
                    <a:pt x="2857" y="248526"/>
                  </a:lnTo>
                  <a:lnTo>
                    <a:pt x="10655" y="260070"/>
                  </a:lnTo>
                  <a:lnTo>
                    <a:pt x="22212" y="267868"/>
                  </a:lnTo>
                  <a:lnTo>
                    <a:pt x="36360" y="270725"/>
                  </a:lnTo>
                  <a:lnTo>
                    <a:pt x="50507" y="267868"/>
                  </a:lnTo>
                  <a:lnTo>
                    <a:pt x="62064" y="260070"/>
                  </a:lnTo>
                  <a:lnTo>
                    <a:pt x="69862" y="248526"/>
                  </a:lnTo>
                  <a:lnTo>
                    <a:pt x="72720" y="234378"/>
                  </a:lnTo>
                  <a:lnTo>
                    <a:pt x="72720" y="36347"/>
                  </a:lnTo>
                  <a:close/>
                </a:path>
                <a:path w="518159" h="346710">
                  <a:moveTo>
                    <a:pt x="518058" y="125793"/>
                  </a:moveTo>
                  <a:lnTo>
                    <a:pt x="515213" y="112255"/>
                  </a:lnTo>
                  <a:lnTo>
                    <a:pt x="507441" y="100711"/>
                  </a:lnTo>
                  <a:lnTo>
                    <a:pt x="495312" y="92748"/>
                  </a:lnTo>
                  <a:lnTo>
                    <a:pt x="481088" y="90068"/>
                  </a:lnTo>
                  <a:lnTo>
                    <a:pt x="467563" y="92900"/>
                  </a:lnTo>
                  <a:lnTo>
                    <a:pt x="456158" y="100685"/>
                  </a:lnTo>
                  <a:lnTo>
                    <a:pt x="448284" y="112801"/>
                  </a:lnTo>
                  <a:lnTo>
                    <a:pt x="373049" y="296430"/>
                  </a:lnTo>
                  <a:lnTo>
                    <a:pt x="370370" y="310375"/>
                  </a:lnTo>
                  <a:lnTo>
                    <a:pt x="373202" y="323926"/>
                  </a:lnTo>
                  <a:lnTo>
                    <a:pt x="380987" y="335470"/>
                  </a:lnTo>
                  <a:lnTo>
                    <a:pt x="393115" y="343420"/>
                  </a:lnTo>
                  <a:lnTo>
                    <a:pt x="407073" y="346113"/>
                  </a:lnTo>
                  <a:lnTo>
                    <a:pt x="420624" y="343268"/>
                  </a:lnTo>
                  <a:lnTo>
                    <a:pt x="432168" y="335495"/>
                  </a:lnTo>
                  <a:lnTo>
                    <a:pt x="440131" y="323367"/>
                  </a:lnTo>
                  <a:lnTo>
                    <a:pt x="515378" y="139750"/>
                  </a:lnTo>
                  <a:lnTo>
                    <a:pt x="518058" y="125793"/>
                  </a:lnTo>
                  <a:close/>
                </a:path>
              </a:pathLst>
            </a:custGeom>
            <a:solidFill>
              <a:srgbClr val="FCCF0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708255" y="2433020"/>
              <a:ext cx="212233" cy="213780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8847519" y="2810027"/>
              <a:ext cx="2418080" cy="561340"/>
            </a:xfrm>
            <a:custGeom>
              <a:avLst/>
              <a:gdLst/>
              <a:ahLst/>
              <a:cxnLst/>
              <a:rect l="l" t="t" r="r" b="b"/>
              <a:pathLst>
                <a:path w="2418079" h="561339">
                  <a:moveTo>
                    <a:pt x="270865" y="516585"/>
                  </a:moveTo>
                  <a:lnTo>
                    <a:pt x="267538" y="502551"/>
                  </a:lnTo>
                  <a:lnTo>
                    <a:pt x="259346" y="491286"/>
                  </a:lnTo>
                  <a:lnTo>
                    <a:pt x="247497" y="483882"/>
                  </a:lnTo>
                  <a:lnTo>
                    <a:pt x="233248" y="481495"/>
                  </a:lnTo>
                  <a:lnTo>
                    <a:pt x="35115" y="488378"/>
                  </a:lnTo>
                  <a:lnTo>
                    <a:pt x="21082" y="491705"/>
                  </a:lnTo>
                  <a:lnTo>
                    <a:pt x="9804" y="499897"/>
                  </a:lnTo>
                  <a:lnTo>
                    <a:pt x="2400" y="511733"/>
                  </a:lnTo>
                  <a:lnTo>
                    <a:pt x="0" y="525983"/>
                  </a:lnTo>
                  <a:lnTo>
                    <a:pt x="3327" y="540016"/>
                  </a:lnTo>
                  <a:lnTo>
                    <a:pt x="11531" y="551281"/>
                  </a:lnTo>
                  <a:lnTo>
                    <a:pt x="23368" y="558685"/>
                  </a:lnTo>
                  <a:lnTo>
                    <a:pt x="37630" y="561073"/>
                  </a:lnTo>
                  <a:lnTo>
                    <a:pt x="235750" y="554189"/>
                  </a:lnTo>
                  <a:lnTo>
                    <a:pt x="249783" y="550862"/>
                  </a:lnTo>
                  <a:lnTo>
                    <a:pt x="261061" y="542671"/>
                  </a:lnTo>
                  <a:lnTo>
                    <a:pt x="268465" y="530834"/>
                  </a:lnTo>
                  <a:lnTo>
                    <a:pt x="270865" y="516585"/>
                  </a:lnTo>
                  <a:close/>
                </a:path>
                <a:path w="2418079" h="561339">
                  <a:moveTo>
                    <a:pt x="332651" y="143903"/>
                  </a:moveTo>
                  <a:lnTo>
                    <a:pt x="309105" y="111747"/>
                  </a:lnTo>
                  <a:lnTo>
                    <a:pt x="122897" y="42799"/>
                  </a:lnTo>
                  <a:lnTo>
                    <a:pt x="108673" y="40576"/>
                  </a:lnTo>
                  <a:lnTo>
                    <a:pt x="95224" y="43827"/>
                  </a:lnTo>
                  <a:lnTo>
                    <a:pt x="84010" y="51879"/>
                  </a:lnTo>
                  <a:lnTo>
                    <a:pt x="76492" y="64109"/>
                  </a:lnTo>
                  <a:lnTo>
                    <a:pt x="74358" y="78320"/>
                  </a:lnTo>
                  <a:lnTo>
                    <a:pt x="77749" y="91770"/>
                  </a:lnTo>
                  <a:lnTo>
                    <a:pt x="85839" y="102971"/>
                  </a:lnTo>
                  <a:lnTo>
                    <a:pt x="97815" y="110490"/>
                  </a:lnTo>
                  <a:lnTo>
                    <a:pt x="284022" y="179425"/>
                  </a:lnTo>
                  <a:lnTo>
                    <a:pt x="298246" y="181648"/>
                  </a:lnTo>
                  <a:lnTo>
                    <a:pt x="311696" y="178409"/>
                  </a:lnTo>
                  <a:lnTo>
                    <a:pt x="322910" y="170345"/>
                  </a:lnTo>
                  <a:lnTo>
                    <a:pt x="330428" y="158115"/>
                  </a:lnTo>
                  <a:lnTo>
                    <a:pt x="332651" y="143903"/>
                  </a:lnTo>
                  <a:close/>
                </a:path>
                <a:path w="2418079" h="561339">
                  <a:moveTo>
                    <a:pt x="2326386" y="36093"/>
                  </a:moveTo>
                  <a:lnTo>
                    <a:pt x="2323604" y="22123"/>
                  </a:lnTo>
                  <a:lnTo>
                    <a:pt x="2315273" y="10363"/>
                  </a:lnTo>
                  <a:lnTo>
                    <a:pt x="2303538" y="2781"/>
                  </a:lnTo>
                  <a:lnTo>
                    <a:pt x="2289924" y="0"/>
                  </a:lnTo>
                  <a:lnTo>
                    <a:pt x="2275954" y="2692"/>
                  </a:lnTo>
                  <a:lnTo>
                    <a:pt x="2093493" y="80403"/>
                  </a:lnTo>
                  <a:lnTo>
                    <a:pt x="2081466" y="88734"/>
                  </a:lnTo>
                  <a:lnTo>
                    <a:pt x="2073910" y="100457"/>
                  </a:lnTo>
                  <a:lnTo>
                    <a:pt x="2071281" y="114071"/>
                  </a:lnTo>
                  <a:lnTo>
                    <a:pt x="2074062" y="128041"/>
                  </a:lnTo>
                  <a:lnTo>
                    <a:pt x="2082393" y="140055"/>
                  </a:lnTo>
                  <a:lnTo>
                    <a:pt x="2094128" y="147624"/>
                  </a:lnTo>
                  <a:lnTo>
                    <a:pt x="2107742" y="150241"/>
                  </a:lnTo>
                  <a:lnTo>
                    <a:pt x="2121712" y="147459"/>
                  </a:lnTo>
                  <a:lnTo>
                    <a:pt x="2304161" y="69748"/>
                  </a:lnTo>
                  <a:lnTo>
                    <a:pt x="2316188" y="61429"/>
                  </a:lnTo>
                  <a:lnTo>
                    <a:pt x="2323757" y="49695"/>
                  </a:lnTo>
                  <a:lnTo>
                    <a:pt x="2326386" y="36093"/>
                  </a:lnTo>
                  <a:close/>
                </a:path>
                <a:path w="2418079" h="561339">
                  <a:moveTo>
                    <a:pt x="2417648" y="480860"/>
                  </a:moveTo>
                  <a:lnTo>
                    <a:pt x="2414790" y="466737"/>
                  </a:lnTo>
                  <a:lnTo>
                    <a:pt x="2406993" y="455244"/>
                  </a:lnTo>
                  <a:lnTo>
                    <a:pt x="2395423" y="447636"/>
                  </a:lnTo>
                  <a:lnTo>
                    <a:pt x="2381288" y="445147"/>
                  </a:lnTo>
                  <a:lnTo>
                    <a:pt x="2183155" y="447649"/>
                  </a:lnTo>
                  <a:lnTo>
                    <a:pt x="2169109" y="450507"/>
                  </a:lnTo>
                  <a:lnTo>
                    <a:pt x="2157768" y="458304"/>
                  </a:lnTo>
                  <a:lnTo>
                    <a:pt x="2150186" y="469861"/>
                  </a:lnTo>
                  <a:lnTo>
                    <a:pt x="2147417" y="483997"/>
                  </a:lnTo>
                  <a:lnTo>
                    <a:pt x="2150275" y="498043"/>
                  </a:lnTo>
                  <a:lnTo>
                    <a:pt x="2158073" y="509371"/>
                  </a:lnTo>
                  <a:lnTo>
                    <a:pt x="2169642" y="516953"/>
                  </a:lnTo>
                  <a:lnTo>
                    <a:pt x="2183777" y="519722"/>
                  </a:lnTo>
                  <a:lnTo>
                    <a:pt x="2381910" y="517207"/>
                  </a:lnTo>
                  <a:lnTo>
                    <a:pt x="2395956" y="514350"/>
                  </a:lnTo>
                  <a:lnTo>
                    <a:pt x="2407297" y="506552"/>
                  </a:lnTo>
                  <a:lnTo>
                    <a:pt x="2414879" y="495007"/>
                  </a:lnTo>
                  <a:lnTo>
                    <a:pt x="2417648" y="480860"/>
                  </a:lnTo>
                  <a:close/>
                </a:path>
              </a:pathLst>
            </a:custGeom>
            <a:solidFill>
              <a:srgbClr val="FCCF0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61412" y="2464668"/>
              <a:ext cx="218032" cy="207278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529568" y="2198442"/>
              <a:ext cx="155726" cy="252165"/>
            </a:xfrm>
            <a:prstGeom prst="rect">
              <a:avLst/>
            </a:prstGeom>
          </p:spPr>
        </p:pic>
      </p:grp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154635" y="350596"/>
            <a:ext cx="5594350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2.1</a:t>
            </a:r>
            <a:r>
              <a:rPr spc="-30" dirty="0"/>
              <a:t> </a:t>
            </a:r>
            <a:r>
              <a:rPr dirty="0"/>
              <a:t>Describe</a:t>
            </a:r>
            <a:r>
              <a:rPr spc="-35" dirty="0"/>
              <a:t> </a:t>
            </a:r>
            <a:r>
              <a:rPr dirty="0"/>
              <a:t>Cloud</a:t>
            </a:r>
            <a:r>
              <a:rPr spc="-30" dirty="0"/>
              <a:t> </a:t>
            </a:r>
            <a:r>
              <a:rPr dirty="0"/>
              <a:t>Data</a:t>
            </a:r>
            <a:r>
              <a:rPr spc="-20" dirty="0"/>
              <a:t> </a:t>
            </a:r>
            <a:r>
              <a:rPr spc="-10" dirty="0"/>
              <a:t>Concepts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154635" y="1396323"/>
            <a:ext cx="3234690" cy="948690"/>
          </a:xfrm>
          <a:prstGeom prst="rect">
            <a:avLst/>
          </a:prstGeom>
        </p:spPr>
        <p:txBody>
          <a:bodyPr vert="horz" wrap="square" lIns="0" tIns="168910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330"/>
              </a:spcBef>
              <a:buClr>
                <a:srgbClr val="DA3467"/>
              </a:buClr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Cloud</a:t>
            </a:r>
            <a:r>
              <a:rPr sz="20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Data</a:t>
            </a:r>
            <a:r>
              <a:rPr sz="20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Life</a:t>
            </a:r>
            <a:r>
              <a:rPr sz="20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Cycle</a:t>
            </a:r>
            <a:r>
              <a:rPr sz="2000" spc="-5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Phases</a:t>
            </a:r>
            <a:endParaRPr sz="200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spcBef>
                <a:spcPts val="1235"/>
              </a:spcBef>
              <a:buClr>
                <a:srgbClr val="DA3467"/>
              </a:buClr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Data</a:t>
            </a:r>
            <a:r>
              <a:rPr sz="2000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Dispersion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5979160" cy="6858000"/>
            <a:chOff x="0" y="0"/>
            <a:chExt cx="5979160" cy="6858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5979160" cy="6858000"/>
            </a:xfrm>
            <a:custGeom>
              <a:avLst/>
              <a:gdLst/>
              <a:ahLst/>
              <a:cxnLst/>
              <a:rect l="l" t="t" r="r" b="b"/>
              <a:pathLst>
                <a:path w="5979160" h="6858000">
                  <a:moveTo>
                    <a:pt x="5978652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5978652" y="6858000"/>
                  </a:lnTo>
                  <a:lnTo>
                    <a:pt x="5978652" y="0"/>
                  </a:lnTo>
                  <a:close/>
                </a:path>
              </a:pathLst>
            </a:custGeom>
            <a:solidFill>
              <a:srgbClr val="E9E8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1401" y="260350"/>
              <a:ext cx="5261610" cy="55778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1401" y="863549"/>
              <a:ext cx="1950466" cy="558088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541525" y="1617929"/>
            <a:ext cx="2626360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b="1" dirty="0">
                <a:solidFill>
                  <a:srgbClr val="131C36"/>
                </a:solidFill>
                <a:latin typeface="Calibri"/>
                <a:cs typeface="Calibri"/>
              </a:rPr>
              <a:t>Phase</a:t>
            </a:r>
            <a:r>
              <a:rPr b="1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b="1" dirty="0">
                <a:solidFill>
                  <a:srgbClr val="131C36"/>
                </a:solidFill>
                <a:latin typeface="Calibri"/>
                <a:cs typeface="Calibri"/>
              </a:rPr>
              <a:t>1:</a:t>
            </a:r>
            <a:r>
              <a:rPr b="1" spc="-10" dirty="0">
                <a:solidFill>
                  <a:srgbClr val="131C36"/>
                </a:solidFill>
                <a:latin typeface="Calibri"/>
                <a:cs typeface="Calibri"/>
              </a:rPr>
              <a:t> Create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223761" y="1123035"/>
            <a:ext cx="5493385" cy="51796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marR="5080" indent="-287020">
              <a:lnSpc>
                <a:spcPct val="110000"/>
              </a:lnSpc>
              <a:spcBef>
                <a:spcPts val="100"/>
              </a:spcBef>
              <a:buClr>
                <a:srgbClr val="DA3467"/>
              </a:buClr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Data</a:t>
            </a:r>
            <a:r>
              <a:rPr sz="2000" spc="-5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is</a:t>
            </a:r>
            <a:r>
              <a:rPr sz="2000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either</a:t>
            </a:r>
            <a:r>
              <a:rPr sz="20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generated</a:t>
            </a:r>
            <a:r>
              <a:rPr sz="2000" spc="-5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from</a:t>
            </a:r>
            <a:r>
              <a:rPr sz="2000" spc="-5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scratch,</a:t>
            </a:r>
            <a:r>
              <a:rPr sz="20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inputted,</a:t>
            </a:r>
            <a:r>
              <a:rPr sz="2000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25" dirty="0">
                <a:solidFill>
                  <a:srgbClr val="131C36"/>
                </a:solidFill>
                <a:latin typeface="Calibri"/>
                <a:cs typeface="Calibri"/>
              </a:rPr>
              <a:t>or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modified</a:t>
            </a:r>
            <a:r>
              <a:rPr sz="20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into</a:t>
            </a:r>
            <a:r>
              <a:rPr sz="20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another</a:t>
            </a:r>
            <a:r>
              <a:rPr sz="20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format</a:t>
            </a:r>
            <a:r>
              <a:rPr sz="20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either</a:t>
            </a:r>
            <a:r>
              <a:rPr sz="20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locally</a:t>
            </a:r>
            <a:r>
              <a:rPr sz="20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or</a:t>
            </a:r>
            <a:r>
              <a:rPr sz="20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25" dirty="0">
                <a:solidFill>
                  <a:srgbClr val="131C36"/>
                </a:solidFill>
                <a:latin typeface="Calibri"/>
                <a:cs typeface="Calibri"/>
              </a:rPr>
              <a:t>in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the </a:t>
            </a: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cloud</a:t>
            </a:r>
            <a:endParaRPr sz="2000">
              <a:latin typeface="Calibri"/>
              <a:cs typeface="Calibri"/>
            </a:endParaRPr>
          </a:p>
          <a:p>
            <a:pPr marL="299085" marR="33020" indent="-287020">
              <a:lnSpc>
                <a:spcPct val="110000"/>
              </a:lnSpc>
              <a:spcBef>
                <a:spcPts val="994"/>
              </a:spcBef>
              <a:buClr>
                <a:srgbClr val="DA3467"/>
              </a:buClr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If</a:t>
            </a:r>
            <a:r>
              <a:rPr sz="2000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created</a:t>
            </a:r>
            <a:r>
              <a:rPr sz="2000" spc="-1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locally</a:t>
            </a:r>
            <a:r>
              <a:rPr sz="20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it</a:t>
            </a:r>
            <a:r>
              <a:rPr sz="20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may</a:t>
            </a:r>
            <a:r>
              <a:rPr sz="20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need</a:t>
            </a:r>
            <a:r>
              <a:rPr sz="20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to</a:t>
            </a:r>
            <a:r>
              <a:rPr sz="20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be</a:t>
            </a:r>
            <a:r>
              <a:rPr sz="20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sent</a:t>
            </a:r>
            <a:r>
              <a:rPr sz="20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over</a:t>
            </a:r>
            <a:r>
              <a:rPr sz="2000" spc="-1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IPsec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or</a:t>
            </a:r>
            <a:r>
              <a:rPr sz="20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TLS</a:t>
            </a:r>
            <a:r>
              <a:rPr sz="2000" spc="-1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VPN</a:t>
            </a:r>
            <a:r>
              <a:rPr sz="20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(S2S</a:t>
            </a:r>
            <a:r>
              <a:rPr sz="20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or</a:t>
            </a:r>
            <a:r>
              <a:rPr sz="20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P2S)</a:t>
            </a:r>
            <a:r>
              <a:rPr sz="2000" spc="-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or</a:t>
            </a:r>
            <a:r>
              <a:rPr sz="20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the</a:t>
            </a: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customer </a:t>
            </a:r>
            <a:r>
              <a:rPr sz="2000" spc="-25" dirty="0">
                <a:solidFill>
                  <a:srgbClr val="131C36"/>
                </a:solidFill>
                <a:latin typeface="Calibri"/>
                <a:cs typeface="Calibri"/>
              </a:rPr>
              <a:t>can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perform</a:t>
            </a:r>
            <a:r>
              <a:rPr sz="2000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client-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side</a:t>
            </a:r>
            <a:r>
              <a:rPr sz="2000" spc="-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encryption</a:t>
            </a:r>
            <a:r>
              <a:rPr sz="20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and</a:t>
            </a:r>
            <a:r>
              <a:rPr sz="20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send</a:t>
            </a:r>
            <a:r>
              <a:rPr sz="20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over</a:t>
            </a:r>
            <a:r>
              <a:rPr sz="2000" spc="-1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50" dirty="0">
                <a:solidFill>
                  <a:srgbClr val="131C36"/>
                </a:solidFill>
                <a:latin typeface="Calibri"/>
                <a:cs typeface="Calibri"/>
              </a:rPr>
              <a:t>a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clear</a:t>
            </a:r>
            <a:r>
              <a:rPr sz="2000" spc="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channel</a:t>
            </a:r>
            <a:endParaRPr sz="200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spcBef>
                <a:spcPts val="1250"/>
              </a:spcBef>
              <a:buClr>
                <a:srgbClr val="DA3467"/>
              </a:buClr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The</a:t>
            </a:r>
            <a:r>
              <a:rPr sz="20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data</a:t>
            </a:r>
            <a:r>
              <a:rPr sz="20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owner</a:t>
            </a:r>
            <a:r>
              <a:rPr sz="20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is</a:t>
            </a:r>
            <a:r>
              <a:rPr sz="20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identified</a:t>
            </a: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in</a:t>
            </a:r>
            <a:r>
              <a:rPr sz="20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the</a:t>
            </a:r>
            <a:r>
              <a:rPr sz="20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create</a:t>
            </a: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 phase</a:t>
            </a:r>
            <a:endParaRPr sz="200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spcBef>
                <a:spcPts val="1235"/>
              </a:spcBef>
              <a:buClr>
                <a:srgbClr val="DA3467"/>
              </a:buClr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Other</a:t>
            </a:r>
            <a:r>
              <a:rPr sz="20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key</a:t>
            </a:r>
            <a:r>
              <a:rPr sz="20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activities of</a:t>
            </a:r>
            <a:r>
              <a:rPr sz="20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phase</a:t>
            </a:r>
            <a:r>
              <a:rPr sz="20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one</a:t>
            </a:r>
            <a:r>
              <a:rPr sz="20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include:</a:t>
            </a:r>
            <a:endParaRPr sz="2000">
              <a:latin typeface="Calibri"/>
              <a:cs typeface="Calibri"/>
            </a:endParaRPr>
          </a:p>
          <a:p>
            <a:pPr marL="756285" lvl="1" indent="-287655">
              <a:lnSpc>
                <a:spcPct val="100000"/>
              </a:lnSpc>
              <a:spcBef>
                <a:spcPts val="745"/>
              </a:spcBef>
              <a:buClr>
                <a:srgbClr val="DA3467"/>
              </a:buClr>
              <a:buSzPct val="114705"/>
              <a:buFont typeface="Arial"/>
              <a:buChar char="•"/>
              <a:tabLst>
                <a:tab pos="756285" algn="l"/>
                <a:tab pos="756920" algn="l"/>
              </a:tabLst>
            </a:pPr>
            <a:r>
              <a:rPr sz="1700" dirty="0">
                <a:solidFill>
                  <a:srgbClr val="131C36"/>
                </a:solidFill>
                <a:latin typeface="Calibri"/>
                <a:cs typeface="Calibri"/>
              </a:rPr>
              <a:t>Data</a:t>
            </a:r>
            <a:r>
              <a:rPr sz="17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700" spc="-10" dirty="0">
                <a:solidFill>
                  <a:srgbClr val="131C36"/>
                </a:solidFill>
                <a:latin typeface="Calibri"/>
                <a:cs typeface="Calibri"/>
              </a:rPr>
              <a:t>discovery</a:t>
            </a:r>
            <a:endParaRPr sz="1700">
              <a:latin typeface="Calibri"/>
              <a:cs typeface="Calibri"/>
            </a:endParaRPr>
          </a:p>
          <a:p>
            <a:pPr marL="756285" lvl="1" indent="-287655">
              <a:lnSpc>
                <a:spcPct val="100000"/>
              </a:lnSpc>
              <a:spcBef>
                <a:spcPts val="710"/>
              </a:spcBef>
              <a:buClr>
                <a:srgbClr val="DA3467"/>
              </a:buClr>
              <a:buSzPct val="114705"/>
              <a:buFont typeface="Arial"/>
              <a:buChar char="•"/>
              <a:tabLst>
                <a:tab pos="756285" algn="l"/>
                <a:tab pos="756920" algn="l"/>
              </a:tabLst>
            </a:pPr>
            <a:r>
              <a:rPr sz="1700" dirty="0">
                <a:solidFill>
                  <a:srgbClr val="131C36"/>
                </a:solidFill>
                <a:latin typeface="Calibri"/>
                <a:cs typeface="Calibri"/>
              </a:rPr>
              <a:t>Data</a:t>
            </a:r>
            <a:r>
              <a:rPr sz="17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700" spc="-10" dirty="0">
                <a:solidFill>
                  <a:srgbClr val="131C36"/>
                </a:solidFill>
                <a:latin typeface="Calibri"/>
                <a:cs typeface="Calibri"/>
              </a:rPr>
              <a:t>categorization</a:t>
            </a:r>
            <a:endParaRPr sz="1700">
              <a:latin typeface="Calibri"/>
              <a:cs typeface="Calibri"/>
            </a:endParaRPr>
          </a:p>
          <a:p>
            <a:pPr marL="756285" lvl="1" indent="-287655">
              <a:lnSpc>
                <a:spcPct val="100000"/>
              </a:lnSpc>
              <a:spcBef>
                <a:spcPts val="695"/>
              </a:spcBef>
              <a:buClr>
                <a:srgbClr val="DA3467"/>
              </a:buClr>
              <a:buSzPct val="114705"/>
              <a:buFont typeface="Arial"/>
              <a:buChar char="•"/>
              <a:tabLst>
                <a:tab pos="756285" algn="l"/>
                <a:tab pos="756920" algn="l"/>
              </a:tabLst>
            </a:pPr>
            <a:r>
              <a:rPr sz="1700" dirty="0">
                <a:solidFill>
                  <a:srgbClr val="131C36"/>
                </a:solidFill>
                <a:latin typeface="Calibri"/>
                <a:cs typeface="Calibri"/>
              </a:rPr>
              <a:t>Data</a:t>
            </a:r>
            <a:r>
              <a:rPr sz="17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700" spc="-10" dirty="0">
                <a:solidFill>
                  <a:srgbClr val="131C36"/>
                </a:solidFill>
                <a:latin typeface="Calibri"/>
                <a:cs typeface="Calibri"/>
              </a:rPr>
              <a:t>classification</a:t>
            </a:r>
            <a:endParaRPr sz="1700">
              <a:latin typeface="Calibri"/>
              <a:cs typeface="Calibri"/>
            </a:endParaRPr>
          </a:p>
          <a:p>
            <a:pPr marL="756285" lvl="1" indent="-287655">
              <a:lnSpc>
                <a:spcPct val="100000"/>
              </a:lnSpc>
              <a:spcBef>
                <a:spcPts val="710"/>
              </a:spcBef>
              <a:buClr>
                <a:srgbClr val="DA3467"/>
              </a:buClr>
              <a:buSzPct val="114705"/>
              <a:buFont typeface="Arial"/>
              <a:buChar char="•"/>
              <a:tabLst>
                <a:tab pos="756285" algn="l"/>
                <a:tab pos="756920" algn="l"/>
              </a:tabLst>
            </a:pPr>
            <a:r>
              <a:rPr sz="1700" dirty="0">
                <a:solidFill>
                  <a:srgbClr val="131C36"/>
                </a:solidFill>
                <a:latin typeface="Calibri"/>
                <a:cs typeface="Calibri"/>
              </a:rPr>
              <a:t>Data</a:t>
            </a:r>
            <a:r>
              <a:rPr sz="17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700" spc="-10" dirty="0">
                <a:solidFill>
                  <a:srgbClr val="131C36"/>
                </a:solidFill>
                <a:latin typeface="Calibri"/>
                <a:cs typeface="Calibri"/>
              </a:rPr>
              <a:t>mapping</a:t>
            </a:r>
            <a:endParaRPr sz="1700">
              <a:latin typeface="Calibri"/>
              <a:cs typeface="Calibri"/>
            </a:endParaRPr>
          </a:p>
          <a:p>
            <a:pPr marL="756285" lvl="1" indent="-287655">
              <a:lnSpc>
                <a:spcPct val="100000"/>
              </a:lnSpc>
              <a:spcBef>
                <a:spcPts val="705"/>
              </a:spcBef>
              <a:buClr>
                <a:srgbClr val="DA3467"/>
              </a:buClr>
              <a:buSzPct val="114705"/>
              <a:buFont typeface="Arial"/>
              <a:buChar char="•"/>
              <a:tabLst>
                <a:tab pos="756285" algn="l"/>
                <a:tab pos="756920" algn="l"/>
              </a:tabLst>
            </a:pPr>
            <a:r>
              <a:rPr sz="1700" dirty="0">
                <a:solidFill>
                  <a:srgbClr val="131C36"/>
                </a:solidFill>
                <a:latin typeface="Calibri"/>
                <a:cs typeface="Calibri"/>
              </a:rPr>
              <a:t>Data</a:t>
            </a:r>
            <a:r>
              <a:rPr sz="17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131C36"/>
                </a:solidFill>
                <a:latin typeface="Calibri"/>
                <a:cs typeface="Calibri"/>
              </a:rPr>
              <a:t>labeling</a:t>
            </a:r>
            <a:r>
              <a:rPr sz="1700" spc="-7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700" spc="-10" dirty="0">
                <a:solidFill>
                  <a:srgbClr val="131C36"/>
                </a:solidFill>
                <a:latin typeface="Calibri"/>
                <a:cs typeface="Calibri"/>
              </a:rPr>
              <a:t>(tagging)</a:t>
            </a:r>
            <a:endParaRPr sz="1700">
              <a:latin typeface="Calibri"/>
              <a:cs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601514" y="2927108"/>
            <a:ext cx="2559685" cy="2559685"/>
            <a:chOff x="1601514" y="2927108"/>
            <a:chExt cx="2559685" cy="2559685"/>
          </a:xfrm>
        </p:grpSpPr>
        <p:sp>
          <p:nvSpPr>
            <p:cNvPr id="9" name="object 9"/>
            <p:cNvSpPr/>
            <p:nvPr/>
          </p:nvSpPr>
          <p:spPr>
            <a:xfrm>
              <a:off x="1631841" y="2958337"/>
              <a:ext cx="2498725" cy="2496820"/>
            </a:xfrm>
            <a:custGeom>
              <a:avLst/>
              <a:gdLst/>
              <a:ahLst/>
              <a:cxnLst/>
              <a:rect l="l" t="t" r="r" b="b"/>
              <a:pathLst>
                <a:path w="2498725" h="2496820">
                  <a:moveTo>
                    <a:pt x="1297219" y="0"/>
                  </a:moveTo>
                  <a:lnTo>
                    <a:pt x="1201380" y="0"/>
                  </a:lnTo>
                  <a:lnTo>
                    <a:pt x="1106943" y="7119"/>
                  </a:lnTo>
                  <a:lnTo>
                    <a:pt x="1014589" y="21110"/>
                  </a:lnTo>
                  <a:lnTo>
                    <a:pt x="924578" y="41714"/>
                  </a:lnTo>
                  <a:lnTo>
                    <a:pt x="837168" y="68672"/>
                  </a:lnTo>
                  <a:lnTo>
                    <a:pt x="752618" y="101725"/>
                  </a:lnTo>
                  <a:lnTo>
                    <a:pt x="671187" y="140615"/>
                  </a:lnTo>
                  <a:lnTo>
                    <a:pt x="593133" y="185082"/>
                  </a:lnTo>
                  <a:lnTo>
                    <a:pt x="518717" y="234869"/>
                  </a:lnTo>
                  <a:lnTo>
                    <a:pt x="448195" y="289716"/>
                  </a:lnTo>
                  <a:lnTo>
                    <a:pt x="381828" y="349364"/>
                  </a:lnTo>
                  <a:lnTo>
                    <a:pt x="319874" y="413555"/>
                  </a:lnTo>
                  <a:lnTo>
                    <a:pt x="262593" y="482030"/>
                  </a:lnTo>
                  <a:lnTo>
                    <a:pt x="210241" y="554531"/>
                  </a:lnTo>
                  <a:lnTo>
                    <a:pt x="163080" y="630798"/>
                  </a:lnTo>
                  <a:lnTo>
                    <a:pt x="121367" y="710572"/>
                  </a:lnTo>
                  <a:lnTo>
                    <a:pt x="85361" y="793596"/>
                  </a:lnTo>
                  <a:lnTo>
                    <a:pt x="55321" y="879610"/>
                  </a:lnTo>
                  <a:lnTo>
                    <a:pt x="31506" y="968356"/>
                  </a:lnTo>
                  <a:lnTo>
                    <a:pt x="14175" y="1059574"/>
                  </a:lnTo>
                  <a:lnTo>
                    <a:pt x="3587" y="1153006"/>
                  </a:lnTo>
                  <a:lnTo>
                    <a:pt x="0" y="1248394"/>
                  </a:lnTo>
                  <a:lnTo>
                    <a:pt x="3587" y="1343768"/>
                  </a:lnTo>
                  <a:lnTo>
                    <a:pt x="14175" y="1437188"/>
                  </a:lnTo>
                  <a:lnTo>
                    <a:pt x="31506" y="1528395"/>
                  </a:lnTo>
                  <a:lnTo>
                    <a:pt x="55321" y="1617131"/>
                  </a:lnTo>
                  <a:lnTo>
                    <a:pt x="85361" y="1703136"/>
                  </a:lnTo>
                  <a:lnTo>
                    <a:pt x="121367" y="1786152"/>
                  </a:lnTo>
                  <a:lnTo>
                    <a:pt x="163080" y="1865920"/>
                  </a:lnTo>
                  <a:lnTo>
                    <a:pt x="210241" y="1942181"/>
                  </a:lnTo>
                  <a:lnTo>
                    <a:pt x="262593" y="2014676"/>
                  </a:lnTo>
                  <a:lnTo>
                    <a:pt x="319875" y="2083147"/>
                  </a:lnTo>
                  <a:lnTo>
                    <a:pt x="381828" y="2147334"/>
                  </a:lnTo>
                  <a:lnTo>
                    <a:pt x="448195" y="2206980"/>
                  </a:lnTo>
                  <a:lnTo>
                    <a:pt x="518717" y="2261824"/>
                  </a:lnTo>
                  <a:lnTo>
                    <a:pt x="593133" y="2311609"/>
                  </a:lnTo>
                  <a:lnTo>
                    <a:pt x="671187" y="2356075"/>
                  </a:lnTo>
                  <a:lnTo>
                    <a:pt x="752618" y="2394963"/>
                  </a:lnTo>
                  <a:lnTo>
                    <a:pt x="837168" y="2428016"/>
                  </a:lnTo>
                  <a:lnTo>
                    <a:pt x="924578" y="2454973"/>
                  </a:lnTo>
                  <a:lnTo>
                    <a:pt x="1014589" y="2475577"/>
                  </a:lnTo>
                  <a:lnTo>
                    <a:pt x="1106943" y="2489568"/>
                  </a:lnTo>
                  <a:lnTo>
                    <a:pt x="1201380" y="2496687"/>
                  </a:lnTo>
                  <a:lnTo>
                    <a:pt x="1297219" y="2496687"/>
                  </a:lnTo>
                  <a:lnTo>
                    <a:pt x="1391656" y="2489568"/>
                  </a:lnTo>
                  <a:lnTo>
                    <a:pt x="1484010" y="2475577"/>
                  </a:lnTo>
                  <a:lnTo>
                    <a:pt x="1574021" y="2454973"/>
                  </a:lnTo>
                  <a:lnTo>
                    <a:pt x="1661431" y="2428016"/>
                  </a:lnTo>
                  <a:lnTo>
                    <a:pt x="1745981" y="2394963"/>
                  </a:lnTo>
                  <a:lnTo>
                    <a:pt x="1827412" y="2356075"/>
                  </a:lnTo>
                  <a:lnTo>
                    <a:pt x="1905465" y="2311609"/>
                  </a:lnTo>
                  <a:lnTo>
                    <a:pt x="1979882" y="2261824"/>
                  </a:lnTo>
                  <a:lnTo>
                    <a:pt x="2050403" y="2206980"/>
                  </a:lnTo>
                  <a:lnTo>
                    <a:pt x="2116771" y="2147334"/>
                  </a:lnTo>
                  <a:lnTo>
                    <a:pt x="2178724" y="2083147"/>
                  </a:lnTo>
                  <a:lnTo>
                    <a:pt x="2236006" y="2014676"/>
                  </a:lnTo>
                  <a:lnTo>
                    <a:pt x="2288358" y="1942181"/>
                  </a:lnTo>
                  <a:lnTo>
                    <a:pt x="2335519" y="1865920"/>
                  </a:lnTo>
                  <a:lnTo>
                    <a:pt x="2377232" y="1786152"/>
                  </a:lnTo>
                  <a:lnTo>
                    <a:pt x="2413238" y="1703136"/>
                  </a:lnTo>
                  <a:lnTo>
                    <a:pt x="2443278" y="1617131"/>
                  </a:lnTo>
                  <a:lnTo>
                    <a:pt x="2467093" y="1528395"/>
                  </a:lnTo>
                  <a:lnTo>
                    <a:pt x="2484424" y="1437188"/>
                  </a:lnTo>
                  <a:lnTo>
                    <a:pt x="2495012" y="1343768"/>
                  </a:lnTo>
                  <a:lnTo>
                    <a:pt x="2498599" y="1248394"/>
                  </a:lnTo>
                  <a:lnTo>
                    <a:pt x="2495012" y="1153006"/>
                  </a:lnTo>
                  <a:lnTo>
                    <a:pt x="2484424" y="1059574"/>
                  </a:lnTo>
                  <a:lnTo>
                    <a:pt x="2467093" y="968356"/>
                  </a:lnTo>
                  <a:lnTo>
                    <a:pt x="2443278" y="879610"/>
                  </a:lnTo>
                  <a:lnTo>
                    <a:pt x="2413238" y="793596"/>
                  </a:lnTo>
                  <a:lnTo>
                    <a:pt x="2377232" y="710572"/>
                  </a:lnTo>
                  <a:lnTo>
                    <a:pt x="2335519" y="630798"/>
                  </a:lnTo>
                  <a:lnTo>
                    <a:pt x="2288358" y="554531"/>
                  </a:lnTo>
                  <a:lnTo>
                    <a:pt x="2236006" y="482030"/>
                  </a:lnTo>
                  <a:lnTo>
                    <a:pt x="2178724" y="413555"/>
                  </a:lnTo>
                  <a:lnTo>
                    <a:pt x="2116770" y="349364"/>
                  </a:lnTo>
                  <a:lnTo>
                    <a:pt x="2050403" y="289716"/>
                  </a:lnTo>
                  <a:lnTo>
                    <a:pt x="1979882" y="234869"/>
                  </a:lnTo>
                  <a:lnTo>
                    <a:pt x="1905465" y="185082"/>
                  </a:lnTo>
                  <a:lnTo>
                    <a:pt x="1827412" y="140615"/>
                  </a:lnTo>
                  <a:lnTo>
                    <a:pt x="1745981" y="101725"/>
                  </a:lnTo>
                  <a:lnTo>
                    <a:pt x="1661431" y="68672"/>
                  </a:lnTo>
                  <a:lnTo>
                    <a:pt x="1574021" y="41714"/>
                  </a:lnTo>
                  <a:lnTo>
                    <a:pt x="1484010" y="21110"/>
                  </a:lnTo>
                  <a:lnTo>
                    <a:pt x="1391656" y="7119"/>
                  </a:lnTo>
                  <a:lnTo>
                    <a:pt x="1297219" y="0"/>
                  </a:lnTo>
                  <a:close/>
                </a:path>
              </a:pathLst>
            </a:custGeom>
            <a:solidFill>
              <a:srgbClr val="EBF0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631841" y="2957435"/>
              <a:ext cx="2498725" cy="2498725"/>
            </a:xfrm>
            <a:custGeom>
              <a:avLst/>
              <a:gdLst/>
              <a:ahLst/>
              <a:cxnLst/>
              <a:rect l="l" t="t" r="r" b="b"/>
              <a:pathLst>
                <a:path w="2498725" h="2498725">
                  <a:moveTo>
                    <a:pt x="2498599" y="1249296"/>
                  </a:moveTo>
                  <a:lnTo>
                    <a:pt x="2497697" y="1297211"/>
                  </a:lnTo>
                  <a:lnTo>
                    <a:pt x="2495012" y="1344670"/>
                  </a:lnTo>
                  <a:lnTo>
                    <a:pt x="2490577" y="1391641"/>
                  </a:lnTo>
                  <a:lnTo>
                    <a:pt x="2484424" y="1438090"/>
                  </a:lnTo>
                  <a:lnTo>
                    <a:pt x="2476585" y="1483987"/>
                  </a:lnTo>
                  <a:lnTo>
                    <a:pt x="2467093" y="1529297"/>
                  </a:lnTo>
                  <a:lnTo>
                    <a:pt x="2455980" y="1573990"/>
                  </a:lnTo>
                  <a:lnTo>
                    <a:pt x="2443278" y="1618033"/>
                  </a:lnTo>
                  <a:lnTo>
                    <a:pt x="2429020" y="1661393"/>
                  </a:lnTo>
                  <a:lnTo>
                    <a:pt x="2413238" y="1704038"/>
                  </a:lnTo>
                  <a:lnTo>
                    <a:pt x="2395965" y="1745936"/>
                  </a:lnTo>
                  <a:lnTo>
                    <a:pt x="2377232" y="1787054"/>
                  </a:lnTo>
                  <a:lnTo>
                    <a:pt x="2357073" y="1827360"/>
                  </a:lnTo>
                  <a:lnTo>
                    <a:pt x="2335519" y="1866822"/>
                  </a:lnTo>
                  <a:lnTo>
                    <a:pt x="2312603" y="1905407"/>
                  </a:lnTo>
                  <a:lnTo>
                    <a:pt x="2288358" y="1943083"/>
                  </a:lnTo>
                  <a:lnTo>
                    <a:pt x="2262815" y="1979818"/>
                  </a:lnTo>
                  <a:lnTo>
                    <a:pt x="2236006" y="2015578"/>
                  </a:lnTo>
                  <a:lnTo>
                    <a:pt x="2207966" y="2050333"/>
                  </a:lnTo>
                  <a:lnTo>
                    <a:pt x="2178724" y="2084049"/>
                  </a:lnTo>
                  <a:lnTo>
                    <a:pt x="2148315" y="2116694"/>
                  </a:lnTo>
                  <a:lnTo>
                    <a:pt x="2116771" y="2148237"/>
                  </a:lnTo>
                  <a:lnTo>
                    <a:pt x="2084122" y="2178643"/>
                  </a:lnTo>
                  <a:lnTo>
                    <a:pt x="2050403" y="2207882"/>
                  </a:lnTo>
                  <a:lnTo>
                    <a:pt x="2015646" y="2235920"/>
                  </a:lnTo>
                  <a:lnTo>
                    <a:pt x="1979882" y="2262726"/>
                  </a:lnTo>
                  <a:lnTo>
                    <a:pt x="1943145" y="2288267"/>
                  </a:lnTo>
                  <a:lnTo>
                    <a:pt x="1905465" y="2312511"/>
                  </a:lnTo>
                  <a:lnTo>
                    <a:pt x="1866877" y="2335425"/>
                  </a:lnTo>
                  <a:lnTo>
                    <a:pt x="1827412" y="2356977"/>
                  </a:lnTo>
                  <a:lnTo>
                    <a:pt x="1787103" y="2377135"/>
                  </a:lnTo>
                  <a:lnTo>
                    <a:pt x="1745981" y="2395865"/>
                  </a:lnTo>
                  <a:lnTo>
                    <a:pt x="1704080" y="2413137"/>
                  </a:lnTo>
                  <a:lnTo>
                    <a:pt x="1661431" y="2428918"/>
                  </a:lnTo>
                  <a:lnTo>
                    <a:pt x="1618067" y="2443175"/>
                  </a:lnTo>
                  <a:lnTo>
                    <a:pt x="1574021" y="2455875"/>
                  </a:lnTo>
                  <a:lnTo>
                    <a:pt x="1529324" y="2466988"/>
                  </a:lnTo>
                  <a:lnTo>
                    <a:pt x="1484010" y="2476479"/>
                  </a:lnTo>
                  <a:lnTo>
                    <a:pt x="1438109" y="2484317"/>
                  </a:lnTo>
                  <a:lnTo>
                    <a:pt x="1391656" y="2490470"/>
                  </a:lnTo>
                  <a:lnTo>
                    <a:pt x="1344682" y="2494905"/>
                  </a:lnTo>
                  <a:lnTo>
                    <a:pt x="1297219" y="2497589"/>
                  </a:lnTo>
                  <a:lnTo>
                    <a:pt x="1249299" y="2498491"/>
                  </a:lnTo>
                  <a:lnTo>
                    <a:pt x="1201380" y="2497589"/>
                  </a:lnTo>
                  <a:lnTo>
                    <a:pt x="1153917" y="2494905"/>
                  </a:lnTo>
                  <a:lnTo>
                    <a:pt x="1106943" y="2490470"/>
                  </a:lnTo>
                  <a:lnTo>
                    <a:pt x="1060489" y="2484317"/>
                  </a:lnTo>
                  <a:lnTo>
                    <a:pt x="1014589" y="2476479"/>
                  </a:lnTo>
                  <a:lnTo>
                    <a:pt x="969275" y="2466988"/>
                  </a:lnTo>
                  <a:lnTo>
                    <a:pt x="924578" y="2455875"/>
                  </a:lnTo>
                  <a:lnTo>
                    <a:pt x="880532" y="2443175"/>
                  </a:lnTo>
                  <a:lnTo>
                    <a:pt x="837168" y="2428918"/>
                  </a:lnTo>
                  <a:lnTo>
                    <a:pt x="794519" y="2413137"/>
                  </a:lnTo>
                  <a:lnTo>
                    <a:pt x="752618" y="2395865"/>
                  </a:lnTo>
                  <a:lnTo>
                    <a:pt x="711496" y="2377135"/>
                  </a:lnTo>
                  <a:lnTo>
                    <a:pt x="671187" y="2356977"/>
                  </a:lnTo>
                  <a:lnTo>
                    <a:pt x="631722" y="2335425"/>
                  </a:lnTo>
                  <a:lnTo>
                    <a:pt x="593133" y="2312511"/>
                  </a:lnTo>
                  <a:lnTo>
                    <a:pt x="555454" y="2288267"/>
                  </a:lnTo>
                  <a:lnTo>
                    <a:pt x="518717" y="2262726"/>
                  </a:lnTo>
                  <a:lnTo>
                    <a:pt x="482953" y="2235920"/>
                  </a:lnTo>
                  <a:lnTo>
                    <a:pt x="448195" y="2207882"/>
                  </a:lnTo>
                  <a:lnTo>
                    <a:pt x="414476" y="2178643"/>
                  </a:lnTo>
                  <a:lnTo>
                    <a:pt x="381828" y="2148237"/>
                  </a:lnTo>
                  <a:lnTo>
                    <a:pt x="350284" y="2116694"/>
                  </a:lnTo>
                  <a:lnTo>
                    <a:pt x="319875" y="2084049"/>
                  </a:lnTo>
                  <a:lnTo>
                    <a:pt x="290633" y="2050333"/>
                  </a:lnTo>
                  <a:lnTo>
                    <a:pt x="262593" y="2015578"/>
                  </a:lnTo>
                  <a:lnTo>
                    <a:pt x="235784" y="1979818"/>
                  </a:lnTo>
                  <a:lnTo>
                    <a:pt x="210241" y="1943083"/>
                  </a:lnTo>
                  <a:lnTo>
                    <a:pt x="185996" y="1905407"/>
                  </a:lnTo>
                  <a:lnTo>
                    <a:pt x="163080" y="1866822"/>
                  </a:lnTo>
                  <a:lnTo>
                    <a:pt x="141526" y="1827360"/>
                  </a:lnTo>
                  <a:lnTo>
                    <a:pt x="121367" y="1787054"/>
                  </a:lnTo>
                  <a:lnTo>
                    <a:pt x="102634" y="1745936"/>
                  </a:lnTo>
                  <a:lnTo>
                    <a:pt x="85361" y="1704038"/>
                  </a:lnTo>
                  <a:lnTo>
                    <a:pt x="69579" y="1661393"/>
                  </a:lnTo>
                  <a:lnTo>
                    <a:pt x="55321" y="1618033"/>
                  </a:lnTo>
                  <a:lnTo>
                    <a:pt x="42619" y="1573990"/>
                  </a:lnTo>
                  <a:lnTo>
                    <a:pt x="31506" y="1529297"/>
                  </a:lnTo>
                  <a:lnTo>
                    <a:pt x="22014" y="1483987"/>
                  </a:lnTo>
                  <a:lnTo>
                    <a:pt x="14175" y="1438090"/>
                  </a:lnTo>
                  <a:lnTo>
                    <a:pt x="8022" y="1391641"/>
                  </a:lnTo>
                  <a:lnTo>
                    <a:pt x="3587" y="1344670"/>
                  </a:lnTo>
                  <a:lnTo>
                    <a:pt x="902" y="1297211"/>
                  </a:lnTo>
                  <a:lnTo>
                    <a:pt x="0" y="1249296"/>
                  </a:lnTo>
                  <a:lnTo>
                    <a:pt x="902" y="1201374"/>
                  </a:lnTo>
                  <a:lnTo>
                    <a:pt x="3587" y="1153908"/>
                  </a:lnTo>
                  <a:lnTo>
                    <a:pt x="8022" y="1106932"/>
                  </a:lnTo>
                  <a:lnTo>
                    <a:pt x="14175" y="1060476"/>
                  </a:lnTo>
                  <a:lnTo>
                    <a:pt x="22014" y="1014574"/>
                  </a:lnTo>
                  <a:lnTo>
                    <a:pt x="31506" y="969258"/>
                  </a:lnTo>
                  <a:lnTo>
                    <a:pt x="42619" y="924560"/>
                  </a:lnTo>
                  <a:lnTo>
                    <a:pt x="55321" y="880512"/>
                  </a:lnTo>
                  <a:lnTo>
                    <a:pt x="69579" y="837148"/>
                  </a:lnTo>
                  <a:lnTo>
                    <a:pt x="85361" y="794498"/>
                  </a:lnTo>
                  <a:lnTo>
                    <a:pt x="102634" y="752596"/>
                  </a:lnTo>
                  <a:lnTo>
                    <a:pt x="121367" y="711475"/>
                  </a:lnTo>
                  <a:lnTo>
                    <a:pt x="141526" y="671165"/>
                  </a:lnTo>
                  <a:lnTo>
                    <a:pt x="163080" y="631700"/>
                  </a:lnTo>
                  <a:lnTo>
                    <a:pt x="185996" y="593112"/>
                  </a:lnTo>
                  <a:lnTo>
                    <a:pt x="210241" y="555433"/>
                  </a:lnTo>
                  <a:lnTo>
                    <a:pt x="235784" y="518696"/>
                  </a:lnTo>
                  <a:lnTo>
                    <a:pt x="262593" y="482932"/>
                  </a:lnTo>
                  <a:lnTo>
                    <a:pt x="290633" y="448176"/>
                  </a:lnTo>
                  <a:lnTo>
                    <a:pt x="319874" y="414457"/>
                  </a:lnTo>
                  <a:lnTo>
                    <a:pt x="350284" y="381810"/>
                  </a:lnTo>
                  <a:lnTo>
                    <a:pt x="381828" y="350266"/>
                  </a:lnTo>
                  <a:lnTo>
                    <a:pt x="414476" y="319858"/>
                  </a:lnTo>
                  <a:lnTo>
                    <a:pt x="448195" y="290618"/>
                  </a:lnTo>
                  <a:lnTo>
                    <a:pt x="482953" y="262578"/>
                  </a:lnTo>
                  <a:lnTo>
                    <a:pt x="518717" y="235771"/>
                  </a:lnTo>
                  <a:lnTo>
                    <a:pt x="555454" y="210229"/>
                  </a:lnTo>
                  <a:lnTo>
                    <a:pt x="593133" y="185984"/>
                  </a:lnTo>
                  <a:lnTo>
                    <a:pt x="631722" y="163070"/>
                  </a:lnTo>
                  <a:lnTo>
                    <a:pt x="671187" y="141517"/>
                  </a:lnTo>
                  <a:lnTo>
                    <a:pt x="711496" y="121359"/>
                  </a:lnTo>
                  <a:lnTo>
                    <a:pt x="752618" y="102627"/>
                  </a:lnTo>
                  <a:lnTo>
                    <a:pt x="794519" y="85355"/>
                  </a:lnTo>
                  <a:lnTo>
                    <a:pt x="837168" y="69574"/>
                  </a:lnTo>
                  <a:lnTo>
                    <a:pt x="880531" y="55317"/>
                  </a:lnTo>
                  <a:lnTo>
                    <a:pt x="924578" y="42616"/>
                  </a:lnTo>
                  <a:lnTo>
                    <a:pt x="969275" y="31504"/>
                  </a:lnTo>
                  <a:lnTo>
                    <a:pt x="1014589" y="22012"/>
                  </a:lnTo>
                  <a:lnTo>
                    <a:pt x="1060489" y="14174"/>
                  </a:lnTo>
                  <a:lnTo>
                    <a:pt x="1106943" y="8021"/>
                  </a:lnTo>
                  <a:lnTo>
                    <a:pt x="1153917" y="3586"/>
                  </a:lnTo>
                  <a:lnTo>
                    <a:pt x="1201380" y="902"/>
                  </a:lnTo>
                  <a:lnTo>
                    <a:pt x="1249299" y="0"/>
                  </a:lnTo>
                  <a:lnTo>
                    <a:pt x="1297219" y="902"/>
                  </a:lnTo>
                  <a:lnTo>
                    <a:pt x="1344682" y="3586"/>
                  </a:lnTo>
                  <a:lnTo>
                    <a:pt x="1391656" y="8021"/>
                  </a:lnTo>
                  <a:lnTo>
                    <a:pt x="1438109" y="14174"/>
                  </a:lnTo>
                  <a:lnTo>
                    <a:pt x="1484010" y="22012"/>
                  </a:lnTo>
                  <a:lnTo>
                    <a:pt x="1529324" y="31504"/>
                  </a:lnTo>
                  <a:lnTo>
                    <a:pt x="1574021" y="42616"/>
                  </a:lnTo>
                  <a:lnTo>
                    <a:pt x="1618067" y="55317"/>
                  </a:lnTo>
                  <a:lnTo>
                    <a:pt x="1661431" y="69574"/>
                  </a:lnTo>
                  <a:lnTo>
                    <a:pt x="1704080" y="85355"/>
                  </a:lnTo>
                  <a:lnTo>
                    <a:pt x="1745981" y="102627"/>
                  </a:lnTo>
                  <a:lnTo>
                    <a:pt x="1787103" y="121359"/>
                  </a:lnTo>
                  <a:lnTo>
                    <a:pt x="1827412" y="141517"/>
                  </a:lnTo>
                  <a:lnTo>
                    <a:pt x="1866877" y="163070"/>
                  </a:lnTo>
                  <a:lnTo>
                    <a:pt x="1905465" y="185984"/>
                  </a:lnTo>
                  <a:lnTo>
                    <a:pt x="1943145" y="210229"/>
                  </a:lnTo>
                  <a:lnTo>
                    <a:pt x="1979882" y="235771"/>
                  </a:lnTo>
                  <a:lnTo>
                    <a:pt x="2015646" y="262578"/>
                  </a:lnTo>
                  <a:lnTo>
                    <a:pt x="2050403" y="290618"/>
                  </a:lnTo>
                  <a:lnTo>
                    <a:pt x="2084122" y="319858"/>
                  </a:lnTo>
                  <a:lnTo>
                    <a:pt x="2116770" y="350266"/>
                  </a:lnTo>
                  <a:lnTo>
                    <a:pt x="2148315" y="381810"/>
                  </a:lnTo>
                  <a:lnTo>
                    <a:pt x="2178724" y="414457"/>
                  </a:lnTo>
                  <a:lnTo>
                    <a:pt x="2207966" y="448176"/>
                  </a:lnTo>
                  <a:lnTo>
                    <a:pt x="2236006" y="482932"/>
                  </a:lnTo>
                  <a:lnTo>
                    <a:pt x="2262815" y="518696"/>
                  </a:lnTo>
                  <a:lnTo>
                    <a:pt x="2288358" y="555433"/>
                  </a:lnTo>
                  <a:lnTo>
                    <a:pt x="2312603" y="593112"/>
                  </a:lnTo>
                  <a:lnTo>
                    <a:pt x="2335519" y="631700"/>
                  </a:lnTo>
                  <a:lnTo>
                    <a:pt x="2357073" y="671165"/>
                  </a:lnTo>
                  <a:lnTo>
                    <a:pt x="2377232" y="711475"/>
                  </a:lnTo>
                  <a:lnTo>
                    <a:pt x="2395965" y="752596"/>
                  </a:lnTo>
                  <a:lnTo>
                    <a:pt x="2413238" y="794498"/>
                  </a:lnTo>
                  <a:lnTo>
                    <a:pt x="2429020" y="837148"/>
                  </a:lnTo>
                  <a:lnTo>
                    <a:pt x="2443278" y="880512"/>
                  </a:lnTo>
                  <a:lnTo>
                    <a:pt x="2455980" y="924560"/>
                  </a:lnTo>
                  <a:lnTo>
                    <a:pt x="2467093" y="969258"/>
                  </a:lnTo>
                  <a:lnTo>
                    <a:pt x="2476585" y="1014574"/>
                  </a:lnTo>
                  <a:lnTo>
                    <a:pt x="2484424" y="1060476"/>
                  </a:lnTo>
                  <a:lnTo>
                    <a:pt x="2490577" y="1106932"/>
                  </a:lnTo>
                  <a:lnTo>
                    <a:pt x="2495012" y="1153908"/>
                  </a:lnTo>
                  <a:lnTo>
                    <a:pt x="2497697" y="1201374"/>
                  </a:lnTo>
                  <a:lnTo>
                    <a:pt x="2498599" y="1249296"/>
                  </a:lnTo>
                  <a:close/>
                </a:path>
              </a:pathLst>
            </a:custGeom>
            <a:ln w="60652">
              <a:solidFill>
                <a:srgbClr val="0A425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878809" y="3375821"/>
              <a:ext cx="1247775" cy="1243965"/>
            </a:xfrm>
            <a:custGeom>
              <a:avLst/>
              <a:gdLst/>
              <a:ahLst/>
              <a:cxnLst/>
              <a:rect l="l" t="t" r="r" b="b"/>
              <a:pathLst>
                <a:path w="1247775" h="1243964">
                  <a:moveTo>
                    <a:pt x="1044711" y="1082407"/>
                  </a:moveTo>
                  <a:lnTo>
                    <a:pt x="355074" y="1082407"/>
                  </a:lnTo>
                  <a:lnTo>
                    <a:pt x="398624" y="1085547"/>
                  </a:lnTo>
                  <a:lnTo>
                    <a:pt x="442508" y="1102524"/>
                  </a:lnTo>
                  <a:lnTo>
                    <a:pt x="476911" y="1129584"/>
                  </a:lnTo>
                  <a:lnTo>
                    <a:pt x="492016" y="1162970"/>
                  </a:lnTo>
                  <a:lnTo>
                    <a:pt x="499639" y="1203071"/>
                  </a:lnTo>
                  <a:lnTo>
                    <a:pt x="516910" y="1228966"/>
                  </a:lnTo>
                  <a:lnTo>
                    <a:pt x="544531" y="1242105"/>
                  </a:lnTo>
                  <a:lnTo>
                    <a:pt x="583202" y="1243939"/>
                  </a:lnTo>
                  <a:lnTo>
                    <a:pt x="593361" y="1243199"/>
                  </a:lnTo>
                  <a:lnTo>
                    <a:pt x="603521" y="1242650"/>
                  </a:lnTo>
                  <a:lnTo>
                    <a:pt x="613681" y="1242290"/>
                  </a:lnTo>
                  <a:lnTo>
                    <a:pt x="623841" y="1242119"/>
                  </a:lnTo>
                  <a:lnTo>
                    <a:pt x="692793" y="1242083"/>
                  </a:lnTo>
                  <a:lnTo>
                    <a:pt x="706027" y="1241031"/>
                  </a:lnTo>
                  <a:lnTo>
                    <a:pt x="726386" y="1229522"/>
                  </a:lnTo>
                  <a:lnTo>
                    <a:pt x="738538" y="1208592"/>
                  </a:lnTo>
                  <a:lnTo>
                    <a:pt x="744141" y="1177931"/>
                  </a:lnTo>
                  <a:lnTo>
                    <a:pt x="759670" y="1139757"/>
                  </a:lnTo>
                  <a:lnTo>
                    <a:pt x="793988" y="1109517"/>
                  </a:lnTo>
                  <a:lnTo>
                    <a:pt x="838152" y="1090995"/>
                  </a:lnTo>
                  <a:lnTo>
                    <a:pt x="883218" y="1087974"/>
                  </a:lnTo>
                  <a:lnTo>
                    <a:pt x="1039210" y="1087974"/>
                  </a:lnTo>
                  <a:lnTo>
                    <a:pt x="1042783" y="1084311"/>
                  </a:lnTo>
                  <a:lnTo>
                    <a:pt x="1044711" y="1082407"/>
                  </a:lnTo>
                  <a:close/>
                </a:path>
                <a:path w="1247775" h="1243964">
                  <a:moveTo>
                    <a:pt x="692793" y="1242083"/>
                  </a:moveTo>
                  <a:lnTo>
                    <a:pt x="636822" y="1242083"/>
                  </a:lnTo>
                  <a:lnTo>
                    <a:pt x="649821" y="1242283"/>
                  </a:lnTo>
                  <a:lnTo>
                    <a:pt x="662821" y="1242730"/>
                  </a:lnTo>
                  <a:lnTo>
                    <a:pt x="675802" y="1243433"/>
                  </a:lnTo>
                  <a:lnTo>
                    <a:pt x="692793" y="1242083"/>
                  </a:lnTo>
                  <a:close/>
                </a:path>
                <a:path w="1247775" h="1243964">
                  <a:moveTo>
                    <a:pt x="1039210" y="1087974"/>
                  </a:moveTo>
                  <a:lnTo>
                    <a:pt x="883218" y="1087974"/>
                  </a:lnTo>
                  <a:lnTo>
                    <a:pt x="920244" y="1104241"/>
                  </a:lnTo>
                  <a:lnTo>
                    <a:pt x="949286" y="1124473"/>
                  </a:lnTo>
                  <a:lnTo>
                    <a:pt x="975769" y="1130093"/>
                  </a:lnTo>
                  <a:lnTo>
                    <a:pt x="1001077" y="1121952"/>
                  </a:lnTo>
                  <a:lnTo>
                    <a:pt x="1026593" y="1100905"/>
                  </a:lnTo>
                  <a:lnTo>
                    <a:pt x="1039210" y="1087974"/>
                  </a:lnTo>
                  <a:close/>
                </a:path>
                <a:path w="1247775" h="1243964">
                  <a:moveTo>
                    <a:pt x="278509" y="107856"/>
                  </a:moveTo>
                  <a:lnTo>
                    <a:pt x="268242" y="113531"/>
                  </a:lnTo>
                  <a:lnTo>
                    <a:pt x="257937" y="118988"/>
                  </a:lnTo>
                  <a:lnTo>
                    <a:pt x="248087" y="124843"/>
                  </a:lnTo>
                  <a:lnTo>
                    <a:pt x="239184" y="131712"/>
                  </a:lnTo>
                  <a:lnTo>
                    <a:pt x="215140" y="154402"/>
                  </a:lnTo>
                  <a:lnTo>
                    <a:pt x="167961" y="200768"/>
                  </a:lnTo>
                  <a:lnTo>
                    <a:pt x="144258" y="223799"/>
                  </a:lnTo>
                  <a:lnTo>
                    <a:pt x="127799" y="244402"/>
                  </a:lnTo>
                  <a:lnTo>
                    <a:pt x="122448" y="264663"/>
                  </a:lnTo>
                  <a:lnTo>
                    <a:pt x="127597" y="285720"/>
                  </a:lnTo>
                  <a:lnTo>
                    <a:pt x="142641" y="308710"/>
                  </a:lnTo>
                  <a:lnTo>
                    <a:pt x="159621" y="343022"/>
                  </a:lnTo>
                  <a:lnTo>
                    <a:pt x="162526" y="382082"/>
                  </a:lnTo>
                  <a:lnTo>
                    <a:pt x="153154" y="421204"/>
                  </a:lnTo>
                  <a:lnTo>
                    <a:pt x="133303" y="455701"/>
                  </a:lnTo>
                  <a:lnTo>
                    <a:pt x="69349" y="492076"/>
                  </a:lnTo>
                  <a:lnTo>
                    <a:pt x="37933" y="498473"/>
                  </a:lnTo>
                  <a:lnTo>
                    <a:pt x="18032" y="512242"/>
                  </a:lnTo>
                  <a:lnTo>
                    <a:pt x="7438" y="533442"/>
                  </a:lnTo>
                  <a:lnTo>
                    <a:pt x="3942" y="562127"/>
                  </a:lnTo>
                  <a:lnTo>
                    <a:pt x="2971" y="581946"/>
                  </a:lnTo>
                  <a:lnTo>
                    <a:pt x="1478" y="601803"/>
                  </a:lnTo>
                  <a:lnTo>
                    <a:pt x="232" y="621659"/>
                  </a:lnTo>
                  <a:lnTo>
                    <a:pt x="0" y="641478"/>
                  </a:lnTo>
                  <a:lnTo>
                    <a:pt x="2761" y="680595"/>
                  </a:lnTo>
                  <a:lnTo>
                    <a:pt x="13142" y="713399"/>
                  </a:lnTo>
                  <a:lnTo>
                    <a:pt x="37928" y="736121"/>
                  </a:lnTo>
                  <a:lnTo>
                    <a:pt x="83906" y="744988"/>
                  </a:lnTo>
                  <a:lnTo>
                    <a:pt x="114542" y="758976"/>
                  </a:lnTo>
                  <a:lnTo>
                    <a:pt x="139894" y="793303"/>
                  </a:lnTo>
                  <a:lnTo>
                    <a:pt x="156205" y="837427"/>
                  </a:lnTo>
                  <a:lnTo>
                    <a:pt x="159721" y="880803"/>
                  </a:lnTo>
                  <a:lnTo>
                    <a:pt x="146685" y="912889"/>
                  </a:lnTo>
                  <a:lnTo>
                    <a:pt x="123215" y="944703"/>
                  </a:lnTo>
                  <a:lnTo>
                    <a:pt x="117545" y="973855"/>
                  </a:lnTo>
                  <a:lnTo>
                    <a:pt x="127607" y="1001661"/>
                  </a:lnTo>
                  <a:lnTo>
                    <a:pt x="151335" y="1029438"/>
                  </a:lnTo>
                  <a:lnTo>
                    <a:pt x="166780" y="1044413"/>
                  </a:lnTo>
                  <a:lnTo>
                    <a:pt x="182016" y="1059625"/>
                  </a:lnTo>
                  <a:lnTo>
                    <a:pt x="197025" y="1075083"/>
                  </a:lnTo>
                  <a:lnTo>
                    <a:pt x="211788" y="1090796"/>
                  </a:lnTo>
                  <a:lnTo>
                    <a:pt x="237516" y="1113479"/>
                  </a:lnTo>
                  <a:lnTo>
                    <a:pt x="263396" y="1123889"/>
                  </a:lnTo>
                  <a:lnTo>
                    <a:pt x="290943" y="1119269"/>
                  </a:lnTo>
                  <a:lnTo>
                    <a:pt x="321676" y="1096861"/>
                  </a:lnTo>
                  <a:lnTo>
                    <a:pt x="355074" y="1082407"/>
                  </a:lnTo>
                  <a:lnTo>
                    <a:pt x="1044711" y="1082407"/>
                  </a:lnTo>
                  <a:lnTo>
                    <a:pt x="1059296" y="1068002"/>
                  </a:lnTo>
                  <a:lnTo>
                    <a:pt x="1076037" y="1051920"/>
                  </a:lnTo>
                  <a:lnTo>
                    <a:pt x="1092910" y="1036009"/>
                  </a:lnTo>
                  <a:lnTo>
                    <a:pt x="1115523" y="1010289"/>
                  </a:lnTo>
                  <a:lnTo>
                    <a:pt x="1125891" y="984304"/>
                  </a:lnTo>
                  <a:lnTo>
                    <a:pt x="1121512" y="956576"/>
                  </a:lnTo>
                  <a:lnTo>
                    <a:pt x="1099885" y="925625"/>
                  </a:lnTo>
                  <a:lnTo>
                    <a:pt x="1085063" y="890652"/>
                  </a:lnTo>
                  <a:lnTo>
                    <a:pt x="1088841" y="846130"/>
                  </a:lnTo>
                  <a:lnTo>
                    <a:pt x="1095139" y="830910"/>
                  </a:lnTo>
                  <a:lnTo>
                    <a:pt x="623841" y="830910"/>
                  </a:lnTo>
                  <a:lnTo>
                    <a:pt x="576700" y="825402"/>
                  </a:lnTo>
                  <a:lnTo>
                    <a:pt x="533389" y="809934"/>
                  </a:lnTo>
                  <a:lnTo>
                    <a:pt x="495114" y="785698"/>
                  </a:lnTo>
                  <a:lnTo>
                    <a:pt x="463082" y="753884"/>
                  </a:lnTo>
                  <a:lnTo>
                    <a:pt x="438498" y="715686"/>
                  </a:lnTo>
                  <a:lnTo>
                    <a:pt x="422569" y="672294"/>
                  </a:lnTo>
                  <a:lnTo>
                    <a:pt x="416500" y="624900"/>
                  </a:lnTo>
                  <a:lnTo>
                    <a:pt x="421296" y="576537"/>
                  </a:lnTo>
                  <a:lnTo>
                    <a:pt x="436482" y="532110"/>
                  </a:lnTo>
                  <a:lnTo>
                    <a:pt x="460790" y="492893"/>
                  </a:lnTo>
                  <a:lnTo>
                    <a:pt x="492950" y="460163"/>
                  </a:lnTo>
                  <a:lnTo>
                    <a:pt x="531691" y="435193"/>
                  </a:lnTo>
                  <a:lnTo>
                    <a:pt x="575745" y="419259"/>
                  </a:lnTo>
                  <a:lnTo>
                    <a:pt x="623841" y="413635"/>
                  </a:lnTo>
                  <a:lnTo>
                    <a:pt x="1095222" y="413635"/>
                  </a:lnTo>
                  <a:lnTo>
                    <a:pt x="1092719" y="407148"/>
                  </a:lnTo>
                  <a:lnTo>
                    <a:pt x="1090605" y="362843"/>
                  </a:lnTo>
                  <a:lnTo>
                    <a:pt x="1106759" y="327107"/>
                  </a:lnTo>
                  <a:lnTo>
                    <a:pt x="1127384" y="298110"/>
                  </a:lnTo>
                  <a:lnTo>
                    <a:pt x="1132929" y="271625"/>
                  </a:lnTo>
                  <a:lnTo>
                    <a:pt x="1124657" y="246295"/>
                  </a:lnTo>
                  <a:lnTo>
                    <a:pt x="1103827" y="220767"/>
                  </a:lnTo>
                  <a:lnTo>
                    <a:pt x="1087435" y="204405"/>
                  </a:lnTo>
                  <a:lnTo>
                    <a:pt x="1071250" y="187826"/>
                  </a:lnTo>
                  <a:lnTo>
                    <a:pt x="1046099" y="161633"/>
                  </a:lnTo>
                  <a:lnTo>
                    <a:pt x="894157" y="161633"/>
                  </a:lnTo>
                  <a:lnTo>
                    <a:pt x="872802" y="160000"/>
                  </a:lnTo>
                  <a:lnTo>
                    <a:pt x="370348" y="160000"/>
                  </a:lnTo>
                  <a:lnTo>
                    <a:pt x="336339" y="152193"/>
                  </a:lnTo>
                  <a:lnTo>
                    <a:pt x="302771" y="121300"/>
                  </a:lnTo>
                  <a:lnTo>
                    <a:pt x="298383" y="117210"/>
                  </a:lnTo>
                  <a:lnTo>
                    <a:pt x="292460" y="114047"/>
                  </a:lnTo>
                  <a:lnTo>
                    <a:pt x="285627" y="111151"/>
                  </a:lnTo>
                  <a:lnTo>
                    <a:pt x="278509" y="107856"/>
                  </a:lnTo>
                  <a:close/>
                </a:path>
                <a:path w="1247775" h="1243964">
                  <a:moveTo>
                    <a:pt x="1095222" y="413635"/>
                  </a:moveTo>
                  <a:lnTo>
                    <a:pt x="625559" y="413635"/>
                  </a:lnTo>
                  <a:lnTo>
                    <a:pt x="673227" y="419333"/>
                  </a:lnTo>
                  <a:lnTo>
                    <a:pt x="716841" y="434876"/>
                  </a:lnTo>
                  <a:lnTo>
                    <a:pt x="755233" y="459102"/>
                  </a:lnTo>
                  <a:lnTo>
                    <a:pt x="787234" y="490851"/>
                  </a:lnTo>
                  <a:lnTo>
                    <a:pt x="811675" y="528965"/>
                  </a:lnTo>
                  <a:lnTo>
                    <a:pt x="827388" y="572283"/>
                  </a:lnTo>
                  <a:lnTo>
                    <a:pt x="833203" y="619644"/>
                  </a:lnTo>
                  <a:lnTo>
                    <a:pt x="828095" y="668522"/>
                  </a:lnTo>
                  <a:lnTo>
                    <a:pt x="812779" y="713160"/>
                  </a:lnTo>
                  <a:lnTo>
                    <a:pt x="788433" y="752362"/>
                  </a:lnTo>
                  <a:lnTo>
                    <a:pt x="756237" y="784934"/>
                  </a:lnTo>
                  <a:lnTo>
                    <a:pt x="717371" y="809679"/>
                  </a:lnTo>
                  <a:lnTo>
                    <a:pt x="673014" y="825403"/>
                  </a:lnTo>
                  <a:lnTo>
                    <a:pt x="624346" y="830910"/>
                  </a:lnTo>
                  <a:lnTo>
                    <a:pt x="1095139" y="830910"/>
                  </a:lnTo>
                  <a:lnTo>
                    <a:pt x="1107156" y="801869"/>
                  </a:lnTo>
                  <a:lnTo>
                    <a:pt x="1135948" y="767682"/>
                  </a:lnTo>
                  <a:lnTo>
                    <a:pt x="1171155" y="753378"/>
                  </a:lnTo>
                  <a:lnTo>
                    <a:pt x="1208269" y="747338"/>
                  </a:lnTo>
                  <a:lnTo>
                    <a:pt x="1231886" y="731746"/>
                  </a:lnTo>
                  <a:lnTo>
                    <a:pt x="1243942" y="706526"/>
                  </a:lnTo>
                  <a:lnTo>
                    <a:pt x="1246320" y="672294"/>
                  </a:lnTo>
                  <a:lnTo>
                    <a:pt x="1246276" y="668522"/>
                  </a:lnTo>
                  <a:lnTo>
                    <a:pt x="1245726" y="650056"/>
                  </a:lnTo>
                  <a:lnTo>
                    <a:pt x="1245660" y="641478"/>
                  </a:lnTo>
                  <a:lnTo>
                    <a:pt x="1245740" y="619644"/>
                  </a:lnTo>
                  <a:lnTo>
                    <a:pt x="1245998" y="606966"/>
                  </a:lnTo>
                  <a:lnTo>
                    <a:pt x="1247177" y="585478"/>
                  </a:lnTo>
                  <a:lnTo>
                    <a:pt x="1245521" y="550359"/>
                  </a:lnTo>
                  <a:lnTo>
                    <a:pt x="1233630" y="525143"/>
                  </a:lnTo>
                  <a:lnTo>
                    <a:pt x="1210215" y="509044"/>
                  </a:lnTo>
                  <a:lnTo>
                    <a:pt x="1173986" y="501275"/>
                  </a:lnTo>
                  <a:lnTo>
                    <a:pt x="1137879" y="485384"/>
                  </a:lnTo>
                  <a:lnTo>
                    <a:pt x="1109634" y="451001"/>
                  </a:lnTo>
                  <a:lnTo>
                    <a:pt x="1095222" y="413635"/>
                  </a:lnTo>
                  <a:close/>
                </a:path>
                <a:path w="1247775" h="1243964">
                  <a:moveTo>
                    <a:pt x="987369" y="121502"/>
                  </a:moveTo>
                  <a:lnTo>
                    <a:pt x="959518" y="125641"/>
                  </a:lnTo>
                  <a:lnTo>
                    <a:pt x="928331" y="147481"/>
                  </a:lnTo>
                  <a:lnTo>
                    <a:pt x="894157" y="161633"/>
                  </a:lnTo>
                  <a:lnTo>
                    <a:pt x="1046099" y="161633"/>
                  </a:lnTo>
                  <a:lnTo>
                    <a:pt x="1039128" y="154355"/>
                  </a:lnTo>
                  <a:lnTo>
                    <a:pt x="1013400" y="132072"/>
                  </a:lnTo>
                  <a:lnTo>
                    <a:pt x="987369" y="121502"/>
                  </a:lnTo>
                  <a:close/>
                </a:path>
                <a:path w="1247775" h="1243964">
                  <a:moveTo>
                    <a:pt x="568341" y="1516"/>
                  </a:moveTo>
                  <a:lnTo>
                    <a:pt x="523064" y="15339"/>
                  </a:lnTo>
                  <a:lnTo>
                    <a:pt x="506068" y="60246"/>
                  </a:lnTo>
                  <a:lnTo>
                    <a:pt x="505220" y="79347"/>
                  </a:lnTo>
                  <a:lnTo>
                    <a:pt x="502391" y="98278"/>
                  </a:lnTo>
                  <a:lnTo>
                    <a:pt x="493288" y="114518"/>
                  </a:lnTo>
                  <a:lnTo>
                    <a:pt x="473617" y="125546"/>
                  </a:lnTo>
                  <a:lnTo>
                    <a:pt x="439128" y="138612"/>
                  </a:lnTo>
                  <a:lnTo>
                    <a:pt x="404658" y="152785"/>
                  </a:lnTo>
                  <a:lnTo>
                    <a:pt x="370348" y="160000"/>
                  </a:lnTo>
                  <a:lnTo>
                    <a:pt x="872802" y="160000"/>
                  </a:lnTo>
                  <a:lnTo>
                    <a:pt x="849521" y="158220"/>
                  </a:lnTo>
                  <a:lnTo>
                    <a:pt x="804827" y="141222"/>
                  </a:lnTo>
                  <a:lnTo>
                    <a:pt x="770478" y="114617"/>
                  </a:lnTo>
                  <a:lnTo>
                    <a:pt x="756878" y="82383"/>
                  </a:lnTo>
                  <a:lnTo>
                    <a:pt x="751048" y="40768"/>
                  </a:lnTo>
                  <a:lnTo>
                    <a:pt x="733513" y="15339"/>
                  </a:lnTo>
                  <a:lnTo>
                    <a:pt x="705345" y="2836"/>
                  </a:lnTo>
                  <a:lnTo>
                    <a:pt x="689378" y="1636"/>
                  </a:lnTo>
                  <a:lnTo>
                    <a:pt x="582216" y="1636"/>
                  </a:lnTo>
                  <a:lnTo>
                    <a:pt x="568341" y="1516"/>
                  </a:lnTo>
                  <a:close/>
                </a:path>
                <a:path w="1247775" h="1243964">
                  <a:moveTo>
                    <a:pt x="667614" y="0"/>
                  </a:moveTo>
                  <a:lnTo>
                    <a:pt x="596091" y="1566"/>
                  </a:lnTo>
                  <a:lnTo>
                    <a:pt x="582216" y="1636"/>
                  </a:lnTo>
                  <a:lnTo>
                    <a:pt x="689378" y="1636"/>
                  </a:lnTo>
                  <a:lnTo>
                    <a:pt x="667614" y="0"/>
                  </a:lnTo>
                  <a:close/>
                </a:path>
              </a:pathLst>
            </a:custGeom>
            <a:solidFill>
              <a:srgbClr val="0A425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324214" y="3841153"/>
              <a:ext cx="1436370" cy="1371600"/>
            </a:xfrm>
            <a:custGeom>
              <a:avLst/>
              <a:gdLst/>
              <a:ahLst/>
              <a:cxnLst/>
              <a:rect l="l" t="t" r="r" b="b"/>
              <a:pathLst>
                <a:path w="1436370" h="1371600">
                  <a:moveTo>
                    <a:pt x="466902" y="1111173"/>
                  </a:moveTo>
                  <a:lnTo>
                    <a:pt x="442912" y="1043254"/>
                  </a:lnTo>
                  <a:lnTo>
                    <a:pt x="401243" y="997737"/>
                  </a:lnTo>
                  <a:lnTo>
                    <a:pt x="343852" y="961288"/>
                  </a:lnTo>
                  <a:lnTo>
                    <a:pt x="305574" y="949909"/>
                  </a:lnTo>
                  <a:lnTo>
                    <a:pt x="266204" y="950391"/>
                  </a:lnTo>
                  <a:lnTo>
                    <a:pt x="225945" y="964907"/>
                  </a:lnTo>
                  <a:lnTo>
                    <a:pt x="188023" y="994930"/>
                  </a:lnTo>
                  <a:lnTo>
                    <a:pt x="165862" y="1032383"/>
                  </a:lnTo>
                  <a:lnTo>
                    <a:pt x="156298" y="1075905"/>
                  </a:lnTo>
                  <a:lnTo>
                    <a:pt x="156921" y="1178775"/>
                  </a:lnTo>
                  <a:lnTo>
                    <a:pt x="149212" y="1220914"/>
                  </a:lnTo>
                  <a:lnTo>
                    <a:pt x="131356" y="1252677"/>
                  </a:lnTo>
                  <a:lnTo>
                    <a:pt x="101663" y="1276159"/>
                  </a:lnTo>
                  <a:lnTo>
                    <a:pt x="58445" y="1293482"/>
                  </a:lnTo>
                  <a:lnTo>
                    <a:pt x="0" y="1306779"/>
                  </a:lnTo>
                  <a:lnTo>
                    <a:pt x="35788" y="1334528"/>
                  </a:lnTo>
                  <a:lnTo>
                    <a:pt x="78282" y="1354810"/>
                  </a:lnTo>
                  <a:lnTo>
                    <a:pt x="125742" y="1367231"/>
                  </a:lnTo>
                  <a:lnTo>
                    <a:pt x="176441" y="1371346"/>
                  </a:lnTo>
                  <a:lnTo>
                    <a:pt x="228612" y="1366774"/>
                  </a:lnTo>
                  <a:lnTo>
                    <a:pt x="280530" y="1353070"/>
                  </a:lnTo>
                  <a:lnTo>
                    <a:pt x="326504" y="1333411"/>
                  </a:lnTo>
                  <a:lnTo>
                    <a:pt x="367512" y="1308760"/>
                  </a:lnTo>
                  <a:lnTo>
                    <a:pt x="402729" y="1278661"/>
                  </a:lnTo>
                  <a:lnTo>
                    <a:pt x="431330" y="1242618"/>
                  </a:lnTo>
                  <a:lnTo>
                    <a:pt x="452475" y="1200162"/>
                  </a:lnTo>
                  <a:lnTo>
                    <a:pt x="465328" y="1150810"/>
                  </a:lnTo>
                  <a:lnTo>
                    <a:pt x="466902" y="1111173"/>
                  </a:lnTo>
                  <a:close/>
                </a:path>
                <a:path w="1436370" h="1371600">
                  <a:moveTo>
                    <a:pt x="1436039" y="108216"/>
                  </a:moveTo>
                  <a:lnTo>
                    <a:pt x="1418628" y="49593"/>
                  </a:lnTo>
                  <a:lnTo>
                    <a:pt x="1388402" y="17957"/>
                  </a:lnTo>
                  <a:lnTo>
                    <a:pt x="1332560" y="0"/>
                  </a:lnTo>
                  <a:lnTo>
                    <a:pt x="1303375" y="3530"/>
                  </a:lnTo>
                  <a:lnTo>
                    <a:pt x="1240307" y="39662"/>
                  </a:lnTo>
                  <a:lnTo>
                    <a:pt x="432943" y="786930"/>
                  </a:lnTo>
                  <a:lnTo>
                    <a:pt x="395973" y="825741"/>
                  </a:lnTo>
                  <a:lnTo>
                    <a:pt x="374637" y="857605"/>
                  </a:lnTo>
                  <a:lnTo>
                    <a:pt x="368884" y="886256"/>
                  </a:lnTo>
                  <a:lnTo>
                    <a:pt x="378688" y="915390"/>
                  </a:lnTo>
                  <a:lnTo>
                    <a:pt x="404050" y="948728"/>
                  </a:lnTo>
                  <a:lnTo>
                    <a:pt x="483628" y="1026579"/>
                  </a:lnTo>
                  <a:lnTo>
                    <a:pt x="520077" y="1054290"/>
                  </a:lnTo>
                  <a:lnTo>
                    <a:pt x="552818" y="1063675"/>
                  </a:lnTo>
                  <a:lnTo>
                    <a:pt x="584771" y="1054176"/>
                  </a:lnTo>
                  <a:lnTo>
                    <a:pt x="618883" y="1025258"/>
                  </a:lnTo>
                  <a:lnTo>
                    <a:pt x="1402359" y="180797"/>
                  </a:lnTo>
                  <a:lnTo>
                    <a:pt x="1431099" y="134975"/>
                  </a:lnTo>
                  <a:lnTo>
                    <a:pt x="1436039" y="108216"/>
                  </a:lnTo>
                  <a:close/>
                </a:path>
              </a:pathLst>
            </a:custGeom>
            <a:solidFill>
              <a:srgbClr val="1CB0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278636" y="4587413"/>
              <a:ext cx="240665" cy="320040"/>
            </a:xfrm>
            <a:custGeom>
              <a:avLst/>
              <a:gdLst/>
              <a:ahLst/>
              <a:cxnLst/>
              <a:rect l="l" t="t" r="r" b="b"/>
              <a:pathLst>
                <a:path w="240664" h="320039">
                  <a:moveTo>
                    <a:pt x="107259" y="0"/>
                  </a:moveTo>
                  <a:lnTo>
                    <a:pt x="0" y="106340"/>
                  </a:lnTo>
                  <a:lnTo>
                    <a:pt x="89567" y="319930"/>
                  </a:lnTo>
                  <a:lnTo>
                    <a:pt x="214012" y="303150"/>
                  </a:lnTo>
                  <a:lnTo>
                    <a:pt x="240195" y="72376"/>
                  </a:lnTo>
                  <a:lnTo>
                    <a:pt x="107259" y="0"/>
                  </a:lnTo>
                  <a:close/>
                </a:path>
              </a:pathLst>
            </a:custGeom>
            <a:solidFill>
              <a:srgbClr val="F79C8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368204" y="4890564"/>
              <a:ext cx="124444" cy="186702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3122954" y="3501570"/>
              <a:ext cx="260350" cy="309880"/>
            </a:xfrm>
            <a:custGeom>
              <a:avLst/>
              <a:gdLst/>
              <a:ahLst/>
              <a:cxnLst/>
              <a:rect l="l" t="t" r="r" b="b"/>
              <a:pathLst>
                <a:path w="260350" h="309879">
                  <a:moveTo>
                    <a:pt x="107562" y="0"/>
                  </a:moveTo>
                  <a:lnTo>
                    <a:pt x="0" y="104722"/>
                  </a:lnTo>
                  <a:lnTo>
                    <a:pt x="19814" y="238962"/>
                  </a:lnTo>
                  <a:lnTo>
                    <a:pt x="152548" y="309822"/>
                  </a:lnTo>
                  <a:lnTo>
                    <a:pt x="260110" y="205099"/>
                  </a:lnTo>
                  <a:lnTo>
                    <a:pt x="240094" y="70859"/>
                  </a:lnTo>
                  <a:lnTo>
                    <a:pt x="107562" y="0"/>
                  </a:lnTo>
                  <a:close/>
                </a:path>
              </a:pathLst>
            </a:custGeom>
            <a:solidFill>
              <a:srgbClr val="C2B8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100963" y="3321887"/>
              <a:ext cx="262255" cy="284480"/>
            </a:xfrm>
            <a:custGeom>
              <a:avLst/>
              <a:gdLst/>
              <a:ahLst/>
              <a:cxnLst/>
              <a:rect l="l" t="t" r="r" b="b"/>
              <a:pathLst>
                <a:path w="262254" h="284479">
                  <a:moveTo>
                    <a:pt x="128313" y="0"/>
                  </a:moveTo>
                  <a:lnTo>
                    <a:pt x="74634" y="8423"/>
                  </a:lnTo>
                  <a:lnTo>
                    <a:pt x="38696" y="31662"/>
                  </a:lnTo>
                  <a:lnTo>
                    <a:pt x="11151" y="69343"/>
                  </a:lnTo>
                  <a:lnTo>
                    <a:pt x="0" y="114224"/>
                  </a:lnTo>
                  <a:lnTo>
                    <a:pt x="1570" y="138541"/>
                  </a:lnTo>
                  <a:lnTo>
                    <a:pt x="21889" y="284406"/>
                  </a:lnTo>
                  <a:lnTo>
                    <a:pt x="262085" y="250542"/>
                  </a:lnTo>
                  <a:lnTo>
                    <a:pt x="241563" y="103263"/>
                  </a:lnTo>
                  <a:lnTo>
                    <a:pt x="226513" y="59279"/>
                  </a:lnTo>
                  <a:lnTo>
                    <a:pt x="193948" y="24620"/>
                  </a:lnTo>
                  <a:lnTo>
                    <a:pt x="151452" y="3620"/>
                  </a:lnTo>
                  <a:lnTo>
                    <a:pt x="128313" y="0"/>
                  </a:lnTo>
                  <a:close/>
                </a:path>
              </a:pathLst>
            </a:custGeom>
            <a:solidFill>
              <a:srgbClr val="ED43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142768" y="3706669"/>
              <a:ext cx="376555" cy="987425"/>
            </a:xfrm>
            <a:custGeom>
              <a:avLst/>
              <a:gdLst/>
              <a:ahLst/>
              <a:cxnLst/>
              <a:rect l="l" t="t" r="r" b="b"/>
              <a:pathLst>
                <a:path w="376554" h="987425">
                  <a:moveTo>
                    <a:pt x="240296" y="0"/>
                  </a:moveTo>
                  <a:lnTo>
                    <a:pt x="0" y="33863"/>
                  </a:lnTo>
                  <a:lnTo>
                    <a:pt x="135868" y="987084"/>
                  </a:lnTo>
                  <a:lnTo>
                    <a:pt x="376063" y="953120"/>
                  </a:lnTo>
                  <a:lnTo>
                    <a:pt x="240296" y="0"/>
                  </a:lnTo>
                  <a:close/>
                </a:path>
              </a:pathLst>
            </a:custGeom>
            <a:solidFill>
              <a:srgbClr val="FDBE2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5979160" cy="6858000"/>
            <a:chOff x="0" y="0"/>
            <a:chExt cx="5979160" cy="6858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5979160" cy="6858000"/>
            </a:xfrm>
            <a:custGeom>
              <a:avLst/>
              <a:gdLst/>
              <a:ahLst/>
              <a:cxnLst/>
              <a:rect l="l" t="t" r="r" b="b"/>
              <a:pathLst>
                <a:path w="5979160" h="6858000">
                  <a:moveTo>
                    <a:pt x="5978652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5978652" y="6858000"/>
                  </a:lnTo>
                  <a:lnTo>
                    <a:pt x="5978652" y="0"/>
                  </a:lnTo>
                  <a:close/>
                </a:path>
              </a:pathLst>
            </a:custGeom>
            <a:solidFill>
              <a:srgbClr val="E9E8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1401" y="260350"/>
              <a:ext cx="5261610" cy="55778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1401" y="863549"/>
              <a:ext cx="1950466" cy="558088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645157" y="1617929"/>
            <a:ext cx="2421255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b="1" dirty="0">
                <a:solidFill>
                  <a:srgbClr val="131C36"/>
                </a:solidFill>
                <a:latin typeface="Calibri"/>
                <a:cs typeface="Calibri"/>
              </a:rPr>
              <a:t>Phase</a:t>
            </a:r>
            <a:r>
              <a:rPr b="1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b="1" dirty="0">
                <a:solidFill>
                  <a:srgbClr val="131C36"/>
                </a:solidFill>
                <a:latin typeface="Calibri"/>
                <a:cs typeface="Calibri"/>
              </a:rPr>
              <a:t>2:</a:t>
            </a:r>
            <a:r>
              <a:rPr b="1" spc="-1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b="1" spc="-20" dirty="0">
                <a:solidFill>
                  <a:srgbClr val="131C36"/>
                </a:solidFill>
                <a:latin typeface="Calibri"/>
                <a:cs typeface="Calibri"/>
              </a:rPr>
              <a:t>Store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223761" y="1123035"/>
            <a:ext cx="5523865" cy="52285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marR="156845" indent="-287020">
              <a:lnSpc>
                <a:spcPct val="110000"/>
              </a:lnSpc>
              <a:spcBef>
                <a:spcPts val="100"/>
              </a:spcBef>
              <a:buClr>
                <a:srgbClr val="DA3467"/>
              </a:buClr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After</a:t>
            </a:r>
            <a:r>
              <a:rPr sz="2000" spc="-1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the</a:t>
            </a:r>
            <a:r>
              <a:rPr sz="20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Create</a:t>
            </a: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phase,</a:t>
            </a:r>
            <a:r>
              <a:rPr sz="20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the</a:t>
            </a:r>
            <a:r>
              <a:rPr sz="20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data</a:t>
            </a:r>
            <a:r>
              <a:rPr sz="20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is</a:t>
            </a:r>
            <a:r>
              <a:rPr sz="2000" spc="-1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put</a:t>
            </a:r>
            <a:r>
              <a:rPr sz="20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into</a:t>
            </a:r>
            <a:r>
              <a:rPr sz="20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50" dirty="0">
                <a:solidFill>
                  <a:srgbClr val="131C36"/>
                </a:solidFill>
                <a:latin typeface="Calibri"/>
                <a:cs typeface="Calibri"/>
              </a:rPr>
              <a:t>a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volume</a:t>
            </a:r>
            <a:r>
              <a:rPr sz="2000" spc="-5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(block)/object</a:t>
            </a:r>
            <a:r>
              <a:rPr sz="2000" spc="-7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storage</a:t>
            </a:r>
            <a:r>
              <a:rPr sz="2000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system</a:t>
            </a:r>
            <a:r>
              <a:rPr sz="2000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or</a:t>
            </a:r>
            <a:r>
              <a:rPr sz="2000" spc="-6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into</a:t>
            </a:r>
            <a:r>
              <a:rPr sz="2000" spc="-5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25" dirty="0">
                <a:solidFill>
                  <a:srgbClr val="131C36"/>
                </a:solidFill>
                <a:latin typeface="Calibri"/>
                <a:cs typeface="Calibri"/>
              </a:rPr>
              <a:t>one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of</a:t>
            </a:r>
            <a:r>
              <a:rPr sz="2000" spc="-5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several</a:t>
            </a: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types</a:t>
            </a:r>
            <a:r>
              <a:rPr sz="2000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of</a:t>
            </a:r>
            <a:r>
              <a:rPr sz="20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database</a:t>
            </a:r>
            <a:r>
              <a:rPr sz="20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systems</a:t>
            </a:r>
            <a:endParaRPr sz="2000">
              <a:latin typeface="Calibri"/>
              <a:cs typeface="Calibri"/>
            </a:endParaRPr>
          </a:p>
          <a:p>
            <a:pPr marL="299085" marR="509905" indent="-287020" algn="just">
              <a:lnSpc>
                <a:spcPct val="110000"/>
              </a:lnSpc>
              <a:spcBef>
                <a:spcPts val="994"/>
              </a:spcBef>
              <a:buClr>
                <a:srgbClr val="DA3467"/>
              </a:buClr>
              <a:buFont typeface="Arial"/>
              <a:buChar char="•"/>
              <a:tabLst>
                <a:tab pos="299720" algn="l"/>
              </a:tabLst>
            </a:pP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This</a:t>
            </a:r>
            <a:r>
              <a:rPr sz="20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phase</a:t>
            </a:r>
            <a:r>
              <a:rPr sz="20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relates to</a:t>
            </a:r>
            <a:r>
              <a:rPr sz="20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transactional,</a:t>
            </a: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 near-</a:t>
            </a:r>
            <a:r>
              <a:rPr sz="2000" spc="-20" dirty="0">
                <a:solidFill>
                  <a:srgbClr val="131C36"/>
                </a:solidFill>
                <a:latin typeface="Calibri"/>
                <a:cs typeface="Calibri"/>
              </a:rPr>
              <a:t>term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usage</a:t>
            </a:r>
            <a:r>
              <a:rPr sz="20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data</a:t>
            </a:r>
            <a:r>
              <a:rPr sz="20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as</a:t>
            </a:r>
            <a:r>
              <a:rPr sz="20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opposed</a:t>
            </a:r>
            <a:r>
              <a:rPr sz="20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to</a:t>
            </a:r>
            <a:r>
              <a:rPr sz="20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long-term</a:t>
            </a:r>
            <a:r>
              <a:rPr sz="20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cold</a:t>
            </a:r>
            <a:r>
              <a:rPr sz="20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131C36"/>
                </a:solidFill>
                <a:latin typeface="Calibri"/>
                <a:cs typeface="Calibri"/>
              </a:rPr>
              <a:t>data </a:t>
            </a: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storage</a:t>
            </a:r>
            <a:endParaRPr sz="2000">
              <a:latin typeface="Calibri"/>
              <a:cs typeface="Calibri"/>
            </a:endParaRPr>
          </a:p>
          <a:p>
            <a:pPr marL="299085" marR="227329" indent="-287020">
              <a:lnSpc>
                <a:spcPct val="110000"/>
              </a:lnSpc>
              <a:spcBef>
                <a:spcPts val="1010"/>
              </a:spcBef>
              <a:buClr>
                <a:srgbClr val="DA3467"/>
              </a:buClr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It</a:t>
            </a:r>
            <a:r>
              <a:rPr sz="20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also</a:t>
            </a:r>
            <a:r>
              <a:rPr sz="2000" spc="-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includes</a:t>
            </a: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files</a:t>
            </a:r>
            <a:r>
              <a:rPr sz="2000" spc="-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and</a:t>
            </a:r>
            <a:r>
              <a:rPr sz="20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spreadsheets, </a:t>
            </a: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typically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done</a:t>
            </a:r>
            <a:r>
              <a:rPr sz="2000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at</a:t>
            </a:r>
            <a:r>
              <a:rPr sz="2000" spc="-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during</a:t>
            </a:r>
            <a:r>
              <a:rPr sz="20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or</a:t>
            </a:r>
            <a:r>
              <a:rPr sz="20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at</a:t>
            </a:r>
            <a:r>
              <a:rPr sz="2000" spc="-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the</a:t>
            </a:r>
            <a:r>
              <a:rPr sz="20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end</a:t>
            </a:r>
            <a:r>
              <a:rPr sz="20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of</a:t>
            </a:r>
            <a:r>
              <a:rPr sz="20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the</a:t>
            </a:r>
            <a:r>
              <a:rPr sz="2000" spc="-1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Create</a:t>
            </a:r>
            <a:r>
              <a:rPr sz="2000" spc="-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phase</a:t>
            </a:r>
            <a:endParaRPr sz="2000">
              <a:latin typeface="Calibri"/>
              <a:cs typeface="Calibri"/>
            </a:endParaRPr>
          </a:p>
          <a:p>
            <a:pPr marL="299085" marR="427355" indent="-287020">
              <a:lnSpc>
                <a:spcPct val="110000"/>
              </a:lnSpc>
              <a:spcBef>
                <a:spcPts val="1000"/>
              </a:spcBef>
              <a:buClr>
                <a:srgbClr val="DA3467"/>
              </a:buClr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2000" b="1" dirty="0">
                <a:solidFill>
                  <a:srgbClr val="131C36"/>
                </a:solidFill>
                <a:latin typeface="Calibri"/>
                <a:cs typeface="Calibri"/>
              </a:rPr>
              <a:t>Activities</a:t>
            </a:r>
            <a:r>
              <a:rPr sz="2000" b="1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131C36"/>
                </a:solidFill>
                <a:latin typeface="Calibri"/>
                <a:cs typeface="Calibri"/>
              </a:rPr>
              <a:t>of</a:t>
            </a:r>
            <a:r>
              <a:rPr sz="2000" b="1" spc="-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131C36"/>
                </a:solidFill>
                <a:latin typeface="Calibri"/>
                <a:cs typeface="Calibri"/>
              </a:rPr>
              <a:t>this</a:t>
            </a:r>
            <a:r>
              <a:rPr sz="2000" b="1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131C36"/>
                </a:solidFill>
                <a:latin typeface="Calibri"/>
                <a:cs typeface="Calibri"/>
              </a:rPr>
              <a:t>phase</a:t>
            </a:r>
            <a:r>
              <a:rPr sz="2000" b="1" spc="-1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131C36"/>
                </a:solidFill>
                <a:latin typeface="Calibri"/>
                <a:cs typeface="Calibri"/>
              </a:rPr>
              <a:t>can</a:t>
            </a:r>
            <a:r>
              <a:rPr sz="2000" b="1" spc="-1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131C36"/>
                </a:solidFill>
                <a:latin typeface="Calibri"/>
                <a:cs typeface="Calibri"/>
              </a:rPr>
              <a:t>also</a:t>
            </a:r>
            <a:r>
              <a:rPr sz="2000" b="1" spc="-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131C36"/>
                </a:solidFill>
                <a:latin typeface="Calibri"/>
                <a:cs typeface="Calibri"/>
              </a:rPr>
              <a:t>occur </a:t>
            </a:r>
            <a:r>
              <a:rPr sz="2000" b="1" dirty="0">
                <a:solidFill>
                  <a:srgbClr val="131C36"/>
                </a:solidFill>
                <a:latin typeface="Calibri"/>
                <a:cs typeface="Calibri"/>
              </a:rPr>
              <a:t>simultaneously</a:t>
            </a:r>
            <a:r>
              <a:rPr sz="2000" b="1" spc="-7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131C36"/>
                </a:solidFill>
                <a:latin typeface="Calibri"/>
                <a:cs typeface="Calibri"/>
              </a:rPr>
              <a:t>when</a:t>
            </a:r>
            <a:r>
              <a:rPr sz="2000" b="1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131C36"/>
                </a:solidFill>
                <a:latin typeface="Calibri"/>
                <a:cs typeface="Calibri"/>
              </a:rPr>
              <a:t>the</a:t>
            </a:r>
            <a:r>
              <a:rPr sz="2000" b="1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131C36"/>
                </a:solidFill>
                <a:latin typeface="Calibri"/>
                <a:cs typeface="Calibri"/>
              </a:rPr>
              <a:t>data</a:t>
            </a:r>
            <a:r>
              <a:rPr sz="2000" b="1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131C36"/>
                </a:solidFill>
                <a:latin typeface="Calibri"/>
                <a:cs typeface="Calibri"/>
              </a:rPr>
              <a:t>is</a:t>
            </a:r>
            <a:r>
              <a:rPr sz="2000" b="1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131C36"/>
                </a:solidFill>
                <a:latin typeface="Calibri"/>
                <a:cs typeface="Calibri"/>
              </a:rPr>
              <a:t>generated</a:t>
            </a:r>
            <a:r>
              <a:rPr sz="2000" b="1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b="1" spc="-25" dirty="0">
                <a:solidFill>
                  <a:srgbClr val="131C36"/>
                </a:solidFill>
                <a:latin typeface="Calibri"/>
                <a:cs typeface="Calibri"/>
              </a:rPr>
              <a:t>in </a:t>
            </a:r>
            <a:r>
              <a:rPr sz="2000" b="1" dirty="0">
                <a:solidFill>
                  <a:srgbClr val="131C36"/>
                </a:solidFill>
                <a:latin typeface="Calibri"/>
                <a:cs typeface="Calibri"/>
              </a:rPr>
              <a:t>phase</a:t>
            </a:r>
            <a:r>
              <a:rPr sz="2000" b="1" spc="-1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b="1" spc="-25" dirty="0">
                <a:solidFill>
                  <a:srgbClr val="131C36"/>
                </a:solidFill>
                <a:latin typeface="Calibri"/>
                <a:cs typeface="Calibri"/>
              </a:rPr>
              <a:t>one</a:t>
            </a:r>
            <a:endParaRPr sz="2000">
              <a:latin typeface="Calibri"/>
              <a:cs typeface="Calibri"/>
            </a:endParaRPr>
          </a:p>
          <a:p>
            <a:pPr marL="299085" marR="5080" indent="-287020">
              <a:lnSpc>
                <a:spcPct val="110000"/>
              </a:lnSpc>
              <a:spcBef>
                <a:spcPts val="994"/>
              </a:spcBef>
              <a:buClr>
                <a:srgbClr val="DA3467"/>
              </a:buClr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Protection</a:t>
            </a:r>
            <a:r>
              <a:rPr sz="20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of</a:t>
            </a:r>
            <a:r>
              <a:rPr sz="20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data</a:t>
            </a:r>
            <a:r>
              <a:rPr sz="20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at</a:t>
            </a:r>
            <a:r>
              <a:rPr sz="20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rest</a:t>
            </a:r>
            <a:r>
              <a:rPr sz="20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and</a:t>
            </a:r>
            <a:r>
              <a:rPr sz="20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data</a:t>
            </a:r>
            <a:r>
              <a:rPr sz="20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in</a:t>
            </a:r>
            <a:r>
              <a:rPr sz="20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transit</a:t>
            </a:r>
            <a:r>
              <a:rPr sz="2000" spc="-20" dirty="0">
                <a:solidFill>
                  <a:srgbClr val="131C36"/>
                </a:solidFill>
                <a:latin typeface="Calibri"/>
                <a:cs typeface="Calibri"/>
              </a:rPr>
              <a:t> will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often</a:t>
            </a:r>
            <a:r>
              <a:rPr sz="20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occur</a:t>
            </a:r>
            <a:r>
              <a:rPr sz="20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in</a:t>
            </a:r>
            <a:r>
              <a:rPr sz="20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this</a:t>
            </a: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phase</a:t>
            </a:r>
            <a:r>
              <a:rPr sz="20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unless</a:t>
            </a: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default</a:t>
            </a:r>
            <a:r>
              <a:rPr sz="20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encryption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is</a:t>
            </a:r>
            <a:r>
              <a:rPr sz="20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implemented</a:t>
            </a:r>
            <a:r>
              <a:rPr sz="20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in</a:t>
            </a:r>
            <a:r>
              <a:rPr sz="20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the</a:t>
            </a:r>
            <a:r>
              <a:rPr sz="2000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Create</a:t>
            </a:r>
            <a:r>
              <a:rPr sz="20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131C36"/>
                </a:solidFill>
                <a:latin typeface="Calibri"/>
                <a:cs typeface="Calibri"/>
              </a:rPr>
              <a:t>phase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373691" y="2961737"/>
            <a:ext cx="2904490" cy="2562225"/>
            <a:chOff x="1373691" y="2961737"/>
            <a:chExt cx="2904490" cy="2562225"/>
          </a:xfrm>
        </p:grpSpPr>
        <p:sp>
          <p:nvSpPr>
            <p:cNvPr id="9" name="object 9"/>
            <p:cNvSpPr/>
            <p:nvPr/>
          </p:nvSpPr>
          <p:spPr>
            <a:xfrm>
              <a:off x="1421247" y="4474538"/>
              <a:ext cx="925830" cy="926465"/>
            </a:xfrm>
            <a:custGeom>
              <a:avLst/>
              <a:gdLst/>
              <a:ahLst/>
              <a:cxnLst/>
              <a:rect l="l" t="t" r="r" b="b"/>
              <a:pathLst>
                <a:path w="925830" h="926464">
                  <a:moveTo>
                    <a:pt x="462761" y="0"/>
                  </a:moveTo>
                  <a:lnTo>
                    <a:pt x="415460" y="2391"/>
                  </a:lnTo>
                  <a:lnTo>
                    <a:pt x="369522" y="9409"/>
                  </a:lnTo>
                  <a:lnTo>
                    <a:pt x="325180" y="20821"/>
                  </a:lnTo>
                  <a:lnTo>
                    <a:pt x="282667" y="36393"/>
                  </a:lnTo>
                  <a:lnTo>
                    <a:pt x="242217" y="55893"/>
                  </a:lnTo>
                  <a:lnTo>
                    <a:pt x="204062" y="79088"/>
                  </a:lnTo>
                  <a:lnTo>
                    <a:pt x="168435" y="105745"/>
                  </a:lnTo>
                  <a:lnTo>
                    <a:pt x="135569" y="135630"/>
                  </a:lnTo>
                  <a:lnTo>
                    <a:pt x="105698" y="168510"/>
                  </a:lnTo>
                  <a:lnTo>
                    <a:pt x="79053" y="204153"/>
                  </a:lnTo>
                  <a:lnTo>
                    <a:pt x="55868" y="242325"/>
                  </a:lnTo>
                  <a:lnTo>
                    <a:pt x="36377" y="282794"/>
                  </a:lnTo>
                  <a:lnTo>
                    <a:pt x="20811" y="325325"/>
                  </a:lnTo>
                  <a:lnTo>
                    <a:pt x="9404" y="369687"/>
                  </a:lnTo>
                  <a:lnTo>
                    <a:pt x="2390" y="415646"/>
                  </a:lnTo>
                  <a:lnTo>
                    <a:pt x="0" y="462969"/>
                  </a:lnTo>
                  <a:lnTo>
                    <a:pt x="2390" y="510291"/>
                  </a:lnTo>
                  <a:lnTo>
                    <a:pt x="9404" y="556250"/>
                  </a:lnTo>
                  <a:lnTo>
                    <a:pt x="20811" y="600611"/>
                  </a:lnTo>
                  <a:lnTo>
                    <a:pt x="36377" y="643143"/>
                  </a:lnTo>
                  <a:lnTo>
                    <a:pt x="55868" y="683611"/>
                  </a:lnTo>
                  <a:lnTo>
                    <a:pt x="79053" y="721782"/>
                  </a:lnTo>
                  <a:lnTo>
                    <a:pt x="105698" y="757425"/>
                  </a:lnTo>
                  <a:lnTo>
                    <a:pt x="135569" y="790305"/>
                  </a:lnTo>
                  <a:lnTo>
                    <a:pt x="168435" y="820189"/>
                  </a:lnTo>
                  <a:lnTo>
                    <a:pt x="204062" y="846845"/>
                  </a:lnTo>
                  <a:lnTo>
                    <a:pt x="242217" y="870040"/>
                  </a:lnTo>
                  <a:lnTo>
                    <a:pt x="282667" y="889540"/>
                  </a:lnTo>
                  <a:lnTo>
                    <a:pt x="325180" y="905112"/>
                  </a:lnTo>
                  <a:lnTo>
                    <a:pt x="369522" y="916523"/>
                  </a:lnTo>
                  <a:lnTo>
                    <a:pt x="415460" y="923541"/>
                  </a:lnTo>
                  <a:lnTo>
                    <a:pt x="462761" y="925932"/>
                  </a:lnTo>
                  <a:lnTo>
                    <a:pt x="510063" y="923541"/>
                  </a:lnTo>
                  <a:lnTo>
                    <a:pt x="556001" y="916523"/>
                  </a:lnTo>
                  <a:lnTo>
                    <a:pt x="600343" y="905112"/>
                  </a:lnTo>
                  <a:lnTo>
                    <a:pt x="642856" y="889540"/>
                  </a:lnTo>
                  <a:lnTo>
                    <a:pt x="683306" y="870040"/>
                  </a:lnTo>
                  <a:lnTo>
                    <a:pt x="721461" y="846845"/>
                  </a:lnTo>
                  <a:lnTo>
                    <a:pt x="757088" y="820189"/>
                  </a:lnTo>
                  <a:lnTo>
                    <a:pt x="789954" y="790305"/>
                  </a:lnTo>
                  <a:lnTo>
                    <a:pt x="819825" y="757425"/>
                  </a:lnTo>
                  <a:lnTo>
                    <a:pt x="846470" y="721782"/>
                  </a:lnTo>
                  <a:lnTo>
                    <a:pt x="869654" y="683611"/>
                  </a:lnTo>
                  <a:lnTo>
                    <a:pt x="889146" y="643143"/>
                  </a:lnTo>
                  <a:lnTo>
                    <a:pt x="904711" y="600611"/>
                  </a:lnTo>
                  <a:lnTo>
                    <a:pt x="916118" y="556250"/>
                  </a:lnTo>
                  <a:lnTo>
                    <a:pt x="923133" y="510291"/>
                  </a:lnTo>
                  <a:lnTo>
                    <a:pt x="925523" y="462969"/>
                  </a:lnTo>
                  <a:lnTo>
                    <a:pt x="922729" y="412400"/>
                  </a:lnTo>
                  <a:lnTo>
                    <a:pt x="914467" y="362719"/>
                  </a:lnTo>
                  <a:lnTo>
                    <a:pt x="900919" y="314378"/>
                  </a:lnTo>
                  <a:lnTo>
                    <a:pt x="882264" y="267831"/>
                  </a:lnTo>
                  <a:lnTo>
                    <a:pt x="858686" y="223529"/>
                  </a:lnTo>
                  <a:lnTo>
                    <a:pt x="830364" y="181927"/>
                  </a:lnTo>
                  <a:lnTo>
                    <a:pt x="799497" y="145462"/>
                  </a:lnTo>
                  <a:lnTo>
                    <a:pt x="765347" y="112684"/>
                  </a:lnTo>
                  <a:lnTo>
                    <a:pt x="728252" y="83754"/>
                  </a:lnTo>
                  <a:lnTo>
                    <a:pt x="688550" y="58833"/>
                  </a:lnTo>
                  <a:lnTo>
                    <a:pt x="646579" y="38082"/>
                  </a:lnTo>
                  <a:lnTo>
                    <a:pt x="602676" y="21663"/>
                  </a:lnTo>
                  <a:lnTo>
                    <a:pt x="557180" y="9735"/>
                  </a:lnTo>
                  <a:lnTo>
                    <a:pt x="510430" y="2460"/>
                  </a:lnTo>
                  <a:lnTo>
                    <a:pt x="462761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82984" y="4836436"/>
              <a:ext cx="202050" cy="202141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3460658" y="2961737"/>
              <a:ext cx="817880" cy="1562735"/>
            </a:xfrm>
            <a:custGeom>
              <a:avLst/>
              <a:gdLst/>
              <a:ahLst/>
              <a:cxnLst/>
              <a:rect l="l" t="t" r="r" b="b"/>
              <a:pathLst>
                <a:path w="817879" h="1562735">
                  <a:moveTo>
                    <a:pt x="744329" y="0"/>
                  </a:moveTo>
                  <a:lnTo>
                    <a:pt x="72999" y="0"/>
                  </a:lnTo>
                  <a:lnTo>
                    <a:pt x="42161" y="5420"/>
                  </a:lnTo>
                  <a:lnTo>
                    <a:pt x="19390" y="20866"/>
                  </a:lnTo>
                  <a:lnTo>
                    <a:pt x="5173" y="45115"/>
                  </a:lnTo>
                  <a:lnTo>
                    <a:pt x="0" y="76944"/>
                  </a:lnTo>
                  <a:lnTo>
                    <a:pt x="0" y="1488674"/>
                  </a:lnTo>
                  <a:lnTo>
                    <a:pt x="3472" y="1515775"/>
                  </a:lnTo>
                  <a:lnTo>
                    <a:pt x="13605" y="1537742"/>
                  </a:lnTo>
                  <a:lnTo>
                    <a:pt x="31438" y="1553595"/>
                  </a:lnTo>
                  <a:lnTo>
                    <a:pt x="58008" y="1562357"/>
                  </a:lnTo>
                  <a:lnTo>
                    <a:pt x="66695" y="1555052"/>
                  </a:lnTo>
                  <a:lnTo>
                    <a:pt x="76665" y="1552332"/>
                  </a:lnTo>
                  <a:lnTo>
                    <a:pt x="739767" y="1552332"/>
                  </a:lnTo>
                  <a:lnTo>
                    <a:pt x="749706" y="1555052"/>
                  </a:lnTo>
                  <a:lnTo>
                    <a:pt x="758668" y="1562357"/>
                  </a:lnTo>
                  <a:lnTo>
                    <a:pt x="785615" y="1553972"/>
                  </a:lnTo>
                  <a:lnTo>
                    <a:pt x="803641" y="1538312"/>
                  </a:lnTo>
                  <a:lnTo>
                    <a:pt x="813845" y="1516417"/>
                  </a:lnTo>
                  <a:lnTo>
                    <a:pt x="817328" y="1489326"/>
                  </a:lnTo>
                  <a:lnTo>
                    <a:pt x="817328" y="90637"/>
                  </a:lnTo>
                  <a:lnTo>
                    <a:pt x="813163" y="51167"/>
                  </a:lnTo>
                  <a:lnTo>
                    <a:pt x="800138" y="22822"/>
                  </a:lnTo>
                  <a:lnTo>
                    <a:pt x="777458" y="5725"/>
                  </a:lnTo>
                  <a:lnTo>
                    <a:pt x="744329" y="0"/>
                  </a:lnTo>
                  <a:close/>
                </a:path>
              </a:pathLst>
            </a:custGeom>
            <a:solidFill>
              <a:srgbClr val="3085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518015" y="4514966"/>
              <a:ext cx="694690" cy="20320"/>
            </a:xfrm>
            <a:custGeom>
              <a:avLst/>
              <a:gdLst/>
              <a:ahLst/>
              <a:cxnLst/>
              <a:rect l="l" t="t" r="r" b="b"/>
              <a:pathLst>
                <a:path w="694689" h="20320">
                  <a:moveTo>
                    <a:pt x="655036" y="0"/>
                  </a:moveTo>
                  <a:lnTo>
                    <a:pt x="39106" y="0"/>
                  </a:lnTo>
                  <a:lnTo>
                    <a:pt x="28688" y="3362"/>
                  </a:lnTo>
                  <a:lnTo>
                    <a:pt x="18331" y="5379"/>
                  </a:lnTo>
                  <a:lnTo>
                    <a:pt x="8585" y="8619"/>
                  </a:lnTo>
                  <a:lnTo>
                    <a:pt x="0" y="15649"/>
                  </a:lnTo>
                  <a:lnTo>
                    <a:pt x="38403" y="18583"/>
                  </a:lnTo>
                  <a:lnTo>
                    <a:pt x="548144" y="18910"/>
                  </a:lnTo>
                  <a:lnTo>
                    <a:pt x="621143" y="20214"/>
                  </a:lnTo>
                  <a:lnTo>
                    <a:pt x="657582" y="19460"/>
                  </a:lnTo>
                  <a:lnTo>
                    <a:pt x="694142" y="15649"/>
                  </a:lnTo>
                  <a:lnTo>
                    <a:pt x="685832" y="8619"/>
                  </a:lnTo>
                  <a:lnTo>
                    <a:pt x="676055" y="5379"/>
                  </a:lnTo>
                  <a:lnTo>
                    <a:pt x="665546" y="3362"/>
                  </a:lnTo>
                  <a:lnTo>
                    <a:pt x="655036" y="0"/>
                  </a:lnTo>
                  <a:close/>
                </a:path>
              </a:pathLst>
            </a:custGeom>
            <a:solidFill>
              <a:srgbClr val="0F243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22395" y="4321954"/>
              <a:ext cx="93855" cy="93897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3547338" y="3034118"/>
              <a:ext cx="652145" cy="911860"/>
            </a:xfrm>
            <a:custGeom>
              <a:avLst/>
              <a:gdLst/>
              <a:ahLst/>
              <a:cxnLst/>
              <a:rect l="l" t="t" r="r" b="b"/>
              <a:pathLst>
                <a:path w="652145" h="911860">
                  <a:moveTo>
                    <a:pt x="651776" y="678154"/>
                  </a:moveTo>
                  <a:lnTo>
                    <a:pt x="649033" y="664502"/>
                  </a:lnTo>
                  <a:lnTo>
                    <a:pt x="641591" y="653542"/>
                  </a:lnTo>
                  <a:lnTo>
                    <a:pt x="630605" y="646252"/>
                  </a:lnTo>
                  <a:lnTo>
                    <a:pt x="617232" y="643597"/>
                  </a:lnTo>
                  <a:lnTo>
                    <a:pt x="34544" y="643597"/>
                  </a:lnTo>
                  <a:lnTo>
                    <a:pt x="21170" y="646341"/>
                  </a:lnTo>
                  <a:lnTo>
                    <a:pt x="10185" y="653783"/>
                  </a:lnTo>
                  <a:lnTo>
                    <a:pt x="2743" y="664781"/>
                  </a:lnTo>
                  <a:lnTo>
                    <a:pt x="0" y="678154"/>
                  </a:lnTo>
                  <a:lnTo>
                    <a:pt x="0" y="877036"/>
                  </a:lnTo>
                  <a:lnTo>
                    <a:pt x="2743" y="890409"/>
                  </a:lnTo>
                  <a:lnTo>
                    <a:pt x="10185" y="901407"/>
                  </a:lnTo>
                  <a:lnTo>
                    <a:pt x="21170" y="908862"/>
                  </a:lnTo>
                  <a:lnTo>
                    <a:pt x="34544" y="911593"/>
                  </a:lnTo>
                  <a:lnTo>
                    <a:pt x="617232" y="911593"/>
                  </a:lnTo>
                  <a:lnTo>
                    <a:pt x="630605" y="908862"/>
                  </a:lnTo>
                  <a:lnTo>
                    <a:pt x="641591" y="901407"/>
                  </a:lnTo>
                  <a:lnTo>
                    <a:pt x="649033" y="890409"/>
                  </a:lnTo>
                  <a:lnTo>
                    <a:pt x="651776" y="877036"/>
                  </a:lnTo>
                  <a:lnTo>
                    <a:pt x="651776" y="678154"/>
                  </a:lnTo>
                  <a:close/>
                </a:path>
                <a:path w="652145" h="911860">
                  <a:moveTo>
                    <a:pt x="651776" y="367118"/>
                  </a:moveTo>
                  <a:lnTo>
                    <a:pt x="649033" y="353466"/>
                  </a:lnTo>
                  <a:lnTo>
                    <a:pt x="641591" y="342506"/>
                  </a:lnTo>
                  <a:lnTo>
                    <a:pt x="630605" y="335203"/>
                  </a:lnTo>
                  <a:lnTo>
                    <a:pt x="617232" y="332562"/>
                  </a:lnTo>
                  <a:lnTo>
                    <a:pt x="34544" y="332562"/>
                  </a:lnTo>
                  <a:lnTo>
                    <a:pt x="21170" y="335305"/>
                  </a:lnTo>
                  <a:lnTo>
                    <a:pt x="10185" y="342747"/>
                  </a:lnTo>
                  <a:lnTo>
                    <a:pt x="2743" y="353745"/>
                  </a:lnTo>
                  <a:lnTo>
                    <a:pt x="0" y="367118"/>
                  </a:lnTo>
                  <a:lnTo>
                    <a:pt x="0" y="566000"/>
                  </a:lnTo>
                  <a:lnTo>
                    <a:pt x="2743" y="579374"/>
                  </a:lnTo>
                  <a:lnTo>
                    <a:pt x="10185" y="590372"/>
                  </a:lnTo>
                  <a:lnTo>
                    <a:pt x="21170" y="597814"/>
                  </a:lnTo>
                  <a:lnTo>
                    <a:pt x="34544" y="600557"/>
                  </a:lnTo>
                  <a:lnTo>
                    <a:pt x="617232" y="600557"/>
                  </a:lnTo>
                  <a:lnTo>
                    <a:pt x="630605" y="597814"/>
                  </a:lnTo>
                  <a:lnTo>
                    <a:pt x="641591" y="590372"/>
                  </a:lnTo>
                  <a:lnTo>
                    <a:pt x="649033" y="579374"/>
                  </a:lnTo>
                  <a:lnTo>
                    <a:pt x="651776" y="566000"/>
                  </a:lnTo>
                  <a:lnTo>
                    <a:pt x="651776" y="367118"/>
                  </a:lnTo>
                  <a:close/>
                </a:path>
                <a:path w="652145" h="911860">
                  <a:moveTo>
                    <a:pt x="651776" y="34569"/>
                  </a:moveTo>
                  <a:lnTo>
                    <a:pt x="649033" y="20916"/>
                  </a:lnTo>
                  <a:lnTo>
                    <a:pt x="641591" y="9944"/>
                  </a:lnTo>
                  <a:lnTo>
                    <a:pt x="630605" y="2654"/>
                  </a:lnTo>
                  <a:lnTo>
                    <a:pt x="617232" y="0"/>
                  </a:lnTo>
                  <a:lnTo>
                    <a:pt x="34544" y="0"/>
                  </a:lnTo>
                  <a:lnTo>
                    <a:pt x="21170" y="2641"/>
                  </a:lnTo>
                  <a:lnTo>
                    <a:pt x="10185" y="9867"/>
                  </a:lnTo>
                  <a:lnTo>
                    <a:pt x="2743" y="20637"/>
                  </a:lnTo>
                  <a:lnTo>
                    <a:pt x="0" y="33909"/>
                  </a:lnTo>
                  <a:lnTo>
                    <a:pt x="0" y="233451"/>
                  </a:lnTo>
                  <a:lnTo>
                    <a:pt x="2743" y="246824"/>
                  </a:lnTo>
                  <a:lnTo>
                    <a:pt x="10185" y="257822"/>
                  </a:lnTo>
                  <a:lnTo>
                    <a:pt x="21170" y="265264"/>
                  </a:lnTo>
                  <a:lnTo>
                    <a:pt x="34544" y="268008"/>
                  </a:lnTo>
                  <a:lnTo>
                    <a:pt x="617232" y="268008"/>
                  </a:lnTo>
                  <a:lnTo>
                    <a:pt x="630605" y="265264"/>
                  </a:lnTo>
                  <a:lnTo>
                    <a:pt x="641591" y="257822"/>
                  </a:lnTo>
                  <a:lnTo>
                    <a:pt x="649033" y="246824"/>
                  </a:lnTo>
                  <a:lnTo>
                    <a:pt x="651776" y="233451"/>
                  </a:lnTo>
                  <a:lnTo>
                    <a:pt x="651776" y="34569"/>
                  </a:lnTo>
                  <a:close/>
                </a:path>
              </a:pathLst>
            </a:custGeom>
            <a:solidFill>
              <a:srgbClr val="FBD4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144064" y="3186061"/>
              <a:ext cx="1657350" cy="1353185"/>
            </a:xfrm>
            <a:custGeom>
              <a:avLst/>
              <a:gdLst/>
              <a:ahLst/>
              <a:cxnLst/>
              <a:rect l="l" t="t" r="r" b="b"/>
              <a:pathLst>
                <a:path w="1657350" h="1353185">
                  <a:moveTo>
                    <a:pt x="1656816" y="102374"/>
                  </a:moveTo>
                  <a:lnTo>
                    <a:pt x="1648701" y="62445"/>
                  </a:lnTo>
                  <a:lnTo>
                    <a:pt x="1626590" y="29908"/>
                  </a:lnTo>
                  <a:lnTo>
                    <a:pt x="1593850" y="8013"/>
                  </a:lnTo>
                  <a:lnTo>
                    <a:pt x="1553832" y="0"/>
                  </a:lnTo>
                  <a:lnTo>
                    <a:pt x="102984" y="0"/>
                  </a:lnTo>
                  <a:lnTo>
                    <a:pt x="62966" y="8013"/>
                  </a:lnTo>
                  <a:lnTo>
                    <a:pt x="30226" y="29908"/>
                  </a:lnTo>
                  <a:lnTo>
                    <a:pt x="8115" y="62445"/>
                  </a:lnTo>
                  <a:lnTo>
                    <a:pt x="0" y="102374"/>
                  </a:lnTo>
                  <a:lnTo>
                    <a:pt x="0" y="916800"/>
                  </a:lnTo>
                  <a:lnTo>
                    <a:pt x="2641" y="929843"/>
                  </a:lnTo>
                  <a:lnTo>
                    <a:pt x="647" y="929843"/>
                  </a:lnTo>
                  <a:lnTo>
                    <a:pt x="0" y="1054392"/>
                  </a:lnTo>
                  <a:lnTo>
                    <a:pt x="11163" y="1109980"/>
                  </a:lnTo>
                  <a:lnTo>
                    <a:pt x="65824" y="1121549"/>
                  </a:lnTo>
                  <a:lnTo>
                    <a:pt x="544233" y="1121549"/>
                  </a:lnTo>
                  <a:lnTo>
                    <a:pt x="601306" y="1123073"/>
                  </a:lnTo>
                  <a:lnTo>
                    <a:pt x="629373" y="1133703"/>
                  </a:lnTo>
                  <a:lnTo>
                    <a:pt x="636524" y="1162545"/>
                  </a:lnTo>
                  <a:lnTo>
                    <a:pt x="630923" y="1218717"/>
                  </a:lnTo>
                  <a:lnTo>
                    <a:pt x="627087" y="1246098"/>
                  </a:lnTo>
                  <a:lnTo>
                    <a:pt x="618858" y="1269085"/>
                  </a:lnTo>
                  <a:lnTo>
                    <a:pt x="600849" y="1283995"/>
                  </a:lnTo>
                  <a:lnTo>
                    <a:pt x="528320" y="1291869"/>
                  </a:lnTo>
                  <a:lnTo>
                    <a:pt x="512216" y="1308531"/>
                  </a:lnTo>
                  <a:lnTo>
                    <a:pt x="509676" y="1326426"/>
                  </a:lnTo>
                  <a:lnTo>
                    <a:pt x="510997" y="1334782"/>
                  </a:lnTo>
                  <a:lnTo>
                    <a:pt x="516229" y="1348498"/>
                  </a:lnTo>
                  <a:lnTo>
                    <a:pt x="526961" y="1352626"/>
                  </a:lnTo>
                  <a:lnTo>
                    <a:pt x="552704" y="1350429"/>
                  </a:lnTo>
                  <a:lnTo>
                    <a:pt x="1103452" y="1347165"/>
                  </a:lnTo>
                  <a:lnTo>
                    <a:pt x="1129207" y="1349375"/>
                  </a:lnTo>
                  <a:lnTo>
                    <a:pt x="1139939" y="1345247"/>
                  </a:lnTo>
                  <a:lnTo>
                    <a:pt x="1145171" y="1331518"/>
                  </a:lnTo>
                  <a:lnTo>
                    <a:pt x="1146492" y="1323162"/>
                  </a:lnTo>
                  <a:lnTo>
                    <a:pt x="1144028" y="1305267"/>
                  </a:lnTo>
                  <a:lnTo>
                    <a:pt x="1128128" y="1288605"/>
                  </a:lnTo>
                  <a:lnTo>
                    <a:pt x="1055674" y="1280744"/>
                  </a:lnTo>
                  <a:lnTo>
                    <a:pt x="1037628" y="1265821"/>
                  </a:lnTo>
                  <a:lnTo>
                    <a:pt x="1029360" y="1242834"/>
                  </a:lnTo>
                  <a:lnTo>
                    <a:pt x="1025245" y="1215453"/>
                  </a:lnTo>
                  <a:lnTo>
                    <a:pt x="1019632" y="1158900"/>
                  </a:lnTo>
                  <a:lnTo>
                    <a:pt x="1026795" y="1129868"/>
                  </a:lnTo>
                  <a:lnTo>
                    <a:pt x="1054849" y="1119174"/>
                  </a:lnTo>
                  <a:lnTo>
                    <a:pt x="1111935" y="1117638"/>
                  </a:lnTo>
                  <a:lnTo>
                    <a:pt x="1590979" y="1117638"/>
                  </a:lnTo>
                  <a:lnTo>
                    <a:pt x="1625739" y="1115491"/>
                  </a:lnTo>
                  <a:lnTo>
                    <a:pt x="1645653" y="1106309"/>
                  </a:lnTo>
                  <a:lnTo>
                    <a:pt x="1654683" y="1086002"/>
                  </a:lnTo>
                  <a:lnTo>
                    <a:pt x="1656816" y="1050480"/>
                  </a:lnTo>
                  <a:lnTo>
                    <a:pt x="1656168" y="925931"/>
                  </a:lnTo>
                  <a:lnTo>
                    <a:pt x="1655089" y="925944"/>
                  </a:lnTo>
                  <a:lnTo>
                    <a:pt x="1656816" y="917460"/>
                  </a:lnTo>
                  <a:lnTo>
                    <a:pt x="1656816" y="102374"/>
                  </a:lnTo>
                  <a:close/>
                </a:path>
              </a:pathLst>
            </a:custGeom>
            <a:solidFill>
              <a:srgbClr val="4AAC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223585" y="3250604"/>
              <a:ext cx="1504950" cy="890269"/>
            </a:xfrm>
            <a:custGeom>
              <a:avLst/>
              <a:gdLst/>
              <a:ahLst/>
              <a:cxnLst/>
              <a:rect l="l" t="t" r="r" b="b"/>
              <a:pathLst>
                <a:path w="1504950" h="890270">
                  <a:moveTo>
                    <a:pt x="1444990" y="0"/>
                  </a:moveTo>
                  <a:lnTo>
                    <a:pt x="59963" y="0"/>
                  </a:lnTo>
                  <a:lnTo>
                    <a:pt x="36570" y="5063"/>
                  </a:lnTo>
                  <a:lnTo>
                    <a:pt x="17516" y="18013"/>
                  </a:lnTo>
                  <a:lnTo>
                    <a:pt x="4694" y="36953"/>
                  </a:lnTo>
                  <a:lnTo>
                    <a:pt x="0" y="59990"/>
                  </a:lnTo>
                  <a:lnTo>
                    <a:pt x="0" y="830736"/>
                  </a:lnTo>
                  <a:lnTo>
                    <a:pt x="4694" y="853762"/>
                  </a:lnTo>
                  <a:lnTo>
                    <a:pt x="17516" y="872631"/>
                  </a:lnTo>
                  <a:lnTo>
                    <a:pt x="36570" y="885387"/>
                  </a:lnTo>
                  <a:lnTo>
                    <a:pt x="59963" y="890074"/>
                  </a:lnTo>
                  <a:lnTo>
                    <a:pt x="1444990" y="890074"/>
                  </a:lnTo>
                  <a:lnTo>
                    <a:pt x="1468382" y="885479"/>
                  </a:lnTo>
                  <a:lnTo>
                    <a:pt x="1487437" y="872876"/>
                  </a:lnTo>
                  <a:lnTo>
                    <a:pt x="1500258" y="854037"/>
                  </a:lnTo>
                  <a:lnTo>
                    <a:pt x="1504953" y="830736"/>
                  </a:lnTo>
                  <a:lnTo>
                    <a:pt x="1504953" y="59990"/>
                  </a:lnTo>
                  <a:lnTo>
                    <a:pt x="1500258" y="36587"/>
                  </a:lnTo>
                  <a:lnTo>
                    <a:pt x="1487437" y="17524"/>
                  </a:lnTo>
                  <a:lnTo>
                    <a:pt x="1468382" y="4696"/>
                  </a:lnTo>
                  <a:lnTo>
                    <a:pt x="144499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373682" y="3725963"/>
              <a:ext cx="1942464" cy="1736725"/>
            </a:xfrm>
            <a:custGeom>
              <a:avLst/>
              <a:gdLst/>
              <a:ahLst/>
              <a:cxnLst/>
              <a:rect l="l" t="t" r="r" b="b"/>
              <a:pathLst>
                <a:path w="1942464" h="1736725">
                  <a:moveTo>
                    <a:pt x="649795" y="110858"/>
                  </a:moveTo>
                  <a:lnTo>
                    <a:pt x="399516" y="0"/>
                  </a:lnTo>
                  <a:lnTo>
                    <a:pt x="417766" y="101079"/>
                  </a:lnTo>
                  <a:lnTo>
                    <a:pt x="364464" y="123240"/>
                  </a:lnTo>
                  <a:lnTo>
                    <a:pt x="315125" y="148551"/>
                  </a:lnTo>
                  <a:lnTo>
                    <a:pt x="269671" y="176771"/>
                  </a:lnTo>
                  <a:lnTo>
                    <a:pt x="228041" y="207645"/>
                  </a:lnTo>
                  <a:lnTo>
                    <a:pt x="190157" y="240893"/>
                  </a:lnTo>
                  <a:lnTo>
                    <a:pt x="155943" y="276288"/>
                  </a:lnTo>
                  <a:lnTo>
                    <a:pt x="125336" y="313550"/>
                  </a:lnTo>
                  <a:lnTo>
                    <a:pt x="98259" y="352437"/>
                  </a:lnTo>
                  <a:lnTo>
                    <a:pt x="74637" y="392696"/>
                  </a:lnTo>
                  <a:lnTo>
                    <a:pt x="54394" y="434047"/>
                  </a:lnTo>
                  <a:lnTo>
                    <a:pt x="37465" y="476262"/>
                  </a:lnTo>
                  <a:lnTo>
                    <a:pt x="23787" y="519074"/>
                  </a:lnTo>
                  <a:lnTo>
                    <a:pt x="13271" y="562216"/>
                  </a:lnTo>
                  <a:lnTo>
                    <a:pt x="5842" y="605434"/>
                  </a:lnTo>
                  <a:lnTo>
                    <a:pt x="1447" y="648487"/>
                  </a:lnTo>
                  <a:lnTo>
                    <a:pt x="0" y="691108"/>
                  </a:lnTo>
                  <a:lnTo>
                    <a:pt x="1435" y="733044"/>
                  </a:lnTo>
                  <a:lnTo>
                    <a:pt x="5676" y="774039"/>
                  </a:lnTo>
                  <a:lnTo>
                    <a:pt x="12649" y="813828"/>
                  </a:lnTo>
                  <a:lnTo>
                    <a:pt x="22288" y="852157"/>
                  </a:lnTo>
                  <a:lnTo>
                    <a:pt x="34518" y="888771"/>
                  </a:lnTo>
                  <a:lnTo>
                    <a:pt x="48907" y="882002"/>
                  </a:lnTo>
                  <a:lnTo>
                    <a:pt x="61658" y="872718"/>
                  </a:lnTo>
                  <a:lnTo>
                    <a:pt x="72555" y="861352"/>
                  </a:lnTo>
                  <a:lnTo>
                    <a:pt x="81445" y="848347"/>
                  </a:lnTo>
                  <a:lnTo>
                    <a:pt x="107518" y="854862"/>
                  </a:lnTo>
                  <a:lnTo>
                    <a:pt x="115303" y="853986"/>
                  </a:lnTo>
                  <a:lnTo>
                    <a:pt x="136194" y="845743"/>
                  </a:lnTo>
                  <a:lnTo>
                    <a:pt x="126428" y="811174"/>
                  </a:lnTo>
                  <a:lnTo>
                    <a:pt x="116255" y="757859"/>
                  </a:lnTo>
                  <a:lnTo>
                    <a:pt x="110985" y="706031"/>
                  </a:lnTo>
                  <a:lnTo>
                    <a:pt x="110604" y="655701"/>
                  </a:lnTo>
                  <a:lnTo>
                    <a:pt x="115087" y="606856"/>
                  </a:lnTo>
                  <a:lnTo>
                    <a:pt x="124421" y="559523"/>
                  </a:lnTo>
                  <a:lnTo>
                    <a:pt x="138595" y="513676"/>
                  </a:lnTo>
                  <a:lnTo>
                    <a:pt x="157594" y="469353"/>
                  </a:lnTo>
                  <a:lnTo>
                    <a:pt x="181406" y="426529"/>
                  </a:lnTo>
                  <a:lnTo>
                    <a:pt x="210007" y="385216"/>
                  </a:lnTo>
                  <a:lnTo>
                    <a:pt x="243395" y="345414"/>
                  </a:lnTo>
                  <a:lnTo>
                    <a:pt x="281546" y="307124"/>
                  </a:lnTo>
                  <a:lnTo>
                    <a:pt x="317804" y="277088"/>
                  </a:lnTo>
                  <a:lnTo>
                    <a:pt x="356984" y="251625"/>
                  </a:lnTo>
                  <a:lnTo>
                    <a:pt x="398868" y="230924"/>
                  </a:lnTo>
                  <a:lnTo>
                    <a:pt x="443191" y="215188"/>
                  </a:lnTo>
                  <a:lnTo>
                    <a:pt x="468604" y="316255"/>
                  </a:lnTo>
                  <a:lnTo>
                    <a:pt x="649795" y="110858"/>
                  </a:lnTo>
                  <a:close/>
                </a:path>
                <a:path w="1942464" h="1736725">
                  <a:moveTo>
                    <a:pt x="1942274" y="1544104"/>
                  </a:moveTo>
                  <a:lnTo>
                    <a:pt x="1926691" y="1538579"/>
                  </a:lnTo>
                  <a:lnTo>
                    <a:pt x="1905127" y="1536611"/>
                  </a:lnTo>
                  <a:lnTo>
                    <a:pt x="1877745" y="1536928"/>
                  </a:lnTo>
                  <a:lnTo>
                    <a:pt x="1874570" y="1511744"/>
                  </a:lnTo>
                  <a:lnTo>
                    <a:pt x="1869224" y="1492097"/>
                  </a:lnTo>
                  <a:lnTo>
                    <a:pt x="1860156" y="1478241"/>
                  </a:lnTo>
                  <a:lnTo>
                    <a:pt x="1822386" y="1511693"/>
                  </a:lnTo>
                  <a:lnTo>
                    <a:pt x="1782940" y="1541081"/>
                  </a:lnTo>
                  <a:lnTo>
                    <a:pt x="1741805" y="1566291"/>
                  </a:lnTo>
                  <a:lnTo>
                    <a:pt x="1698993" y="1587220"/>
                  </a:lnTo>
                  <a:lnTo>
                    <a:pt x="1654543" y="1603781"/>
                  </a:lnTo>
                  <a:lnTo>
                    <a:pt x="1608467" y="1615884"/>
                  </a:lnTo>
                  <a:lnTo>
                    <a:pt x="1560753" y="1623402"/>
                  </a:lnTo>
                  <a:lnTo>
                    <a:pt x="1511452" y="1626260"/>
                  </a:lnTo>
                  <a:lnTo>
                    <a:pt x="1462138" y="1624584"/>
                  </a:lnTo>
                  <a:lnTo>
                    <a:pt x="1414373" y="1618551"/>
                  </a:lnTo>
                  <a:lnTo>
                    <a:pt x="1368145" y="1608162"/>
                  </a:lnTo>
                  <a:lnTo>
                    <a:pt x="1323416" y="1593418"/>
                  </a:lnTo>
                  <a:lnTo>
                    <a:pt x="1280147" y="1574292"/>
                  </a:lnTo>
                  <a:lnTo>
                    <a:pt x="1238313" y="1550797"/>
                  </a:lnTo>
                  <a:lnTo>
                    <a:pt x="1197889" y="1522907"/>
                  </a:lnTo>
                  <a:lnTo>
                    <a:pt x="1158836" y="1490637"/>
                  </a:lnTo>
                  <a:lnTo>
                    <a:pt x="1226629" y="1432598"/>
                  </a:lnTo>
                  <a:lnTo>
                    <a:pt x="973086" y="1347838"/>
                  </a:lnTo>
                  <a:lnTo>
                    <a:pt x="990676" y="1626908"/>
                  </a:lnTo>
                  <a:lnTo>
                    <a:pt x="1072146" y="1562366"/>
                  </a:lnTo>
                  <a:lnTo>
                    <a:pt x="1116698" y="1600034"/>
                  </a:lnTo>
                  <a:lnTo>
                    <a:pt x="1162024" y="1632635"/>
                  </a:lnTo>
                  <a:lnTo>
                    <a:pt x="1207947" y="1660359"/>
                  </a:lnTo>
                  <a:lnTo>
                    <a:pt x="1254290" y="1683435"/>
                  </a:lnTo>
                  <a:lnTo>
                    <a:pt x="1300848" y="1702079"/>
                  </a:lnTo>
                  <a:lnTo>
                    <a:pt x="1347431" y="1716481"/>
                  </a:lnTo>
                  <a:lnTo>
                    <a:pt x="1393863" y="1726869"/>
                  </a:lnTo>
                  <a:lnTo>
                    <a:pt x="1439938" y="1733461"/>
                  </a:lnTo>
                  <a:lnTo>
                    <a:pt x="1485480" y="1736445"/>
                  </a:lnTo>
                  <a:lnTo>
                    <a:pt x="1530286" y="1736039"/>
                  </a:lnTo>
                  <a:lnTo>
                    <a:pt x="1574177" y="1732470"/>
                  </a:lnTo>
                  <a:lnTo>
                    <a:pt x="1616976" y="1725930"/>
                  </a:lnTo>
                  <a:lnTo>
                    <a:pt x="1658467" y="1716646"/>
                  </a:lnTo>
                  <a:lnTo>
                    <a:pt x="1698472" y="1704809"/>
                  </a:lnTo>
                  <a:lnTo>
                    <a:pt x="1736801" y="1690662"/>
                  </a:lnTo>
                  <a:lnTo>
                    <a:pt x="1773262" y="1674380"/>
                  </a:lnTo>
                  <a:lnTo>
                    <a:pt x="1807667" y="1656207"/>
                  </a:lnTo>
                  <a:lnTo>
                    <a:pt x="1869567" y="1614970"/>
                  </a:lnTo>
                  <a:lnTo>
                    <a:pt x="1920976" y="1568653"/>
                  </a:lnTo>
                  <a:lnTo>
                    <a:pt x="1942274" y="1544104"/>
                  </a:lnTo>
                  <a:close/>
                </a:path>
              </a:pathLst>
            </a:custGeom>
            <a:solidFill>
              <a:srgbClr val="1F48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3257955" y="4589954"/>
              <a:ext cx="933450" cy="934085"/>
            </a:xfrm>
            <a:custGeom>
              <a:avLst/>
              <a:gdLst/>
              <a:ahLst/>
              <a:cxnLst/>
              <a:rect l="l" t="t" r="r" b="b"/>
              <a:pathLst>
                <a:path w="933450" h="934085">
                  <a:moveTo>
                    <a:pt x="466672" y="0"/>
                  </a:moveTo>
                  <a:lnTo>
                    <a:pt x="419004" y="2413"/>
                  </a:lnTo>
                  <a:lnTo>
                    <a:pt x="372703" y="9497"/>
                  </a:lnTo>
                  <a:lnTo>
                    <a:pt x="328003" y="21014"/>
                  </a:lnTo>
                  <a:lnTo>
                    <a:pt x="285142" y="36729"/>
                  </a:lnTo>
                  <a:lnTo>
                    <a:pt x="244354" y="56407"/>
                  </a:lnTo>
                  <a:lnTo>
                    <a:pt x="205876" y="79810"/>
                  </a:lnTo>
                  <a:lnTo>
                    <a:pt x="169943" y="106704"/>
                  </a:lnTo>
                  <a:lnTo>
                    <a:pt x="136791" y="136853"/>
                  </a:lnTo>
                  <a:lnTo>
                    <a:pt x="106657" y="170019"/>
                  </a:lnTo>
                  <a:lnTo>
                    <a:pt x="79775" y="205968"/>
                  </a:lnTo>
                  <a:lnTo>
                    <a:pt x="56382" y="244464"/>
                  </a:lnTo>
                  <a:lnTo>
                    <a:pt x="36713" y="285270"/>
                  </a:lnTo>
                  <a:lnTo>
                    <a:pt x="21005" y="328150"/>
                  </a:lnTo>
                  <a:lnTo>
                    <a:pt x="9492" y="372870"/>
                  </a:lnTo>
                  <a:lnTo>
                    <a:pt x="2412" y="419192"/>
                  </a:lnTo>
                  <a:lnTo>
                    <a:pt x="0" y="466881"/>
                  </a:lnTo>
                  <a:lnTo>
                    <a:pt x="2412" y="514570"/>
                  </a:lnTo>
                  <a:lnTo>
                    <a:pt x="9492" y="560892"/>
                  </a:lnTo>
                  <a:lnTo>
                    <a:pt x="21005" y="605611"/>
                  </a:lnTo>
                  <a:lnTo>
                    <a:pt x="36713" y="648492"/>
                  </a:lnTo>
                  <a:lnTo>
                    <a:pt x="56382" y="689297"/>
                  </a:lnTo>
                  <a:lnTo>
                    <a:pt x="79775" y="727792"/>
                  </a:lnTo>
                  <a:lnTo>
                    <a:pt x="106657" y="763741"/>
                  </a:lnTo>
                  <a:lnTo>
                    <a:pt x="136791" y="796907"/>
                  </a:lnTo>
                  <a:lnTo>
                    <a:pt x="169943" y="827055"/>
                  </a:lnTo>
                  <a:lnTo>
                    <a:pt x="205876" y="853948"/>
                  </a:lnTo>
                  <a:lnTo>
                    <a:pt x="244354" y="877351"/>
                  </a:lnTo>
                  <a:lnTo>
                    <a:pt x="285142" y="897028"/>
                  </a:lnTo>
                  <a:lnTo>
                    <a:pt x="328003" y="912743"/>
                  </a:lnTo>
                  <a:lnTo>
                    <a:pt x="372703" y="924260"/>
                  </a:lnTo>
                  <a:lnTo>
                    <a:pt x="419004" y="931344"/>
                  </a:lnTo>
                  <a:lnTo>
                    <a:pt x="466672" y="933757"/>
                  </a:lnTo>
                  <a:lnTo>
                    <a:pt x="514340" y="931344"/>
                  </a:lnTo>
                  <a:lnTo>
                    <a:pt x="560641" y="924260"/>
                  </a:lnTo>
                  <a:lnTo>
                    <a:pt x="605341" y="912743"/>
                  </a:lnTo>
                  <a:lnTo>
                    <a:pt x="648202" y="897028"/>
                  </a:lnTo>
                  <a:lnTo>
                    <a:pt x="688990" y="877351"/>
                  </a:lnTo>
                  <a:lnTo>
                    <a:pt x="727468" y="853948"/>
                  </a:lnTo>
                  <a:lnTo>
                    <a:pt x="763401" y="827055"/>
                  </a:lnTo>
                  <a:lnTo>
                    <a:pt x="796553" y="796907"/>
                  </a:lnTo>
                  <a:lnTo>
                    <a:pt x="826687" y="763741"/>
                  </a:lnTo>
                  <a:lnTo>
                    <a:pt x="853569" y="727792"/>
                  </a:lnTo>
                  <a:lnTo>
                    <a:pt x="876962" y="689297"/>
                  </a:lnTo>
                  <a:lnTo>
                    <a:pt x="896631" y="648492"/>
                  </a:lnTo>
                  <a:lnTo>
                    <a:pt x="912339" y="605611"/>
                  </a:lnTo>
                  <a:lnTo>
                    <a:pt x="923852" y="560892"/>
                  </a:lnTo>
                  <a:lnTo>
                    <a:pt x="930932" y="514570"/>
                  </a:lnTo>
                  <a:lnTo>
                    <a:pt x="933344" y="466881"/>
                  </a:lnTo>
                  <a:lnTo>
                    <a:pt x="930547" y="415983"/>
                  </a:lnTo>
                  <a:lnTo>
                    <a:pt x="922264" y="365955"/>
                  </a:lnTo>
                  <a:lnTo>
                    <a:pt x="908658" y="317231"/>
                  </a:lnTo>
                  <a:lnTo>
                    <a:pt x="889893" y="270246"/>
                  </a:lnTo>
                  <a:lnTo>
                    <a:pt x="866130" y="225434"/>
                  </a:lnTo>
                  <a:lnTo>
                    <a:pt x="837533" y="183231"/>
                  </a:lnTo>
                  <a:lnTo>
                    <a:pt x="806254" y="146550"/>
                  </a:lnTo>
                  <a:lnTo>
                    <a:pt x="771730" y="113561"/>
                  </a:lnTo>
                  <a:lnTo>
                    <a:pt x="734287" y="84430"/>
                  </a:lnTo>
                  <a:lnTo>
                    <a:pt x="694253" y="59325"/>
                  </a:lnTo>
                  <a:lnTo>
                    <a:pt x="651956" y="38412"/>
                  </a:lnTo>
                  <a:lnTo>
                    <a:pt x="607721" y="21856"/>
                  </a:lnTo>
                  <a:lnTo>
                    <a:pt x="561878" y="9824"/>
                  </a:lnTo>
                  <a:lnTo>
                    <a:pt x="514752" y="2483"/>
                  </a:lnTo>
                  <a:lnTo>
                    <a:pt x="466672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620344" y="4951852"/>
              <a:ext cx="202050" cy="20214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863840" y="0"/>
            <a:ext cx="4328160" cy="6858000"/>
            <a:chOff x="7863840" y="0"/>
            <a:chExt cx="4328160" cy="6858000"/>
          </a:xfrm>
        </p:grpSpPr>
        <p:sp>
          <p:nvSpPr>
            <p:cNvPr id="3" name="object 3"/>
            <p:cNvSpPr/>
            <p:nvPr/>
          </p:nvSpPr>
          <p:spPr>
            <a:xfrm>
              <a:off x="7863840" y="0"/>
              <a:ext cx="4328160" cy="6858000"/>
            </a:xfrm>
            <a:custGeom>
              <a:avLst/>
              <a:gdLst/>
              <a:ahLst/>
              <a:cxnLst/>
              <a:rect l="l" t="t" r="r" b="b"/>
              <a:pathLst>
                <a:path w="4328159" h="6858000">
                  <a:moveTo>
                    <a:pt x="4328159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4328159" y="6858000"/>
                  </a:lnTo>
                  <a:lnTo>
                    <a:pt x="4328159" y="0"/>
                  </a:lnTo>
                  <a:close/>
                </a:path>
              </a:pathLst>
            </a:custGeom>
            <a:solidFill>
              <a:srgbClr val="DA57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9188401" y="2470688"/>
              <a:ext cx="1745614" cy="1974214"/>
            </a:xfrm>
            <a:custGeom>
              <a:avLst/>
              <a:gdLst/>
              <a:ahLst/>
              <a:cxnLst/>
              <a:rect l="l" t="t" r="r" b="b"/>
              <a:pathLst>
                <a:path w="1745615" h="1974214">
                  <a:moveTo>
                    <a:pt x="916786" y="316"/>
                  </a:moveTo>
                  <a:lnTo>
                    <a:pt x="834726" y="0"/>
                  </a:lnTo>
                  <a:lnTo>
                    <a:pt x="778560" y="3584"/>
                  </a:lnTo>
                  <a:lnTo>
                    <a:pt x="700249" y="14585"/>
                  </a:lnTo>
                  <a:lnTo>
                    <a:pt x="654605" y="24108"/>
                  </a:lnTo>
                  <a:lnTo>
                    <a:pt x="605605" y="36976"/>
                  </a:lnTo>
                  <a:lnTo>
                    <a:pt x="553976" y="53685"/>
                  </a:lnTo>
                  <a:lnTo>
                    <a:pt x="500444" y="74733"/>
                  </a:lnTo>
                  <a:lnTo>
                    <a:pt x="445737" y="100616"/>
                  </a:lnTo>
                  <a:lnTo>
                    <a:pt x="390580" y="131831"/>
                  </a:lnTo>
                  <a:lnTo>
                    <a:pt x="335700" y="168876"/>
                  </a:lnTo>
                  <a:lnTo>
                    <a:pt x="281825" y="212246"/>
                  </a:lnTo>
                  <a:lnTo>
                    <a:pt x="229681" y="262439"/>
                  </a:lnTo>
                  <a:lnTo>
                    <a:pt x="194751" y="301608"/>
                  </a:lnTo>
                  <a:lnTo>
                    <a:pt x="162789" y="342427"/>
                  </a:lnTo>
                  <a:lnTo>
                    <a:pt x="133770" y="384720"/>
                  </a:lnTo>
                  <a:lnTo>
                    <a:pt x="107669" y="428313"/>
                  </a:lnTo>
                  <a:lnTo>
                    <a:pt x="84462" y="473030"/>
                  </a:lnTo>
                  <a:lnTo>
                    <a:pt x="64123" y="518694"/>
                  </a:lnTo>
                  <a:lnTo>
                    <a:pt x="46628" y="565132"/>
                  </a:lnTo>
                  <a:lnTo>
                    <a:pt x="31953" y="612166"/>
                  </a:lnTo>
                  <a:lnTo>
                    <a:pt x="20072" y="659622"/>
                  </a:lnTo>
                  <a:lnTo>
                    <a:pt x="10961" y="707325"/>
                  </a:lnTo>
                  <a:lnTo>
                    <a:pt x="4595" y="755097"/>
                  </a:lnTo>
                  <a:lnTo>
                    <a:pt x="949" y="802765"/>
                  </a:lnTo>
                  <a:lnTo>
                    <a:pt x="0" y="850153"/>
                  </a:lnTo>
                  <a:lnTo>
                    <a:pt x="1721" y="897085"/>
                  </a:lnTo>
                  <a:lnTo>
                    <a:pt x="6088" y="943385"/>
                  </a:lnTo>
                  <a:lnTo>
                    <a:pt x="13076" y="988878"/>
                  </a:lnTo>
                  <a:lnTo>
                    <a:pt x="22662" y="1033389"/>
                  </a:lnTo>
                  <a:lnTo>
                    <a:pt x="34819" y="1076742"/>
                  </a:lnTo>
                  <a:lnTo>
                    <a:pt x="49524" y="1118762"/>
                  </a:lnTo>
                  <a:lnTo>
                    <a:pt x="66751" y="1159273"/>
                  </a:lnTo>
                  <a:lnTo>
                    <a:pt x="86476" y="1198099"/>
                  </a:lnTo>
                  <a:lnTo>
                    <a:pt x="108674" y="1235065"/>
                  </a:lnTo>
                  <a:lnTo>
                    <a:pt x="139624" y="1280697"/>
                  </a:lnTo>
                  <a:lnTo>
                    <a:pt x="171643" y="1324873"/>
                  </a:lnTo>
                  <a:lnTo>
                    <a:pt x="204331" y="1367831"/>
                  </a:lnTo>
                  <a:lnTo>
                    <a:pt x="302426" y="1491763"/>
                  </a:lnTo>
                  <a:lnTo>
                    <a:pt x="363861" y="1572637"/>
                  </a:lnTo>
                  <a:lnTo>
                    <a:pt x="392193" y="1613259"/>
                  </a:lnTo>
                  <a:lnTo>
                    <a:pt x="418403" y="1654322"/>
                  </a:lnTo>
                  <a:lnTo>
                    <a:pt x="441900" y="1695458"/>
                  </a:lnTo>
                  <a:lnTo>
                    <a:pt x="462594" y="1737533"/>
                  </a:lnTo>
                  <a:lnTo>
                    <a:pt x="480082" y="1780757"/>
                  </a:lnTo>
                  <a:lnTo>
                    <a:pt x="493966" y="1825340"/>
                  </a:lnTo>
                  <a:lnTo>
                    <a:pt x="503844" y="1871488"/>
                  </a:lnTo>
                  <a:lnTo>
                    <a:pt x="509316" y="1919413"/>
                  </a:lnTo>
                  <a:lnTo>
                    <a:pt x="515262" y="1941151"/>
                  </a:lnTo>
                  <a:lnTo>
                    <a:pt x="528203" y="1958425"/>
                  </a:lnTo>
                  <a:lnTo>
                    <a:pt x="546435" y="1969823"/>
                  </a:lnTo>
                  <a:lnTo>
                    <a:pt x="568252" y="1973935"/>
                  </a:lnTo>
                  <a:lnTo>
                    <a:pt x="1194607" y="1970175"/>
                  </a:lnTo>
                  <a:lnTo>
                    <a:pt x="1234577" y="1954116"/>
                  </a:lnTo>
                  <a:lnTo>
                    <a:pt x="1252916" y="1915026"/>
                  </a:lnTo>
                  <a:lnTo>
                    <a:pt x="1257418" y="1869436"/>
                  </a:lnTo>
                  <a:lnTo>
                    <a:pt x="1265839" y="1825436"/>
                  </a:lnTo>
                  <a:lnTo>
                    <a:pt x="1277857" y="1782833"/>
                  </a:lnTo>
                  <a:lnTo>
                    <a:pt x="1293146" y="1741433"/>
                  </a:lnTo>
                  <a:lnTo>
                    <a:pt x="1311383" y="1701045"/>
                  </a:lnTo>
                  <a:lnTo>
                    <a:pt x="1332244" y="1661474"/>
                  </a:lnTo>
                  <a:lnTo>
                    <a:pt x="1355405" y="1622529"/>
                  </a:lnTo>
                  <a:lnTo>
                    <a:pt x="1380543" y="1584016"/>
                  </a:lnTo>
                  <a:lnTo>
                    <a:pt x="1407333" y="1545743"/>
                  </a:lnTo>
                  <a:lnTo>
                    <a:pt x="1435451" y="1507517"/>
                  </a:lnTo>
                  <a:lnTo>
                    <a:pt x="1524539" y="1391189"/>
                  </a:lnTo>
                  <a:lnTo>
                    <a:pt x="1584635" y="1310335"/>
                  </a:lnTo>
                  <a:lnTo>
                    <a:pt x="1613923" y="1268338"/>
                  </a:lnTo>
                  <a:lnTo>
                    <a:pt x="1642271" y="1225038"/>
                  </a:lnTo>
                  <a:lnTo>
                    <a:pt x="1664016" y="1187749"/>
                  </a:lnTo>
                  <a:lnTo>
                    <a:pt x="1683237" y="1148640"/>
                  </a:lnTo>
                  <a:lnTo>
                    <a:pt x="1699917" y="1107884"/>
                  </a:lnTo>
                  <a:lnTo>
                    <a:pt x="1714034" y="1065659"/>
                  </a:lnTo>
                  <a:lnTo>
                    <a:pt x="1725569" y="1022139"/>
                  </a:lnTo>
                  <a:lnTo>
                    <a:pt x="1734503" y="977499"/>
                  </a:lnTo>
                  <a:lnTo>
                    <a:pt x="1740815" y="931917"/>
                  </a:lnTo>
                  <a:lnTo>
                    <a:pt x="1744486" y="885566"/>
                  </a:lnTo>
                  <a:lnTo>
                    <a:pt x="1745496" y="838623"/>
                  </a:lnTo>
                  <a:lnTo>
                    <a:pt x="1743825" y="791262"/>
                  </a:lnTo>
                  <a:lnTo>
                    <a:pt x="1739454" y="743660"/>
                  </a:lnTo>
                  <a:lnTo>
                    <a:pt x="1732362" y="695992"/>
                  </a:lnTo>
                  <a:lnTo>
                    <a:pt x="1722530" y="648434"/>
                  </a:lnTo>
                  <a:lnTo>
                    <a:pt x="1709938" y="601160"/>
                  </a:lnTo>
                  <a:lnTo>
                    <a:pt x="1694566" y="554347"/>
                  </a:lnTo>
                  <a:lnTo>
                    <a:pt x="1676395" y="508170"/>
                  </a:lnTo>
                  <a:lnTo>
                    <a:pt x="1655404" y="462805"/>
                  </a:lnTo>
                  <a:lnTo>
                    <a:pt x="1631575" y="418426"/>
                  </a:lnTo>
                  <a:lnTo>
                    <a:pt x="1604886" y="375210"/>
                  </a:lnTo>
                  <a:lnTo>
                    <a:pt x="1575319" y="333332"/>
                  </a:lnTo>
                  <a:lnTo>
                    <a:pt x="1542854" y="292968"/>
                  </a:lnTo>
                  <a:lnTo>
                    <a:pt x="1507470" y="254292"/>
                  </a:lnTo>
                  <a:lnTo>
                    <a:pt x="1470197" y="218613"/>
                  </a:lnTo>
                  <a:lnTo>
                    <a:pt x="1430880" y="185424"/>
                  </a:lnTo>
                  <a:lnTo>
                    <a:pt x="1389654" y="154806"/>
                  </a:lnTo>
                  <a:lnTo>
                    <a:pt x="1346649" y="126839"/>
                  </a:lnTo>
                  <a:lnTo>
                    <a:pt x="1301999" y="101603"/>
                  </a:lnTo>
                  <a:lnTo>
                    <a:pt x="1255835" y="79181"/>
                  </a:lnTo>
                  <a:lnTo>
                    <a:pt x="1208290" y="59652"/>
                  </a:lnTo>
                  <a:lnTo>
                    <a:pt x="1159495" y="43097"/>
                  </a:lnTo>
                  <a:lnTo>
                    <a:pt x="1111859" y="29318"/>
                  </a:lnTo>
                  <a:lnTo>
                    <a:pt x="1063683" y="18099"/>
                  </a:lnTo>
                  <a:lnTo>
                    <a:pt x="1015054" y="9490"/>
                  </a:lnTo>
                  <a:lnTo>
                    <a:pt x="966060" y="3546"/>
                  </a:lnTo>
                  <a:lnTo>
                    <a:pt x="916786" y="316"/>
                  </a:lnTo>
                  <a:close/>
                </a:path>
              </a:pathLst>
            </a:custGeom>
            <a:solidFill>
              <a:srgbClr val="FCCF0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9657588" y="4513567"/>
              <a:ext cx="816610" cy="482600"/>
            </a:xfrm>
            <a:custGeom>
              <a:avLst/>
              <a:gdLst/>
              <a:ahLst/>
              <a:cxnLst/>
              <a:rect l="l" t="t" r="r" b="b"/>
              <a:pathLst>
                <a:path w="816609" h="482600">
                  <a:moveTo>
                    <a:pt x="541705" y="433057"/>
                  </a:moveTo>
                  <a:lnTo>
                    <a:pt x="539838" y="423786"/>
                  </a:lnTo>
                  <a:lnTo>
                    <a:pt x="534733" y="416217"/>
                  </a:lnTo>
                  <a:lnTo>
                    <a:pt x="527164" y="411111"/>
                  </a:lnTo>
                  <a:lnTo>
                    <a:pt x="517880" y="409244"/>
                  </a:lnTo>
                  <a:lnTo>
                    <a:pt x="291541" y="410502"/>
                  </a:lnTo>
                  <a:lnTo>
                    <a:pt x="285902" y="413004"/>
                  </a:lnTo>
                  <a:lnTo>
                    <a:pt x="281508" y="417398"/>
                  </a:lnTo>
                  <a:lnTo>
                    <a:pt x="276225" y="425323"/>
                  </a:lnTo>
                  <a:lnTo>
                    <a:pt x="274459" y="434314"/>
                  </a:lnTo>
                  <a:lnTo>
                    <a:pt x="276225" y="443306"/>
                  </a:lnTo>
                  <a:lnTo>
                    <a:pt x="281508" y="451231"/>
                  </a:lnTo>
                  <a:lnTo>
                    <a:pt x="305968" y="475678"/>
                  </a:lnTo>
                  <a:lnTo>
                    <a:pt x="310984" y="480060"/>
                  </a:lnTo>
                  <a:lnTo>
                    <a:pt x="317246" y="482561"/>
                  </a:lnTo>
                  <a:lnTo>
                    <a:pt x="500329" y="481317"/>
                  </a:lnTo>
                  <a:lnTo>
                    <a:pt x="507225" y="481317"/>
                  </a:lnTo>
                  <a:lnTo>
                    <a:pt x="514121" y="477558"/>
                  </a:lnTo>
                  <a:lnTo>
                    <a:pt x="517258" y="472541"/>
                  </a:lnTo>
                  <a:lnTo>
                    <a:pt x="539826" y="443712"/>
                  </a:lnTo>
                  <a:lnTo>
                    <a:pt x="541705" y="438073"/>
                  </a:lnTo>
                  <a:lnTo>
                    <a:pt x="541705" y="433057"/>
                  </a:lnTo>
                  <a:close/>
                </a:path>
                <a:path w="816609" h="482600">
                  <a:moveTo>
                    <a:pt x="720394" y="203060"/>
                  </a:moveTo>
                  <a:lnTo>
                    <a:pt x="718527" y="189407"/>
                  </a:lnTo>
                  <a:lnTo>
                    <a:pt x="713422" y="181838"/>
                  </a:lnTo>
                  <a:lnTo>
                    <a:pt x="705853" y="176733"/>
                  </a:lnTo>
                  <a:lnTo>
                    <a:pt x="696569" y="174866"/>
                  </a:lnTo>
                  <a:lnTo>
                    <a:pt x="123507" y="178625"/>
                  </a:lnTo>
                  <a:lnTo>
                    <a:pt x="115989" y="179870"/>
                  </a:lnTo>
                  <a:lnTo>
                    <a:pt x="107734" y="184658"/>
                  </a:lnTo>
                  <a:lnTo>
                    <a:pt x="102120" y="191858"/>
                  </a:lnTo>
                  <a:lnTo>
                    <a:pt x="99682" y="200583"/>
                  </a:lnTo>
                  <a:lnTo>
                    <a:pt x="100939" y="209956"/>
                  </a:lnTo>
                  <a:lnTo>
                    <a:pt x="156743" y="376034"/>
                  </a:lnTo>
                  <a:lnTo>
                    <a:pt x="179311" y="392328"/>
                  </a:lnTo>
                  <a:lnTo>
                    <a:pt x="653313" y="389191"/>
                  </a:lnTo>
                  <a:lnTo>
                    <a:pt x="720394" y="203060"/>
                  </a:lnTo>
                  <a:close/>
                </a:path>
                <a:path w="816609" h="482600">
                  <a:moveTo>
                    <a:pt x="726046" y="33845"/>
                  </a:moveTo>
                  <a:lnTo>
                    <a:pt x="723303" y="20624"/>
                  </a:lnTo>
                  <a:lnTo>
                    <a:pt x="715848" y="9867"/>
                  </a:lnTo>
                  <a:lnTo>
                    <a:pt x="704875" y="2641"/>
                  </a:lnTo>
                  <a:lnTo>
                    <a:pt x="691553" y="0"/>
                  </a:lnTo>
                  <a:lnTo>
                    <a:pt x="122885" y="3759"/>
                  </a:lnTo>
                  <a:lnTo>
                    <a:pt x="109664" y="6502"/>
                  </a:lnTo>
                  <a:lnTo>
                    <a:pt x="98907" y="13944"/>
                  </a:lnTo>
                  <a:lnTo>
                    <a:pt x="91668" y="24904"/>
                  </a:lnTo>
                  <a:lnTo>
                    <a:pt x="89027" y="38227"/>
                  </a:lnTo>
                  <a:lnTo>
                    <a:pt x="89027" y="45123"/>
                  </a:lnTo>
                  <a:lnTo>
                    <a:pt x="91770" y="58343"/>
                  </a:lnTo>
                  <a:lnTo>
                    <a:pt x="99212" y="69088"/>
                  </a:lnTo>
                  <a:lnTo>
                    <a:pt x="110185" y="76314"/>
                  </a:lnTo>
                  <a:lnTo>
                    <a:pt x="123507" y="78968"/>
                  </a:lnTo>
                  <a:lnTo>
                    <a:pt x="692188" y="75196"/>
                  </a:lnTo>
                  <a:lnTo>
                    <a:pt x="705408" y="72466"/>
                  </a:lnTo>
                  <a:lnTo>
                    <a:pt x="716165" y="65024"/>
                  </a:lnTo>
                  <a:lnTo>
                    <a:pt x="723392" y="54051"/>
                  </a:lnTo>
                  <a:lnTo>
                    <a:pt x="726046" y="40728"/>
                  </a:lnTo>
                  <a:lnTo>
                    <a:pt x="726046" y="33845"/>
                  </a:lnTo>
                  <a:close/>
                </a:path>
                <a:path w="816609" h="482600">
                  <a:moveTo>
                    <a:pt x="816330" y="117830"/>
                  </a:moveTo>
                  <a:lnTo>
                    <a:pt x="813587" y="104609"/>
                  </a:lnTo>
                  <a:lnTo>
                    <a:pt x="806132" y="93853"/>
                  </a:lnTo>
                  <a:lnTo>
                    <a:pt x="795159" y="86626"/>
                  </a:lnTo>
                  <a:lnTo>
                    <a:pt x="781837" y="83972"/>
                  </a:lnTo>
                  <a:lnTo>
                    <a:pt x="33858" y="88988"/>
                  </a:lnTo>
                  <a:lnTo>
                    <a:pt x="20624" y="91998"/>
                  </a:lnTo>
                  <a:lnTo>
                    <a:pt x="9867" y="99428"/>
                  </a:lnTo>
                  <a:lnTo>
                    <a:pt x="2641" y="110248"/>
                  </a:lnTo>
                  <a:lnTo>
                    <a:pt x="0" y="123469"/>
                  </a:lnTo>
                  <a:lnTo>
                    <a:pt x="0" y="130365"/>
                  </a:lnTo>
                  <a:lnTo>
                    <a:pt x="2743" y="143586"/>
                  </a:lnTo>
                  <a:lnTo>
                    <a:pt x="10185" y="154343"/>
                  </a:lnTo>
                  <a:lnTo>
                    <a:pt x="21158" y="161569"/>
                  </a:lnTo>
                  <a:lnTo>
                    <a:pt x="34480" y="164211"/>
                  </a:lnTo>
                  <a:lnTo>
                    <a:pt x="782472" y="159194"/>
                  </a:lnTo>
                  <a:lnTo>
                    <a:pt x="795693" y="156451"/>
                  </a:lnTo>
                  <a:lnTo>
                    <a:pt x="806450" y="149009"/>
                  </a:lnTo>
                  <a:lnTo>
                    <a:pt x="813676" y="138049"/>
                  </a:lnTo>
                  <a:lnTo>
                    <a:pt x="816330" y="124726"/>
                  </a:lnTo>
                  <a:lnTo>
                    <a:pt x="816330" y="117830"/>
                  </a:lnTo>
                  <a:close/>
                </a:path>
              </a:pathLst>
            </a:custGeom>
            <a:solidFill>
              <a:srgbClr val="3C3C3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9753518" y="2725607"/>
              <a:ext cx="630555" cy="184150"/>
            </a:xfrm>
            <a:custGeom>
              <a:avLst/>
              <a:gdLst/>
              <a:ahLst/>
              <a:cxnLst/>
              <a:rect l="l" t="t" r="r" b="b"/>
              <a:pathLst>
                <a:path w="630554" h="184150">
                  <a:moveTo>
                    <a:pt x="334808" y="0"/>
                  </a:moveTo>
                  <a:lnTo>
                    <a:pt x="266469" y="5107"/>
                  </a:lnTo>
                  <a:lnTo>
                    <a:pt x="203671" y="20181"/>
                  </a:lnTo>
                  <a:lnTo>
                    <a:pt x="147426" y="42026"/>
                  </a:lnTo>
                  <a:lnTo>
                    <a:pt x="98749" y="67447"/>
                  </a:lnTo>
                  <a:lnTo>
                    <a:pt x="58654" y="93251"/>
                  </a:lnTo>
                  <a:lnTo>
                    <a:pt x="28155" y="116241"/>
                  </a:lnTo>
                  <a:lnTo>
                    <a:pt x="0" y="141005"/>
                  </a:lnTo>
                  <a:lnTo>
                    <a:pt x="29732" y="129382"/>
                  </a:lnTo>
                  <a:lnTo>
                    <a:pt x="107135" y="103952"/>
                  </a:lnTo>
                  <a:lnTo>
                    <a:pt x="214515" y="78875"/>
                  </a:lnTo>
                  <a:lnTo>
                    <a:pt x="334181" y="68309"/>
                  </a:lnTo>
                  <a:lnTo>
                    <a:pt x="384490" y="73252"/>
                  </a:lnTo>
                  <a:lnTo>
                    <a:pt x="433745" y="86498"/>
                  </a:lnTo>
                  <a:lnTo>
                    <a:pt x="481797" y="107926"/>
                  </a:lnTo>
                  <a:lnTo>
                    <a:pt x="528495" y="137416"/>
                  </a:lnTo>
                  <a:lnTo>
                    <a:pt x="573688" y="174847"/>
                  </a:lnTo>
                  <a:lnTo>
                    <a:pt x="584738" y="181544"/>
                  </a:lnTo>
                  <a:lnTo>
                    <a:pt x="597200" y="183777"/>
                  </a:lnTo>
                  <a:lnTo>
                    <a:pt x="609661" y="181544"/>
                  </a:lnTo>
                  <a:lnTo>
                    <a:pt x="620711" y="174847"/>
                  </a:lnTo>
                  <a:lnTo>
                    <a:pt x="621338" y="173593"/>
                  </a:lnTo>
                  <a:lnTo>
                    <a:pt x="620711" y="173593"/>
                  </a:lnTo>
                  <a:lnTo>
                    <a:pt x="628010" y="161990"/>
                  </a:lnTo>
                  <a:lnTo>
                    <a:pt x="619458" y="124711"/>
                  </a:lnTo>
                  <a:lnTo>
                    <a:pt x="575427" y="87272"/>
                  </a:lnTo>
                  <a:lnTo>
                    <a:pt x="529915" y="56448"/>
                  </a:lnTo>
                  <a:lnTo>
                    <a:pt x="483011" y="32274"/>
                  </a:lnTo>
                  <a:lnTo>
                    <a:pt x="434800" y="14785"/>
                  </a:lnTo>
                  <a:lnTo>
                    <a:pt x="385370" y="4015"/>
                  </a:lnTo>
                  <a:lnTo>
                    <a:pt x="334808" y="0"/>
                  </a:lnTo>
                  <a:close/>
                </a:path>
              </a:pathLst>
            </a:custGeom>
            <a:solidFill>
              <a:srgbClr val="EEE6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0024999" y="2090775"/>
              <a:ext cx="518159" cy="346710"/>
            </a:xfrm>
            <a:custGeom>
              <a:avLst/>
              <a:gdLst/>
              <a:ahLst/>
              <a:cxnLst/>
              <a:rect l="l" t="t" r="r" b="b"/>
              <a:pathLst>
                <a:path w="518159" h="346710">
                  <a:moveTo>
                    <a:pt x="72720" y="36347"/>
                  </a:moveTo>
                  <a:lnTo>
                    <a:pt x="69862" y="22212"/>
                  </a:lnTo>
                  <a:lnTo>
                    <a:pt x="62064" y="10655"/>
                  </a:lnTo>
                  <a:lnTo>
                    <a:pt x="50507" y="2857"/>
                  </a:lnTo>
                  <a:lnTo>
                    <a:pt x="36360" y="0"/>
                  </a:lnTo>
                  <a:lnTo>
                    <a:pt x="22212" y="2857"/>
                  </a:lnTo>
                  <a:lnTo>
                    <a:pt x="10655" y="10655"/>
                  </a:lnTo>
                  <a:lnTo>
                    <a:pt x="2857" y="22212"/>
                  </a:lnTo>
                  <a:lnTo>
                    <a:pt x="0" y="36347"/>
                  </a:lnTo>
                  <a:lnTo>
                    <a:pt x="0" y="234378"/>
                  </a:lnTo>
                  <a:lnTo>
                    <a:pt x="2857" y="248526"/>
                  </a:lnTo>
                  <a:lnTo>
                    <a:pt x="10655" y="260070"/>
                  </a:lnTo>
                  <a:lnTo>
                    <a:pt x="22212" y="267868"/>
                  </a:lnTo>
                  <a:lnTo>
                    <a:pt x="36360" y="270725"/>
                  </a:lnTo>
                  <a:lnTo>
                    <a:pt x="50507" y="267868"/>
                  </a:lnTo>
                  <a:lnTo>
                    <a:pt x="62064" y="260070"/>
                  </a:lnTo>
                  <a:lnTo>
                    <a:pt x="69862" y="248526"/>
                  </a:lnTo>
                  <a:lnTo>
                    <a:pt x="72720" y="234378"/>
                  </a:lnTo>
                  <a:lnTo>
                    <a:pt x="72720" y="36347"/>
                  </a:lnTo>
                  <a:close/>
                </a:path>
                <a:path w="518159" h="346710">
                  <a:moveTo>
                    <a:pt x="518058" y="125793"/>
                  </a:moveTo>
                  <a:lnTo>
                    <a:pt x="515213" y="112255"/>
                  </a:lnTo>
                  <a:lnTo>
                    <a:pt x="507441" y="100711"/>
                  </a:lnTo>
                  <a:lnTo>
                    <a:pt x="495312" y="92748"/>
                  </a:lnTo>
                  <a:lnTo>
                    <a:pt x="481088" y="90068"/>
                  </a:lnTo>
                  <a:lnTo>
                    <a:pt x="467563" y="92900"/>
                  </a:lnTo>
                  <a:lnTo>
                    <a:pt x="456158" y="100685"/>
                  </a:lnTo>
                  <a:lnTo>
                    <a:pt x="448284" y="112801"/>
                  </a:lnTo>
                  <a:lnTo>
                    <a:pt x="373049" y="296430"/>
                  </a:lnTo>
                  <a:lnTo>
                    <a:pt x="370370" y="310375"/>
                  </a:lnTo>
                  <a:lnTo>
                    <a:pt x="373202" y="323926"/>
                  </a:lnTo>
                  <a:lnTo>
                    <a:pt x="380987" y="335470"/>
                  </a:lnTo>
                  <a:lnTo>
                    <a:pt x="393115" y="343420"/>
                  </a:lnTo>
                  <a:lnTo>
                    <a:pt x="407073" y="346113"/>
                  </a:lnTo>
                  <a:lnTo>
                    <a:pt x="420624" y="343268"/>
                  </a:lnTo>
                  <a:lnTo>
                    <a:pt x="432168" y="335495"/>
                  </a:lnTo>
                  <a:lnTo>
                    <a:pt x="440131" y="323367"/>
                  </a:lnTo>
                  <a:lnTo>
                    <a:pt x="515378" y="139750"/>
                  </a:lnTo>
                  <a:lnTo>
                    <a:pt x="518058" y="125793"/>
                  </a:lnTo>
                  <a:close/>
                </a:path>
              </a:pathLst>
            </a:custGeom>
            <a:solidFill>
              <a:srgbClr val="FCCF0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708255" y="2433020"/>
              <a:ext cx="212233" cy="213780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8847519" y="2810027"/>
              <a:ext cx="2418080" cy="561340"/>
            </a:xfrm>
            <a:custGeom>
              <a:avLst/>
              <a:gdLst/>
              <a:ahLst/>
              <a:cxnLst/>
              <a:rect l="l" t="t" r="r" b="b"/>
              <a:pathLst>
                <a:path w="2418079" h="561339">
                  <a:moveTo>
                    <a:pt x="270865" y="516585"/>
                  </a:moveTo>
                  <a:lnTo>
                    <a:pt x="267538" y="502551"/>
                  </a:lnTo>
                  <a:lnTo>
                    <a:pt x="259346" y="491286"/>
                  </a:lnTo>
                  <a:lnTo>
                    <a:pt x="247497" y="483882"/>
                  </a:lnTo>
                  <a:lnTo>
                    <a:pt x="233248" y="481495"/>
                  </a:lnTo>
                  <a:lnTo>
                    <a:pt x="35115" y="488378"/>
                  </a:lnTo>
                  <a:lnTo>
                    <a:pt x="21082" y="491705"/>
                  </a:lnTo>
                  <a:lnTo>
                    <a:pt x="9804" y="499897"/>
                  </a:lnTo>
                  <a:lnTo>
                    <a:pt x="2400" y="511733"/>
                  </a:lnTo>
                  <a:lnTo>
                    <a:pt x="0" y="525983"/>
                  </a:lnTo>
                  <a:lnTo>
                    <a:pt x="3327" y="540016"/>
                  </a:lnTo>
                  <a:lnTo>
                    <a:pt x="11531" y="551281"/>
                  </a:lnTo>
                  <a:lnTo>
                    <a:pt x="23368" y="558685"/>
                  </a:lnTo>
                  <a:lnTo>
                    <a:pt x="37630" y="561073"/>
                  </a:lnTo>
                  <a:lnTo>
                    <a:pt x="235750" y="554189"/>
                  </a:lnTo>
                  <a:lnTo>
                    <a:pt x="249783" y="550862"/>
                  </a:lnTo>
                  <a:lnTo>
                    <a:pt x="261061" y="542671"/>
                  </a:lnTo>
                  <a:lnTo>
                    <a:pt x="268465" y="530834"/>
                  </a:lnTo>
                  <a:lnTo>
                    <a:pt x="270865" y="516585"/>
                  </a:lnTo>
                  <a:close/>
                </a:path>
                <a:path w="2418079" h="561339">
                  <a:moveTo>
                    <a:pt x="332651" y="143903"/>
                  </a:moveTo>
                  <a:lnTo>
                    <a:pt x="309105" y="111747"/>
                  </a:lnTo>
                  <a:lnTo>
                    <a:pt x="122897" y="42799"/>
                  </a:lnTo>
                  <a:lnTo>
                    <a:pt x="108673" y="40576"/>
                  </a:lnTo>
                  <a:lnTo>
                    <a:pt x="95224" y="43827"/>
                  </a:lnTo>
                  <a:lnTo>
                    <a:pt x="84010" y="51879"/>
                  </a:lnTo>
                  <a:lnTo>
                    <a:pt x="76492" y="64109"/>
                  </a:lnTo>
                  <a:lnTo>
                    <a:pt x="74358" y="78320"/>
                  </a:lnTo>
                  <a:lnTo>
                    <a:pt x="77749" y="91770"/>
                  </a:lnTo>
                  <a:lnTo>
                    <a:pt x="85839" y="102971"/>
                  </a:lnTo>
                  <a:lnTo>
                    <a:pt x="97815" y="110490"/>
                  </a:lnTo>
                  <a:lnTo>
                    <a:pt x="284022" y="179425"/>
                  </a:lnTo>
                  <a:lnTo>
                    <a:pt x="298246" y="181648"/>
                  </a:lnTo>
                  <a:lnTo>
                    <a:pt x="311696" y="178409"/>
                  </a:lnTo>
                  <a:lnTo>
                    <a:pt x="322910" y="170345"/>
                  </a:lnTo>
                  <a:lnTo>
                    <a:pt x="330428" y="158115"/>
                  </a:lnTo>
                  <a:lnTo>
                    <a:pt x="332651" y="143903"/>
                  </a:lnTo>
                  <a:close/>
                </a:path>
                <a:path w="2418079" h="561339">
                  <a:moveTo>
                    <a:pt x="2326386" y="36093"/>
                  </a:moveTo>
                  <a:lnTo>
                    <a:pt x="2323604" y="22123"/>
                  </a:lnTo>
                  <a:lnTo>
                    <a:pt x="2315273" y="10363"/>
                  </a:lnTo>
                  <a:lnTo>
                    <a:pt x="2303538" y="2781"/>
                  </a:lnTo>
                  <a:lnTo>
                    <a:pt x="2289924" y="0"/>
                  </a:lnTo>
                  <a:lnTo>
                    <a:pt x="2275954" y="2692"/>
                  </a:lnTo>
                  <a:lnTo>
                    <a:pt x="2093493" y="80403"/>
                  </a:lnTo>
                  <a:lnTo>
                    <a:pt x="2081466" y="88734"/>
                  </a:lnTo>
                  <a:lnTo>
                    <a:pt x="2073910" y="100457"/>
                  </a:lnTo>
                  <a:lnTo>
                    <a:pt x="2071281" y="114071"/>
                  </a:lnTo>
                  <a:lnTo>
                    <a:pt x="2074062" y="128041"/>
                  </a:lnTo>
                  <a:lnTo>
                    <a:pt x="2082393" y="140055"/>
                  </a:lnTo>
                  <a:lnTo>
                    <a:pt x="2094128" y="147624"/>
                  </a:lnTo>
                  <a:lnTo>
                    <a:pt x="2107742" y="150241"/>
                  </a:lnTo>
                  <a:lnTo>
                    <a:pt x="2121712" y="147459"/>
                  </a:lnTo>
                  <a:lnTo>
                    <a:pt x="2304161" y="69748"/>
                  </a:lnTo>
                  <a:lnTo>
                    <a:pt x="2316188" y="61429"/>
                  </a:lnTo>
                  <a:lnTo>
                    <a:pt x="2323757" y="49695"/>
                  </a:lnTo>
                  <a:lnTo>
                    <a:pt x="2326386" y="36093"/>
                  </a:lnTo>
                  <a:close/>
                </a:path>
                <a:path w="2418079" h="561339">
                  <a:moveTo>
                    <a:pt x="2417648" y="480860"/>
                  </a:moveTo>
                  <a:lnTo>
                    <a:pt x="2414790" y="466737"/>
                  </a:lnTo>
                  <a:lnTo>
                    <a:pt x="2406993" y="455244"/>
                  </a:lnTo>
                  <a:lnTo>
                    <a:pt x="2395423" y="447636"/>
                  </a:lnTo>
                  <a:lnTo>
                    <a:pt x="2381288" y="445147"/>
                  </a:lnTo>
                  <a:lnTo>
                    <a:pt x="2183155" y="447649"/>
                  </a:lnTo>
                  <a:lnTo>
                    <a:pt x="2169109" y="450507"/>
                  </a:lnTo>
                  <a:lnTo>
                    <a:pt x="2157768" y="458304"/>
                  </a:lnTo>
                  <a:lnTo>
                    <a:pt x="2150186" y="469861"/>
                  </a:lnTo>
                  <a:lnTo>
                    <a:pt x="2147417" y="483997"/>
                  </a:lnTo>
                  <a:lnTo>
                    <a:pt x="2150275" y="498043"/>
                  </a:lnTo>
                  <a:lnTo>
                    <a:pt x="2158073" y="509371"/>
                  </a:lnTo>
                  <a:lnTo>
                    <a:pt x="2169642" y="516953"/>
                  </a:lnTo>
                  <a:lnTo>
                    <a:pt x="2183777" y="519722"/>
                  </a:lnTo>
                  <a:lnTo>
                    <a:pt x="2381910" y="517207"/>
                  </a:lnTo>
                  <a:lnTo>
                    <a:pt x="2395956" y="514350"/>
                  </a:lnTo>
                  <a:lnTo>
                    <a:pt x="2407297" y="506552"/>
                  </a:lnTo>
                  <a:lnTo>
                    <a:pt x="2414879" y="495007"/>
                  </a:lnTo>
                  <a:lnTo>
                    <a:pt x="2417648" y="480860"/>
                  </a:lnTo>
                  <a:close/>
                </a:path>
              </a:pathLst>
            </a:custGeom>
            <a:solidFill>
              <a:srgbClr val="FCCF0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61412" y="2464668"/>
              <a:ext cx="218032" cy="207278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529568" y="2198442"/>
              <a:ext cx="155726" cy="252165"/>
            </a:xfrm>
            <a:prstGeom prst="rect">
              <a:avLst/>
            </a:prstGeom>
          </p:spPr>
        </p:pic>
      </p:grp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154635" y="350596"/>
            <a:ext cx="7145655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1.1</a:t>
            </a:r>
            <a:r>
              <a:rPr spc="-65" dirty="0"/>
              <a:t> </a:t>
            </a:r>
            <a:r>
              <a:rPr dirty="0"/>
              <a:t>Understand</a:t>
            </a:r>
            <a:r>
              <a:rPr spc="-50" dirty="0"/>
              <a:t> </a:t>
            </a:r>
            <a:r>
              <a:rPr dirty="0"/>
              <a:t>Cloud</a:t>
            </a:r>
            <a:r>
              <a:rPr spc="-60" dirty="0"/>
              <a:t> </a:t>
            </a:r>
            <a:r>
              <a:rPr dirty="0"/>
              <a:t>Computing</a:t>
            </a:r>
            <a:r>
              <a:rPr spc="-20" dirty="0"/>
              <a:t> </a:t>
            </a:r>
            <a:r>
              <a:rPr spc="-10" dirty="0"/>
              <a:t>Concepts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154635" y="994689"/>
            <a:ext cx="7176770" cy="3484245"/>
          </a:xfrm>
          <a:prstGeom prst="rect">
            <a:avLst/>
          </a:prstGeom>
        </p:spPr>
        <p:txBody>
          <a:bodyPr vert="horz" wrap="square" lIns="0" tIns="172720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360"/>
              </a:spcBef>
              <a:buClr>
                <a:srgbClr val="DA3467"/>
              </a:buClr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Cloud</a:t>
            </a:r>
            <a:r>
              <a:rPr sz="2200" spc="-7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Computing</a:t>
            </a:r>
            <a:r>
              <a:rPr sz="2200" spc="-6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Definitions</a:t>
            </a:r>
            <a:endParaRPr sz="220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spcBef>
                <a:spcPts val="1260"/>
              </a:spcBef>
              <a:buClr>
                <a:srgbClr val="DA3467"/>
              </a:buClr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Cloud</a:t>
            </a:r>
            <a:r>
              <a:rPr sz="2200" spc="-6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Computing</a:t>
            </a:r>
            <a:r>
              <a:rPr sz="2200" spc="-5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Roles</a:t>
            </a:r>
            <a:r>
              <a:rPr sz="22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(e.g.,</a:t>
            </a:r>
            <a:r>
              <a:rPr sz="22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cloud</a:t>
            </a:r>
            <a:r>
              <a:rPr sz="2200" spc="-6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service</a:t>
            </a:r>
            <a:r>
              <a:rPr sz="2200" spc="-6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30" dirty="0">
                <a:solidFill>
                  <a:srgbClr val="131C36"/>
                </a:solidFill>
                <a:latin typeface="Calibri"/>
                <a:cs typeface="Calibri"/>
              </a:rPr>
              <a:t>customer,</a:t>
            </a:r>
            <a:r>
              <a:rPr sz="22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131C36"/>
                </a:solidFill>
                <a:latin typeface="Calibri"/>
                <a:cs typeface="Calibri"/>
              </a:rPr>
              <a:t>cloud</a:t>
            </a:r>
            <a:endParaRPr sz="2200">
              <a:latin typeface="Calibri"/>
              <a:cs typeface="Calibri"/>
            </a:endParaRPr>
          </a:p>
          <a:p>
            <a:pPr marL="299085">
              <a:lnSpc>
                <a:spcPct val="100000"/>
              </a:lnSpc>
              <a:spcBef>
                <a:spcPts val="265"/>
              </a:spcBef>
            </a:pP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service</a:t>
            </a:r>
            <a:r>
              <a:rPr sz="2200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35" dirty="0">
                <a:solidFill>
                  <a:srgbClr val="131C36"/>
                </a:solidFill>
                <a:latin typeface="Calibri"/>
                <a:cs typeface="Calibri"/>
              </a:rPr>
              <a:t>provider,</a:t>
            </a:r>
            <a:r>
              <a:rPr sz="2200" spc="-6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cloud</a:t>
            </a:r>
            <a:r>
              <a:rPr sz="2200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service</a:t>
            </a:r>
            <a:r>
              <a:rPr sz="2200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25" dirty="0">
                <a:solidFill>
                  <a:srgbClr val="131C36"/>
                </a:solidFill>
                <a:latin typeface="Calibri"/>
                <a:cs typeface="Calibri"/>
              </a:rPr>
              <a:t>partner,</a:t>
            </a:r>
            <a:r>
              <a:rPr sz="22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cloud</a:t>
            </a:r>
            <a:r>
              <a:rPr sz="2200" spc="-5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service</a:t>
            </a:r>
            <a:r>
              <a:rPr sz="22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broker)</a:t>
            </a:r>
            <a:endParaRPr sz="2200">
              <a:latin typeface="Calibri"/>
              <a:cs typeface="Calibri"/>
            </a:endParaRPr>
          </a:p>
          <a:p>
            <a:pPr marL="299085" marR="5080" indent="-287020">
              <a:lnSpc>
                <a:spcPct val="110000"/>
              </a:lnSpc>
              <a:spcBef>
                <a:spcPts val="994"/>
              </a:spcBef>
              <a:buClr>
                <a:srgbClr val="DA3467"/>
              </a:buClr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Key</a:t>
            </a:r>
            <a:r>
              <a:rPr sz="2200" spc="-7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Cloud</a:t>
            </a:r>
            <a:r>
              <a:rPr sz="2200" spc="-7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Computing</a:t>
            </a:r>
            <a:r>
              <a:rPr sz="2200" spc="-6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Characteristics</a:t>
            </a:r>
            <a:r>
              <a:rPr sz="2200" spc="-7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(e.g.,</a:t>
            </a:r>
            <a:r>
              <a:rPr sz="2200" spc="-6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30" dirty="0">
                <a:solidFill>
                  <a:srgbClr val="131C36"/>
                </a:solidFill>
                <a:latin typeface="Calibri"/>
                <a:cs typeface="Calibri"/>
              </a:rPr>
              <a:t>on-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demand</a:t>
            </a:r>
            <a:r>
              <a:rPr sz="2200" spc="-7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self-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service,</a:t>
            </a:r>
            <a:r>
              <a:rPr sz="2200" spc="-7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broad</a:t>
            </a:r>
            <a:r>
              <a:rPr sz="2200" spc="-7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network</a:t>
            </a:r>
            <a:r>
              <a:rPr sz="2200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access,</a:t>
            </a:r>
            <a:r>
              <a:rPr sz="2200" spc="-6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25" dirty="0">
                <a:solidFill>
                  <a:srgbClr val="131C36"/>
                </a:solidFill>
                <a:latin typeface="Calibri"/>
                <a:cs typeface="Calibri"/>
              </a:rPr>
              <a:t>multi-tenancy,</a:t>
            </a:r>
            <a:r>
              <a:rPr sz="2200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rapid</a:t>
            </a:r>
            <a:r>
              <a:rPr sz="2200" spc="-8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elasticity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and</a:t>
            </a:r>
            <a:r>
              <a:rPr sz="2200" spc="-5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25" dirty="0">
                <a:solidFill>
                  <a:srgbClr val="131C36"/>
                </a:solidFill>
                <a:latin typeface="Calibri"/>
                <a:cs typeface="Calibri"/>
              </a:rPr>
              <a:t>scalability,</a:t>
            </a:r>
            <a:r>
              <a:rPr sz="2200" spc="-6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resource</a:t>
            </a:r>
            <a:r>
              <a:rPr sz="2200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pooling,</a:t>
            </a:r>
            <a:r>
              <a:rPr sz="2200" spc="-6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measured</a:t>
            </a:r>
            <a:r>
              <a:rPr sz="22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service)</a:t>
            </a:r>
            <a:endParaRPr sz="220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spcBef>
                <a:spcPts val="1275"/>
              </a:spcBef>
              <a:buClr>
                <a:srgbClr val="DA3467"/>
              </a:buClr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Building</a:t>
            </a:r>
            <a:r>
              <a:rPr sz="2200" spc="-6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Block</a:t>
            </a:r>
            <a:r>
              <a:rPr sz="2200" spc="-6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131C36"/>
                </a:solidFill>
                <a:latin typeface="Calibri"/>
                <a:cs typeface="Calibri"/>
              </a:rPr>
              <a:t>Technologies</a:t>
            </a:r>
            <a:r>
              <a:rPr sz="22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(e.g.,</a:t>
            </a:r>
            <a:r>
              <a:rPr sz="2200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virtualization,</a:t>
            </a:r>
            <a:r>
              <a:rPr sz="2200" spc="-6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storage,</a:t>
            </a:r>
            <a:endParaRPr sz="2200">
              <a:latin typeface="Calibri"/>
              <a:cs typeface="Calibri"/>
            </a:endParaRPr>
          </a:p>
          <a:p>
            <a:pPr marL="299085">
              <a:lnSpc>
                <a:spcPct val="100000"/>
              </a:lnSpc>
              <a:spcBef>
                <a:spcPts val="265"/>
              </a:spcBef>
            </a:pP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networking,</a:t>
            </a:r>
            <a:r>
              <a:rPr sz="2200" spc="-6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databases,</a:t>
            </a:r>
            <a:r>
              <a:rPr sz="2200" spc="-8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orchestration)</a:t>
            </a:r>
            <a:endParaRPr sz="2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5979160" cy="6858000"/>
            <a:chOff x="0" y="0"/>
            <a:chExt cx="5979160" cy="6858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5979160" cy="6858000"/>
            </a:xfrm>
            <a:custGeom>
              <a:avLst/>
              <a:gdLst/>
              <a:ahLst/>
              <a:cxnLst/>
              <a:rect l="l" t="t" r="r" b="b"/>
              <a:pathLst>
                <a:path w="5979160" h="6858000">
                  <a:moveTo>
                    <a:pt x="5978652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5978652" y="6858000"/>
                  </a:lnTo>
                  <a:lnTo>
                    <a:pt x="5978652" y="0"/>
                  </a:lnTo>
                  <a:close/>
                </a:path>
              </a:pathLst>
            </a:custGeom>
            <a:solidFill>
              <a:srgbClr val="E9E8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1401" y="260350"/>
              <a:ext cx="5261610" cy="55778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1401" y="863549"/>
              <a:ext cx="1950466" cy="558088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774698" y="1617929"/>
            <a:ext cx="2160270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dirty="0">
                <a:solidFill>
                  <a:srgbClr val="131C36"/>
                </a:solidFill>
                <a:latin typeface="Calibri"/>
                <a:cs typeface="Calibri"/>
              </a:rPr>
              <a:t>Phase</a:t>
            </a:r>
            <a:r>
              <a:rPr sz="3200" b="1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3200" b="1" dirty="0">
                <a:solidFill>
                  <a:srgbClr val="131C36"/>
                </a:solidFill>
                <a:latin typeface="Calibri"/>
                <a:cs typeface="Calibri"/>
              </a:rPr>
              <a:t>3:</a:t>
            </a:r>
            <a:r>
              <a:rPr sz="3200" b="1" spc="-1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3200" b="1" spc="-25" dirty="0">
                <a:solidFill>
                  <a:srgbClr val="131C36"/>
                </a:solidFill>
                <a:latin typeface="Calibri"/>
                <a:cs typeface="Calibri"/>
              </a:rPr>
              <a:t>Use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223761" y="1154684"/>
            <a:ext cx="55111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0"/>
              </a:spcBef>
              <a:buClr>
                <a:srgbClr val="DA3467"/>
              </a:buClr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Data</a:t>
            </a:r>
            <a:r>
              <a:rPr sz="18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is</a:t>
            </a:r>
            <a:r>
              <a:rPr sz="18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utilized by</a:t>
            </a:r>
            <a:r>
              <a:rPr sz="18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people,</a:t>
            </a:r>
            <a:r>
              <a:rPr sz="1800" spc="-1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applications,</a:t>
            </a:r>
            <a:r>
              <a:rPr sz="18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and</a:t>
            </a:r>
            <a:r>
              <a:rPr sz="1800" spc="-1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tools</a:t>
            </a:r>
            <a:r>
              <a:rPr sz="18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as</a:t>
            </a:r>
            <a:r>
              <a:rPr sz="18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131C36"/>
                </a:solidFill>
                <a:latin typeface="Calibri"/>
                <a:cs typeface="Calibri"/>
              </a:rPr>
              <a:t>well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6510273" y="1456131"/>
            <a:ext cx="375285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131C36"/>
                </a:solidFill>
              </a:rPr>
              <a:t>as</a:t>
            </a:r>
            <a:r>
              <a:rPr sz="1800" spc="-25" dirty="0">
                <a:solidFill>
                  <a:srgbClr val="131C36"/>
                </a:solidFill>
              </a:rPr>
              <a:t> </a:t>
            </a:r>
            <a:r>
              <a:rPr sz="1800" dirty="0">
                <a:solidFill>
                  <a:srgbClr val="131C36"/>
                </a:solidFill>
              </a:rPr>
              <a:t>being</a:t>
            </a:r>
            <a:r>
              <a:rPr sz="1800" spc="-10" dirty="0">
                <a:solidFill>
                  <a:srgbClr val="131C36"/>
                </a:solidFill>
              </a:rPr>
              <a:t> </a:t>
            </a:r>
            <a:r>
              <a:rPr sz="1800" dirty="0">
                <a:solidFill>
                  <a:srgbClr val="131C36"/>
                </a:solidFill>
              </a:rPr>
              <a:t>changed from</a:t>
            </a:r>
            <a:r>
              <a:rPr sz="1800" spc="-15" dirty="0">
                <a:solidFill>
                  <a:srgbClr val="131C36"/>
                </a:solidFill>
              </a:rPr>
              <a:t> </a:t>
            </a:r>
            <a:r>
              <a:rPr sz="1800" dirty="0">
                <a:solidFill>
                  <a:srgbClr val="131C36"/>
                </a:solidFill>
              </a:rPr>
              <a:t>the</a:t>
            </a:r>
            <a:r>
              <a:rPr sz="1800" spc="-10" dirty="0">
                <a:solidFill>
                  <a:srgbClr val="131C36"/>
                </a:solidFill>
              </a:rPr>
              <a:t> </a:t>
            </a:r>
            <a:r>
              <a:rPr sz="1800" dirty="0">
                <a:solidFill>
                  <a:srgbClr val="131C36"/>
                </a:solidFill>
              </a:rPr>
              <a:t>original</a:t>
            </a:r>
            <a:r>
              <a:rPr sz="1800" spc="-10" dirty="0">
                <a:solidFill>
                  <a:srgbClr val="131C36"/>
                </a:solidFill>
              </a:rPr>
              <a:t> state</a:t>
            </a:r>
            <a:endParaRPr sz="1800"/>
          </a:p>
        </p:txBody>
      </p:sp>
      <p:sp>
        <p:nvSpPr>
          <p:cNvPr id="9" name="object 9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66370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310"/>
              </a:spcBef>
              <a:buClr>
                <a:srgbClr val="DA3467"/>
              </a:buClr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dirty="0"/>
              <a:t>Raw</a:t>
            </a:r>
            <a:r>
              <a:rPr spc="-30" dirty="0"/>
              <a:t> </a:t>
            </a:r>
            <a:r>
              <a:rPr dirty="0"/>
              <a:t>data</a:t>
            </a:r>
            <a:r>
              <a:rPr spc="-35" dirty="0"/>
              <a:t> </a:t>
            </a:r>
            <a:r>
              <a:rPr dirty="0"/>
              <a:t>becomes</a:t>
            </a:r>
            <a:r>
              <a:rPr spc="-25" dirty="0"/>
              <a:t> </a:t>
            </a:r>
            <a:r>
              <a:rPr spc="-10" dirty="0"/>
              <a:t>information</a:t>
            </a:r>
          </a:p>
          <a:p>
            <a:pPr marL="299085" marR="5080" indent="-287020">
              <a:lnSpc>
                <a:spcPct val="110000"/>
              </a:lnSpc>
              <a:spcBef>
                <a:spcPts val="994"/>
              </a:spcBef>
              <a:buClr>
                <a:srgbClr val="DA3467"/>
              </a:buClr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dirty="0"/>
              <a:t>If</a:t>
            </a:r>
            <a:r>
              <a:rPr spc="-35" dirty="0"/>
              <a:t> </a:t>
            </a:r>
            <a:r>
              <a:rPr dirty="0"/>
              <a:t>data</a:t>
            </a:r>
            <a:r>
              <a:rPr spc="-30" dirty="0"/>
              <a:t> </a:t>
            </a:r>
            <a:r>
              <a:rPr dirty="0"/>
              <a:t>is</a:t>
            </a:r>
            <a:r>
              <a:rPr spc="-25" dirty="0"/>
              <a:t> </a:t>
            </a:r>
            <a:r>
              <a:rPr dirty="0"/>
              <a:t>used</a:t>
            </a:r>
            <a:r>
              <a:rPr spc="-30" dirty="0"/>
              <a:t> </a:t>
            </a:r>
            <a:r>
              <a:rPr dirty="0"/>
              <a:t>remotely</a:t>
            </a:r>
            <a:r>
              <a:rPr spc="-15" dirty="0"/>
              <a:t> </a:t>
            </a:r>
            <a:r>
              <a:rPr dirty="0"/>
              <a:t>then</a:t>
            </a:r>
            <a:r>
              <a:rPr spc="-10" dirty="0"/>
              <a:t> </a:t>
            </a:r>
            <a:r>
              <a:rPr dirty="0"/>
              <a:t>protection</a:t>
            </a:r>
            <a:r>
              <a:rPr spc="-5" dirty="0"/>
              <a:t> </a:t>
            </a:r>
            <a:r>
              <a:rPr spc="-10" dirty="0"/>
              <a:t>mechanisms </a:t>
            </a:r>
            <a:r>
              <a:rPr dirty="0"/>
              <a:t>must</a:t>
            </a:r>
            <a:r>
              <a:rPr spc="-25" dirty="0"/>
              <a:t> </a:t>
            </a:r>
            <a:r>
              <a:rPr dirty="0"/>
              <a:t>be</a:t>
            </a:r>
            <a:r>
              <a:rPr spc="-15" dirty="0"/>
              <a:t> </a:t>
            </a:r>
            <a:r>
              <a:rPr dirty="0"/>
              <a:t>in</a:t>
            </a:r>
            <a:r>
              <a:rPr spc="-30" dirty="0"/>
              <a:t> </a:t>
            </a:r>
            <a:r>
              <a:rPr dirty="0"/>
              <a:t>place</a:t>
            </a:r>
            <a:r>
              <a:rPr spc="-5" dirty="0"/>
              <a:t> </a:t>
            </a:r>
            <a:r>
              <a:rPr dirty="0"/>
              <a:t>(VPN,</a:t>
            </a:r>
            <a:r>
              <a:rPr spc="-10" dirty="0"/>
              <a:t> </a:t>
            </a:r>
            <a:r>
              <a:rPr dirty="0"/>
              <a:t>secure</a:t>
            </a:r>
            <a:r>
              <a:rPr spc="-25" dirty="0"/>
              <a:t> </a:t>
            </a:r>
            <a:r>
              <a:rPr dirty="0"/>
              <a:t>endpoints,</a:t>
            </a:r>
            <a:r>
              <a:rPr spc="-20" dirty="0"/>
              <a:t> </a:t>
            </a:r>
            <a:r>
              <a:rPr dirty="0"/>
              <a:t>digitally</a:t>
            </a:r>
            <a:r>
              <a:rPr spc="-5" dirty="0"/>
              <a:t> </a:t>
            </a:r>
            <a:r>
              <a:rPr spc="-10" dirty="0"/>
              <a:t>signed </a:t>
            </a:r>
            <a:r>
              <a:rPr dirty="0"/>
              <a:t>API</a:t>
            </a:r>
            <a:r>
              <a:rPr spc="-30" dirty="0"/>
              <a:t> </a:t>
            </a:r>
            <a:r>
              <a:rPr spc="-10" dirty="0"/>
              <a:t>calls)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6223761" y="3319398"/>
            <a:ext cx="5599430" cy="26930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marR="5080" indent="-287020">
              <a:lnSpc>
                <a:spcPct val="110000"/>
              </a:lnSpc>
              <a:spcBef>
                <a:spcPts val="100"/>
              </a:spcBef>
              <a:buClr>
                <a:srgbClr val="DA3467"/>
              </a:buClr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The</a:t>
            </a:r>
            <a:r>
              <a:rPr sz="18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131C36"/>
                </a:solidFill>
                <a:latin typeface="Calibri"/>
                <a:cs typeface="Calibri"/>
              </a:rPr>
              <a:t>systems</a:t>
            </a:r>
            <a:r>
              <a:rPr sz="18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that</a:t>
            </a:r>
            <a:r>
              <a:rPr sz="18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“use”</a:t>
            </a:r>
            <a:r>
              <a:rPr sz="18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the</a:t>
            </a:r>
            <a:r>
              <a:rPr sz="1800" spc="-1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data</a:t>
            </a:r>
            <a:r>
              <a:rPr sz="1800" spc="-1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must</a:t>
            </a:r>
            <a:r>
              <a:rPr sz="1800" spc="-1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be</a:t>
            </a:r>
            <a:r>
              <a:rPr sz="18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secured as</a:t>
            </a:r>
            <a:r>
              <a:rPr sz="18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131C36"/>
                </a:solidFill>
                <a:latin typeface="Calibri"/>
                <a:cs typeface="Calibri"/>
              </a:rPr>
              <a:t>well;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for</a:t>
            </a:r>
            <a:r>
              <a:rPr sz="18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example,</a:t>
            </a:r>
            <a:r>
              <a:rPr sz="18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endpoint</a:t>
            </a:r>
            <a:r>
              <a:rPr sz="18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detection</a:t>
            </a:r>
            <a:r>
              <a:rPr sz="1800" spc="-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and</a:t>
            </a:r>
            <a:r>
              <a:rPr sz="18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response</a:t>
            </a:r>
            <a:r>
              <a:rPr sz="18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(EDR)</a:t>
            </a:r>
            <a:r>
              <a:rPr sz="1800" spc="-1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131C36"/>
                </a:solidFill>
                <a:latin typeface="Calibri"/>
                <a:cs typeface="Calibri"/>
              </a:rPr>
              <a:t>or </a:t>
            </a:r>
            <a:r>
              <a:rPr sz="1800" spc="-10" dirty="0">
                <a:solidFill>
                  <a:srgbClr val="131C36"/>
                </a:solidFill>
                <a:latin typeface="Calibri"/>
                <a:cs typeface="Calibri"/>
              </a:rPr>
              <a:t>host-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based</a:t>
            </a:r>
            <a:r>
              <a:rPr sz="18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IPS</a:t>
            </a:r>
            <a:r>
              <a:rPr sz="18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agents</a:t>
            </a:r>
            <a:r>
              <a:rPr sz="18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(Palo Alto</a:t>
            </a:r>
            <a:r>
              <a:rPr sz="18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131C36"/>
                </a:solidFill>
                <a:latin typeface="Calibri"/>
                <a:cs typeface="Calibri"/>
              </a:rPr>
              <a:t>Traps)</a:t>
            </a:r>
            <a:endParaRPr sz="1800">
              <a:latin typeface="Calibri"/>
              <a:cs typeface="Calibri"/>
            </a:endParaRPr>
          </a:p>
          <a:p>
            <a:pPr marL="299085" marR="274320" indent="-287020">
              <a:lnSpc>
                <a:spcPct val="110000"/>
              </a:lnSpc>
              <a:spcBef>
                <a:spcPts val="994"/>
              </a:spcBef>
              <a:buClr>
                <a:srgbClr val="DA3467"/>
              </a:buClr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800" spc="-10" dirty="0">
                <a:solidFill>
                  <a:srgbClr val="131C36"/>
                </a:solidFill>
                <a:latin typeface="Calibri"/>
                <a:cs typeface="Calibri"/>
              </a:rPr>
              <a:t>Technologies</a:t>
            </a:r>
            <a:r>
              <a:rPr sz="18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like</a:t>
            </a:r>
            <a:r>
              <a:rPr sz="18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VPN,</a:t>
            </a:r>
            <a:r>
              <a:rPr sz="18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Identity</a:t>
            </a:r>
            <a:r>
              <a:rPr sz="18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Rights</a:t>
            </a:r>
            <a:r>
              <a:rPr sz="18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131C36"/>
                </a:solidFill>
                <a:latin typeface="Calibri"/>
                <a:cs typeface="Calibri"/>
              </a:rPr>
              <a:t>Management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(IRM),</a:t>
            </a:r>
            <a:r>
              <a:rPr sz="18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and</a:t>
            </a:r>
            <a:r>
              <a:rPr sz="1800" spc="-1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Data</a:t>
            </a:r>
            <a:r>
              <a:rPr sz="18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Loss</a:t>
            </a:r>
            <a:r>
              <a:rPr sz="18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Prevention</a:t>
            </a:r>
            <a:r>
              <a:rPr sz="18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(DLP)</a:t>
            </a:r>
            <a:r>
              <a:rPr sz="1800" spc="-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engines</a:t>
            </a:r>
            <a:r>
              <a:rPr sz="1800" spc="-1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may</a:t>
            </a:r>
            <a:r>
              <a:rPr sz="1800" spc="-25" dirty="0">
                <a:solidFill>
                  <a:srgbClr val="131C36"/>
                </a:solidFill>
                <a:latin typeface="Calibri"/>
                <a:cs typeface="Calibri"/>
              </a:rPr>
              <a:t> be </a:t>
            </a:r>
            <a:r>
              <a:rPr sz="1800" spc="-10" dirty="0">
                <a:solidFill>
                  <a:srgbClr val="131C36"/>
                </a:solidFill>
                <a:latin typeface="Calibri"/>
                <a:cs typeface="Calibri"/>
              </a:rPr>
              <a:t>introduced</a:t>
            </a:r>
            <a:endParaRPr sz="1800">
              <a:latin typeface="Calibri"/>
              <a:cs typeface="Calibri"/>
            </a:endParaRPr>
          </a:p>
          <a:p>
            <a:pPr marL="299085" marR="149225" indent="-287020">
              <a:lnSpc>
                <a:spcPct val="110000"/>
              </a:lnSpc>
              <a:spcBef>
                <a:spcPts val="994"/>
              </a:spcBef>
              <a:buClr>
                <a:srgbClr val="DA3467"/>
              </a:buClr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Assistance</a:t>
            </a:r>
            <a:r>
              <a:rPr sz="18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can</a:t>
            </a:r>
            <a:r>
              <a:rPr sz="1800" spc="-1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come</a:t>
            </a:r>
            <a:r>
              <a:rPr sz="1800" spc="-1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form</a:t>
            </a:r>
            <a:r>
              <a:rPr sz="18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a</a:t>
            </a:r>
            <a:r>
              <a:rPr sz="18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Managed</a:t>
            </a:r>
            <a:r>
              <a:rPr sz="18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Security</a:t>
            </a:r>
            <a:r>
              <a:rPr sz="1800" spc="-1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131C36"/>
                </a:solidFill>
                <a:latin typeface="Calibri"/>
                <a:cs typeface="Calibri"/>
              </a:rPr>
              <a:t>Service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Provider</a:t>
            </a:r>
            <a:r>
              <a:rPr sz="18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(MSSP)</a:t>
            </a:r>
            <a:r>
              <a:rPr sz="18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or</a:t>
            </a:r>
            <a:r>
              <a:rPr sz="18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Cloud</a:t>
            </a:r>
            <a:r>
              <a:rPr sz="1800" spc="-1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Access</a:t>
            </a:r>
            <a:r>
              <a:rPr sz="18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Security</a:t>
            </a:r>
            <a:r>
              <a:rPr sz="18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Broker</a:t>
            </a:r>
            <a:r>
              <a:rPr sz="18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131C36"/>
                </a:solidFill>
                <a:latin typeface="Calibri"/>
                <a:cs typeface="Calibri"/>
              </a:rPr>
              <a:t>(CASB)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870290" y="3165431"/>
            <a:ext cx="2726055" cy="1898650"/>
            <a:chOff x="870290" y="3165431"/>
            <a:chExt cx="2726055" cy="1898650"/>
          </a:xfrm>
        </p:grpSpPr>
        <p:sp>
          <p:nvSpPr>
            <p:cNvPr id="12" name="object 12"/>
            <p:cNvSpPr/>
            <p:nvPr/>
          </p:nvSpPr>
          <p:spPr>
            <a:xfrm>
              <a:off x="2087049" y="3165431"/>
              <a:ext cx="1509395" cy="1508760"/>
            </a:xfrm>
            <a:custGeom>
              <a:avLst/>
              <a:gdLst/>
              <a:ahLst/>
              <a:cxnLst/>
              <a:rect l="l" t="t" r="r" b="b"/>
              <a:pathLst>
                <a:path w="1509395" h="1508760">
                  <a:moveTo>
                    <a:pt x="1509133" y="0"/>
                  </a:moveTo>
                  <a:lnTo>
                    <a:pt x="72949" y="0"/>
                  </a:lnTo>
                  <a:lnTo>
                    <a:pt x="18229" y="21184"/>
                  </a:lnTo>
                  <a:lnTo>
                    <a:pt x="0" y="84738"/>
                  </a:lnTo>
                  <a:lnTo>
                    <a:pt x="0" y="1508537"/>
                  </a:lnTo>
                  <a:lnTo>
                    <a:pt x="66450" y="1442113"/>
                  </a:lnTo>
                  <a:lnTo>
                    <a:pt x="63140" y="1439907"/>
                  </a:lnTo>
                  <a:lnTo>
                    <a:pt x="49986" y="1415556"/>
                  </a:lnTo>
                  <a:lnTo>
                    <a:pt x="45601" y="1381466"/>
                  </a:lnTo>
                  <a:lnTo>
                    <a:pt x="45601" y="137919"/>
                  </a:lnTo>
                  <a:lnTo>
                    <a:pt x="49986" y="103829"/>
                  </a:lnTo>
                  <a:lnTo>
                    <a:pt x="63140" y="79478"/>
                  </a:lnTo>
                  <a:lnTo>
                    <a:pt x="85064" y="64868"/>
                  </a:lnTo>
                  <a:lnTo>
                    <a:pt x="115758" y="59998"/>
                  </a:lnTo>
                  <a:lnTo>
                    <a:pt x="1449235" y="59874"/>
                  </a:lnTo>
                  <a:lnTo>
                    <a:pt x="1509133" y="0"/>
                  </a:lnTo>
                  <a:close/>
                </a:path>
              </a:pathLst>
            </a:custGeom>
            <a:solidFill>
              <a:srgbClr val="0A425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132651" y="3500259"/>
              <a:ext cx="1129030" cy="1107440"/>
            </a:xfrm>
            <a:custGeom>
              <a:avLst/>
              <a:gdLst/>
              <a:ahLst/>
              <a:cxnLst/>
              <a:rect l="l" t="t" r="r" b="b"/>
              <a:pathLst>
                <a:path w="1129029" h="1107439">
                  <a:moveTo>
                    <a:pt x="1128571" y="0"/>
                  </a:moveTo>
                  <a:lnTo>
                    <a:pt x="0" y="4775"/>
                  </a:lnTo>
                  <a:lnTo>
                    <a:pt x="0" y="1046638"/>
                  </a:lnTo>
                  <a:lnTo>
                    <a:pt x="4384" y="1080728"/>
                  </a:lnTo>
                  <a:lnTo>
                    <a:pt x="17539" y="1105078"/>
                  </a:lnTo>
                  <a:lnTo>
                    <a:pt x="20849" y="1107284"/>
                  </a:lnTo>
                  <a:lnTo>
                    <a:pt x="170838" y="957354"/>
                  </a:lnTo>
                  <a:lnTo>
                    <a:pt x="150641" y="957354"/>
                  </a:lnTo>
                  <a:lnTo>
                    <a:pt x="140572" y="955325"/>
                  </a:lnTo>
                  <a:lnTo>
                    <a:pt x="132355" y="949789"/>
                  </a:lnTo>
                  <a:lnTo>
                    <a:pt x="126817" y="941575"/>
                  </a:lnTo>
                  <a:lnTo>
                    <a:pt x="124787" y="931510"/>
                  </a:lnTo>
                  <a:lnTo>
                    <a:pt x="126817" y="921435"/>
                  </a:lnTo>
                  <a:lnTo>
                    <a:pt x="132355" y="913199"/>
                  </a:lnTo>
                  <a:lnTo>
                    <a:pt x="140572" y="907641"/>
                  </a:lnTo>
                  <a:lnTo>
                    <a:pt x="150641" y="905601"/>
                  </a:lnTo>
                  <a:lnTo>
                    <a:pt x="222611" y="905602"/>
                  </a:lnTo>
                  <a:lnTo>
                    <a:pt x="297899" y="830343"/>
                  </a:lnTo>
                  <a:lnTo>
                    <a:pt x="150641" y="830343"/>
                  </a:lnTo>
                  <a:lnTo>
                    <a:pt x="124787" y="804110"/>
                  </a:lnTo>
                  <a:lnTo>
                    <a:pt x="124852" y="797357"/>
                  </a:lnTo>
                  <a:lnTo>
                    <a:pt x="127515" y="790928"/>
                  </a:lnTo>
                  <a:lnTo>
                    <a:pt x="132257" y="786058"/>
                  </a:lnTo>
                  <a:lnTo>
                    <a:pt x="132257" y="785864"/>
                  </a:lnTo>
                  <a:lnTo>
                    <a:pt x="137064" y="780864"/>
                  </a:lnTo>
                  <a:lnTo>
                    <a:pt x="143690" y="778007"/>
                  </a:lnTo>
                  <a:lnTo>
                    <a:pt x="350256" y="778007"/>
                  </a:lnTo>
                  <a:lnTo>
                    <a:pt x="422686" y="705605"/>
                  </a:lnTo>
                  <a:lnTo>
                    <a:pt x="150641" y="705605"/>
                  </a:lnTo>
                  <a:lnTo>
                    <a:pt x="124787" y="679697"/>
                  </a:lnTo>
                  <a:lnTo>
                    <a:pt x="126817" y="669632"/>
                  </a:lnTo>
                  <a:lnTo>
                    <a:pt x="132355" y="661418"/>
                  </a:lnTo>
                  <a:lnTo>
                    <a:pt x="140572" y="655882"/>
                  </a:lnTo>
                  <a:lnTo>
                    <a:pt x="150641" y="653853"/>
                  </a:lnTo>
                  <a:lnTo>
                    <a:pt x="474459" y="653853"/>
                  </a:lnTo>
                  <a:lnTo>
                    <a:pt x="540588" y="587751"/>
                  </a:lnTo>
                  <a:lnTo>
                    <a:pt x="232490" y="587751"/>
                  </a:lnTo>
                  <a:lnTo>
                    <a:pt x="169016" y="566598"/>
                  </a:lnTo>
                  <a:lnTo>
                    <a:pt x="147783" y="503077"/>
                  </a:lnTo>
                  <a:lnTo>
                    <a:pt x="147783" y="245939"/>
                  </a:lnTo>
                  <a:lnTo>
                    <a:pt x="153080" y="208876"/>
                  </a:lnTo>
                  <a:lnTo>
                    <a:pt x="168968" y="182417"/>
                  </a:lnTo>
                  <a:lnTo>
                    <a:pt x="195440" y="166551"/>
                  </a:lnTo>
                  <a:lnTo>
                    <a:pt x="232490" y="161265"/>
                  </a:lnTo>
                  <a:lnTo>
                    <a:pt x="967241" y="161265"/>
                  </a:lnTo>
                  <a:lnTo>
                    <a:pt x="1128571" y="0"/>
                  </a:lnTo>
                  <a:close/>
                </a:path>
                <a:path w="1129029" h="1107439">
                  <a:moveTo>
                    <a:pt x="350256" y="778007"/>
                  </a:moveTo>
                  <a:lnTo>
                    <a:pt x="143690" y="778007"/>
                  </a:lnTo>
                  <a:lnTo>
                    <a:pt x="150641" y="778072"/>
                  </a:lnTo>
                  <a:lnTo>
                    <a:pt x="350191" y="778072"/>
                  </a:lnTo>
                  <a:close/>
                </a:path>
                <a:path w="1129029" h="1107439">
                  <a:moveTo>
                    <a:pt x="967241" y="161265"/>
                  </a:moveTo>
                  <a:lnTo>
                    <a:pt x="489730" y="161265"/>
                  </a:lnTo>
                  <a:lnTo>
                    <a:pt x="526855" y="166551"/>
                  </a:lnTo>
                  <a:lnTo>
                    <a:pt x="553358" y="182418"/>
                  </a:lnTo>
                  <a:lnTo>
                    <a:pt x="569241" y="208876"/>
                  </a:lnTo>
                  <a:lnTo>
                    <a:pt x="574503" y="245939"/>
                  </a:lnTo>
                  <a:lnTo>
                    <a:pt x="574503" y="503077"/>
                  </a:lnTo>
                  <a:lnTo>
                    <a:pt x="569188" y="540140"/>
                  </a:lnTo>
                  <a:lnTo>
                    <a:pt x="553310" y="566574"/>
                  </a:lnTo>
                  <a:lnTo>
                    <a:pt x="526818" y="582455"/>
                  </a:lnTo>
                  <a:lnTo>
                    <a:pt x="489730" y="587751"/>
                  </a:lnTo>
                  <a:lnTo>
                    <a:pt x="540588" y="587751"/>
                  </a:lnTo>
                  <a:lnTo>
                    <a:pt x="684538" y="443857"/>
                  </a:lnTo>
                  <a:lnTo>
                    <a:pt x="656677" y="443857"/>
                  </a:lnTo>
                  <a:lnTo>
                    <a:pt x="646598" y="441828"/>
                  </a:lnTo>
                  <a:lnTo>
                    <a:pt x="638358" y="436292"/>
                  </a:lnTo>
                  <a:lnTo>
                    <a:pt x="632798" y="428078"/>
                  </a:lnTo>
                  <a:lnTo>
                    <a:pt x="630758" y="418014"/>
                  </a:lnTo>
                  <a:lnTo>
                    <a:pt x="632798" y="407939"/>
                  </a:lnTo>
                  <a:lnTo>
                    <a:pt x="638358" y="399702"/>
                  </a:lnTo>
                  <a:lnTo>
                    <a:pt x="646598" y="394144"/>
                  </a:lnTo>
                  <a:lnTo>
                    <a:pt x="656677" y="392105"/>
                  </a:lnTo>
                  <a:lnTo>
                    <a:pt x="736310" y="392105"/>
                  </a:lnTo>
                  <a:lnTo>
                    <a:pt x="825500" y="302951"/>
                  </a:lnTo>
                  <a:lnTo>
                    <a:pt x="656677" y="302951"/>
                  </a:lnTo>
                  <a:lnTo>
                    <a:pt x="630758" y="277107"/>
                  </a:lnTo>
                  <a:lnTo>
                    <a:pt x="632798" y="267043"/>
                  </a:lnTo>
                  <a:lnTo>
                    <a:pt x="638358" y="258828"/>
                  </a:lnTo>
                  <a:lnTo>
                    <a:pt x="646598" y="253293"/>
                  </a:lnTo>
                  <a:lnTo>
                    <a:pt x="656677" y="251264"/>
                  </a:lnTo>
                  <a:lnTo>
                    <a:pt x="877207" y="251264"/>
                  </a:lnTo>
                  <a:lnTo>
                    <a:pt x="967241" y="16126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280434" y="3660940"/>
              <a:ext cx="426720" cy="426720"/>
            </a:xfrm>
            <a:custGeom>
              <a:avLst/>
              <a:gdLst/>
              <a:ahLst/>
              <a:cxnLst/>
              <a:rect l="l" t="t" r="r" b="b"/>
              <a:pathLst>
                <a:path w="426719" h="426720">
                  <a:moveTo>
                    <a:pt x="341947" y="0"/>
                  </a:moveTo>
                  <a:lnTo>
                    <a:pt x="84707" y="0"/>
                  </a:lnTo>
                  <a:lnTo>
                    <a:pt x="21233" y="21184"/>
                  </a:lnTo>
                  <a:lnTo>
                    <a:pt x="0" y="84738"/>
                  </a:lnTo>
                  <a:lnTo>
                    <a:pt x="0" y="341876"/>
                  </a:lnTo>
                  <a:lnTo>
                    <a:pt x="21184" y="405324"/>
                  </a:lnTo>
                  <a:lnTo>
                    <a:pt x="84707" y="426550"/>
                  </a:lnTo>
                  <a:lnTo>
                    <a:pt x="341947" y="426550"/>
                  </a:lnTo>
                  <a:lnTo>
                    <a:pt x="379072" y="421255"/>
                  </a:lnTo>
                  <a:lnTo>
                    <a:pt x="405575" y="405373"/>
                  </a:lnTo>
                  <a:lnTo>
                    <a:pt x="421458" y="378912"/>
                  </a:lnTo>
                  <a:lnTo>
                    <a:pt x="426719" y="341876"/>
                  </a:lnTo>
                  <a:lnTo>
                    <a:pt x="426719" y="84738"/>
                  </a:lnTo>
                  <a:lnTo>
                    <a:pt x="421421" y="47665"/>
                  </a:lnTo>
                  <a:lnTo>
                    <a:pt x="405526" y="21184"/>
                  </a:lnTo>
                  <a:lnTo>
                    <a:pt x="379035" y="5296"/>
                  </a:lnTo>
                  <a:lnTo>
                    <a:pt x="341947" y="0"/>
                  </a:lnTo>
                  <a:close/>
                </a:path>
              </a:pathLst>
            </a:custGeom>
            <a:solidFill>
              <a:srgbClr val="FDBE3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256009" y="3751263"/>
              <a:ext cx="754380" cy="706120"/>
            </a:xfrm>
            <a:custGeom>
              <a:avLst/>
              <a:gdLst/>
              <a:ahLst/>
              <a:cxnLst/>
              <a:rect l="l" t="t" r="r" b="b"/>
              <a:pathLst>
                <a:path w="754380" h="706120">
                  <a:moveTo>
                    <a:pt x="99577" y="654272"/>
                  </a:moveTo>
                  <a:lnTo>
                    <a:pt x="27283" y="654272"/>
                  </a:lnTo>
                  <a:lnTo>
                    <a:pt x="1364" y="687064"/>
                  </a:lnTo>
                  <a:lnTo>
                    <a:pt x="4157" y="693752"/>
                  </a:lnTo>
                  <a:lnTo>
                    <a:pt x="9224" y="698492"/>
                  </a:lnTo>
                  <a:lnTo>
                    <a:pt x="13706" y="703297"/>
                  </a:lnTo>
                  <a:lnTo>
                    <a:pt x="20332" y="706090"/>
                  </a:lnTo>
                  <a:lnTo>
                    <a:pt x="47805" y="706025"/>
                  </a:lnTo>
                  <a:lnTo>
                    <a:pt x="99577" y="654272"/>
                  </a:lnTo>
                  <a:close/>
                </a:path>
                <a:path w="754380" h="706120">
                  <a:moveTo>
                    <a:pt x="8899" y="698233"/>
                  </a:moveTo>
                  <a:lnTo>
                    <a:pt x="9145" y="698492"/>
                  </a:lnTo>
                  <a:lnTo>
                    <a:pt x="8899" y="698233"/>
                  </a:lnTo>
                  <a:close/>
                </a:path>
                <a:path w="754380" h="706120">
                  <a:moveTo>
                    <a:pt x="307123" y="446809"/>
                  </a:moveTo>
                  <a:lnTo>
                    <a:pt x="9224" y="446809"/>
                  </a:lnTo>
                  <a:lnTo>
                    <a:pt x="14031" y="451809"/>
                  </a:lnTo>
                  <a:lnTo>
                    <a:pt x="20657" y="454666"/>
                  </a:lnTo>
                  <a:lnTo>
                    <a:pt x="299328" y="454601"/>
                  </a:lnTo>
                  <a:lnTo>
                    <a:pt x="307123" y="446809"/>
                  </a:lnTo>
                  <a:close/>
                </a:path>
                <a:path w="754380" h="706120">
                  <a:moveTo>
                    <a:pt x="351100" y="402849"/>
                  </a:moveTo>
                  <a:lnTo>
                    <a:pt x="27283" y="402849"/>
                  </a:lnTo>
                  <a:lnTo>
                    <a:pt x="1429" y="429082"/>
                  </a:lnTo>
                  <a:lnTo>
                    <a:pt x="1494" y="435835"/>
                  </a:lnTo>
                  <a:lnTo>
                    <a:pt x="4157" y="442264"/>
                  </a:lnTo>
                  <a:lnTo>
                    <a:pt x="8899" y="447134"/>
                  </a:lnTo>
                  <a:lnTo>
                    <a:pt x="9224" y="446809"/>
                  </a:lnTo>
                  <a:lnTo>
                    <a:pt x="307123" y="446809"/>
                  </a:lnTo>
                  <a:lnTo>
                    <a:pt x="351100" y="402849"/>
                  </a:lnTo>
                  <a:close/>
                </a:path>
                <a:path w="754380" h="706120">
                  <a:moveTo>
                    <a:pt x="226833" y="527067"/>
                  </a:moveTo>
                  <a:lnTo>
                    <a:pt x="27283" y="527067"/>
                  </a:lnTo>
                  <a:lnTo>
                    <a:pt x="27283" y="527522"/>
                  </a:lnTo>
                  <a:lnTo>
                    <a:pt x="17100" y="529009"/>
                  </a:lnTo>
                  <a:lnTo>
                    <a:pt x="8574" y="534112"/>
                  </a:lnTo>
                  <a:lnTo>
                    <a:pt x="2582" y="542040"/>
                  </a:lnTo>
                  <a:lnTo>
                    <a:pt x="0" y="552002"/>
                  </a:lnTo>
                  <a:lnTo>
                    <a:pt x="1451" y="562218"/>
                  </a:lnTo>
                  <a:lnTo>
                    <a:pt x="26373" y="579404"/>
                  </a:lnTo>
                  <a:lnTo>
                    <a:pt x="27283" y="579339"/>
                  </a:lnTo>
                  <a:lnTo>
                    <a:pt x="174541" y="579339"/>
                  </a:lnTo>
                  <a:lnTo>
                    <a:pt x="226833" y="527067"/>
                  </a:lnTo>
                  <a:close/>
                </a:path>
                <a:path w="754380" h="706120">
                  <a:moveTo>
                    <a:pt x="754109" y="0"/>
                  </a:moveTo>
                  <a:lnTo>
                    <a:pt x="533318" y="0"/>
                  </a:lnTo>
                  <a:lnTo>
                    <a:pt x="507399" y="25843"/>
                  </a:lnTo>
                  <a:lnTo>
                    <a:pt x="509439" y="35945"/>
                  </a:lnTo>
                  <a:lnTo>
                    <a:pt x="515000" y="44179"/>
                  </a:lnTo>
                  <a:lnTo>
                    <a:pt x="523239" y="49722"/>
                  </a:lnTo>
                  <a:lnTo>
                    <a:pt x="533318" y="51752"/>
                  </a:lnTo>
                  <a:lnTo>
                    <a:pt x="702336" y="51752"/>
                  </a:lnTo>
                  <a:lnTo>
                    <a:pt x="754109" y="0"/>
                  </a:lnTo>
                  <a:close/>
                </a:path>
                <a:path w="754380" h="706120">
                  <a:moveTo>
                    <a:pt x="613147" y="140906"/>
                  </a:moveTo>
                  <a:lnTo>
                    <a:pt x="533318" y="140906"/>
                  </a:lnTo>
                  <a:lnTo>
                    <a:pt x="507399" y="166425"/>
                  </a:lnTo>
                  <a:lnTo>
                    <a:pt x="507399" y="166750"/>
                  </a:lnTo>
                  <a:lnTo>
                    <a:pt x="561439" y="192593"/>
                  </a:lnTo>
                  <a:lnTo>
                    <a:pt x="613147" y="140906"/>
                  </a:lnTo>
                  <a:close/>
                </a:path>
              </a:pathLst>
            </a:custGeom>
            <a:solidFill>
              <a:srgbClr val="8063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132651" y="3225429"/>
              <a:ext cx="1403985" cy="279400"/>
            </a:xfrm>
            <a:custGeom>
              <a:avLst/>
              <a:gdLst/>
              <a:ahLst/>
              <a:cxnLst/>
              <a:rect l="l" t="t" r="r" b="b"/>
              <a:pathLst>
                <a:path w="1403985" h="279400">
                  <a:moveTo>
                    <a:pt x="1403509" y="0"/>
                  </a:moveTo>
                  <a:lnTo>
                    <a:pt x="70156" y="0"/>
                  </a:lnTo>
                  <a:lnTo>
                    <a:pt x="17539" y="19480"/>
                  </a:lnTo>
                  <a:lnTo>
                    <a:pt x="0" y="77920"/>
                  </a:lnTo>
                  <a:lnTo>
                    <a:pt x="0" y="278825"/>
                  </a:lnTo>
                  <a:lnTo>
                    <a:pt x="1129354" y="274047"/>
                  </a:lnTo>
                  <a:lnTo>
                    <a:pt x="1403509" y="0"/>
                  </a:lnTo>
                  <a:close/>
                </a:path>
              </a:pathLst>
            </a:custGeom>
            <a:solidFill>
              <a:srgbClr val="F395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870280" y="3666007"/>
              <a:ext cx="1362710" cy="1397635"/>
            </a:xfrm>
            <a:custGeom>
              <a:avLst/>
              <a:gdLst/>
              <a:ahLst/>
              <a:cxnLst/>
              <a:rect l="l" t="t" r="r" b="b"/>
              <a:pathLst>
                <a:path w="1362710" h="1397635">
                  <a:moveTo>
                    <a:pt x="1148486" y="366814"/>
                  </a:moveTo>
                  <a:lnTo>
                    <a:pt x="1145628" y="320802"/>
                  </a:lnTo>
                  <a:lnTo>
                    <a:pt x="1137285" y="276491"/>
                  </a:lnTo>
                  <a:lnTo>
                    <a:pt x="1123797" y="234238"/>
                  </a:lnTo>
                  <a:lnTo>
                    <a:pt x="1105496" y="194373"/>
                  </a:lnTo>
                  <a:lnTo>
                    <a:pt x="1082751" y="157238"/>
                  </a:lnTo>
                  <a:lnTo>
                    <a:pt x="1055878" y="123202"/>
                  </a:lnTo>
                  <a:lnTo>
                    <a:pt x="1025245" y="92570"/>
                  </a:lnTo>
                  <a:lnTo>
                    <a:pt x="991184" y="65722"/>
                  </a:lnTo>
                  <a:lnTo>
                    <a:pt x="954049" y="42976"/>
                  </a:lnTo>
                  <a:lnTo>
                    <a:pt x="914171" y="24688"/>
                  </a:lnTo>
                  <a:lnTo>
                    <a:pt x="871893" y="11201"/>
                  </a:lnTo>
                  <a:lnTo>
                    <a:pt x="827570" y="2857"/>
                  </a:lnTo>
                  <a:lnTo>
                    <a:pt x="781532" y="0"/>
                  </a:lnTo>
                  <a:lnTo>
                    <a:pt x="735520" y="2857"/>
                  </a:lnTo>
                  <a:lnTo>
                    <a:pt x="691197" y="11201"/>
                  </a:lnTo>
                  <a:lnTo>
                    <a:pt x="648931" y="24688"/>
                  </a:lnTo>
                  <a:lnTo>
                    <a:pt x="609066" y="42976"/>
                  </a:lnTo>
                  <a:lnTo>
                    <a:pt x="571919" y="65722"/>
                  </a:lnTo>
                  <a:lnTo>
                    <a:pt x="537870" y="92570"/>
                  </a:lnTo>
                  <a:lnTo>
                    <a:pt x="507238" y="123202"/>
                  </a:lnTo>
                  <a:lnTo>
                    <a:pt x="480377" y="157238"/>
                  </a:lnTo>
                  <a:lnTo>
                    <a:pt x="457619" y="194373"/>
                  </a:lnTo>
                  <a:lnTo>
                    <a:pt x="439331" y="234238"/>
                  </a:lnTo>
                  <a:lnTo>
                    <a:pt x="425831" y="276491"/>
                  </a:lnTo>
                  <a:lnTo>
                    <a:pt x="417487" y="320802"/>
                  </a:lnTo>
                  <a:lnTo>
                    <a:pt x="414629" y="366814"/>
                  </a:lnTo>
                  <a:lnTo>
                    <a:pt x="417487" y="412813"/>
                  </a:lnTo>
                  <a:lnTo>
                    <a:pt x="425831" y="457111"/>
                  </a:lnTo>
                  <a:lnTo>
                    <a:pt x="439331" y="499364"/>
                  </a:lnTo>
                  <a:lnTo>
                    <a:pt x="457619" y="539216"/>
                  </a:lnTo>
                  <a:lnTo>
                    <a:pt x="480377" y="576338"/>
                  </a:lnTo>
                  <a:lnTo>
                    <a:pt x="507238" y="610374"/>
                  </a:lnTo>
                  <a:lnTo>
                    <a:pt x="537870" y="640994"/>
                  </a:lnTo>
                  <a:lnTo>
                    <a:pt x="571919" y="667842"/>
                  </a:lnTo>
                  <a:lnTo>
                    <a:pt x="609066" y="690587"/>
                  </a:lnTo>
                  <a:lnTo>
                    <a:pt x="648931" y="708875"/>
                  </a:lnTo>
                  <a:lnTo>
                    <a:pt x="691197" y="722363"/>
                  </a:lnTo>
                  <a:lnTo>
                    <a:pt x="735520" y="730707"/>
                  </a:lnTo>
                  <a:lnTo>
                    <a:pt x="781532" y="733564"/>
                  </a:lnTo>
                  <a:lnTo>
                    <a:pt x="827570" y="730707"/>
                  </a:lnTo>
                  <a:lnTo>
                    <a:pt x="871893" y="722363"/>
                  </a:lnTo>
                  <a:lnTo>
                    <a:pt x="914171" y="708875"/>
                  </a:lnTo>
                  <a:lnTo>
                    <a:pt x="954049" y="690587"/>
                  </a:lnTo>
                  <a:lnTo>
                    <a:pt x="991184" y="667842"/>
                  </a:lnTo>
                  <a:lnTo>
                    <a:pt x="1025245" y="640994"/>
                  </a:lnTo>
                  <a:lnTo>
                    <a:pt x="1055878" y="610374"/>
                  </a:lnTo>
                  <a:lnTo>
                    <a:pt x="1082751" y="576338"/>
                  </a:lnTo>
                  <a:lnTo>
                    <a:pt x="1105496" y="539216"/>
                  </a:lnTo>
                  <a:lnTo>
                    <a:pt x="1123797" y="499364"/>
                  </a:lnTo>
                  <a:lnTo>
                    <a:pt x="1137285" y="457111"/>
                  </a:lnTo>
                  <a:lnTo>
                    <a:pt x="1145628" y="412813"/>
                  </a:lnTo>
                  <a:lnTo>
                    <a:pt x="1148486" y="366814"/>
                  </a:lnTo>
                  <a:close/>
                </a:path>
                <a:path w="1362710" h="1397635">
                  <a:moveTo>
                    <a:pt x="1362417" y="862368"/>
                  </a:moveTo>
                  <a:lnTo>
                    <a:pt x="1320393" y="815416"/>
                  </a:lnTo>
                  <a:lnTo>
                    <a:pt x="1286306" y="782688"/>
                  </a:lnTo>
                  <a:lnTo>
                    <a:pt x="1250365" y="752195"/>
                  </a:lnTo>
                  <a:lnTo>
                    <a:pt x="1212672" y="724027"/>
                  </a:lnTo>
                  <a:lnTo>
                    <a:pt x="1173289" y="698309"/>
                  </a:lnTo>
                  <a:lnTo>
                    <a:pt x="1132319" y="675119"/>
                  </a:lnTo>
                  <a:lnTo>
                    <a:pt x="1097241" y="704799"/>
                  </a:lnTo>
                  <a:lnTo>
                    <a:pt x="1059700" y="730770"/>
                  </a:lnTo>
                  <a:lnTo>
                    <a:pt x="1020013" y="753021"/>
                  </a:lnTo>
                  <a:lnTo>
                    <a:pt x="978522" y="771563"/>
                  </a:lnTo>
                  <a:lnTo>
                    <a:pt x="935685" y="786358"/>
                  </a:lnTo>
                  <a:lnTo>
                    <a:pt x="891578" y="797496"/>
                  </a:lnTo>
                  <a:lnTo>
                    <a:pt x="846658" y="804913"/>
                  </a:lnTo>
                  <a:lnTo>
                    <a:pt x="801243" y="808634"/>
                  </a:lnTo>
                  <a:lnTo>
                    <a:pt x="755662" y="808634"/>
                  </a:lnTo>
                  <a:lnTo>
                    <a:pt x="710145" y="804913"/>
                  </a:lnTo>
                  <a:lnTo>
                    <a:pt x="665213" y="797496"/>
                  </a:lnTo>
                  <a:lnTo>
                    <a:pt x="621131" y="786358"/>
                  </a:lnTo>
                  <a:lnTo>
                    <a:pt x="578192" y="771525"/>
                  </a:lnTo>
                  <a:lnTo>
                    <a:pt x="536752" y="752983"/>
                  </a:lnTo>
                  <a:lnTo>
                    <a:pt x="497116" y="730732"/>
                  </a:lnTo>
                  <a:lnTo>
                    <a:pt x="459625" y="704786"/>
                  </a:lnTo>
                  <a:lnTo>
                    <a:pt x="424611" y="675119"/>
                  </a:lnTo>
                  <a:lnTo>
                    <a:pt x="382727" y="698411"/>
                  </a:lnTo>
                  <a:lnTo>
                    <a:pt x="342582" y="724585"/>
                  </a:lnTo>
                  <a:lnTo>
                    <a:pt x="304241" y="753465"/>
                  </a:lnTo>
                  <a:lnTo>
                    <a:pt x="267804" y="784885"/>
                  </a:lnTo>
                  <a:lnTo>
                    <a:pt x="233324" y="818680"/>
                  </a:lnTo>
                  <a:lnTo>
                    <a:pt x="200888" y="854684"/>
                  </a:lnTo>
                  <a:lnTo>
                    <a:pt x="170586" y="892733"/>
                  </a:lnTo>
                  <a:lnTo>
                    <a:pt x="142481" y="932637"/>
                  </a:lnTo>
                  <a:lnTo>
                    <a:pt x="116662" y="974242"/>
                  </a:lnTo>
                  <a:lnTo>
                    <a:pt x="93205" y="1017384"/>
                  </a:lnTo>
                  <a:lnTo>
                    <a:pt x="72186" y="1061897"/>
                  </a:lnTo>
                  <a:lnTo>
                    <a:pt x="53682" y="1107605"/>
                  </a:lnTo>
                  <a:lnTo>
                    <a:pt x="37782" y="1154328"/>
                  </a:lnTo>
                  <a:lnTo>
                    <a:pt x="24561" y="1201915"/>
                  </a:lnTo>
                  <a:lnTo>
                    <a:pt x="14084" y="1250200"/>
                  </a:lnTo>
                  <a:lnTo>
                    <a:pt x="6451" y="1299006"/>
                  </a:lnTo>
                  <a:lnTo>
                    <a:pt x="1739" y="1348168"/>
                  </a:lnTo>
                  <a:lnTo>
                    <a:pt x="0" y="1397508"/>
                  </a:lnTo>
                  <a:lnTo>
                    <a:pt x="827062" y="1397508"/>
                  </a:lnTo>
                  <a:lnTo>
                    <a:pt x="1362417" y="862368"/>
                  </a:lnTo>
                  <a:close/>
                </a:path>
              </a:pathLst>
            </a:custGeom>
            <a:solidFill>
              <a:srgbClr val="1771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5979160" cy="6858000"/>
            <a:chOff x="0" y="0"/>
            <a:chExt cx="5979160" cy="6858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5979160" cy="6858000"/>
            </a:xfrm>
            <a:custGeom>
              <a:avLst/>
              <a:gdLst/>
              <a:ahLst/>
              <a:cxnLst/>
              <a:rect l="l" t="t" r="r" b="b"/>
              <a:pathLst>
                <a:path w="5979160" h="6858000">
                  <a:moveTo>
                    <a:pt x="5978652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5978652" y="6858000"/>
                  </a:lnTo>
                  <a:lnTo>
                    <a:pt x="5978652" y="0"/>
                  </a:lnTo>
                  <a:close/>
                </a:path>
              </a:pathLst>
            </a:custGeom>
            <a:solidFill>
              <a:srgbClr val="E9E8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1401" y="260350"/>
              <a:ext cx="5261610" cy="55778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1401" y="863549"/>
              <a:ext cx="1950466" cy="558088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613153" y="1617929"/>
            <a:ext cx="2484120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b="1" dirty="0">
                <a:solidFill>
                  <a:srgbClr val="131C36"/>
                </a:solidFill>
                <a:latin typeface="Calibri"/>
                <a:cs typeface="Calibri"/>
              </a:rPr>
              <a:t>Phase</a:t>
            </a:r>
            <a:r>
              <a:rPr b="1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b="1" dirty="0">
                <a:solidFill>
                  <a:srgbClr val="131C36"/>
                </a:solidFill>
                <a:latin typeface="Calibri"/>
                <a:cs typeface="Calibri"/>
              </a:rPr>
              <a:t>4:</a:t>
            </a:r>
            <a:r>
              <a:rPr b="1" spc="-10" dirty="0">
                <a:solidFill>
                  <a:srgbClr val="131C36"/>
                </a:solidFill>
                <a:latin typeface="Calibri"/>
                <a:cs typeface="Calibri"/>
              </a:rPr>
              <a:t> Share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223761" y="1123035"/>
            <a:ext cx="5679440" cy="52285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9085" marR="325120" indent="-287020">
              <a:lnSpc>
                <a:spcPct val="110100"/>
              </a:lnSpc>
              <a:spcBef>
                <a:spcPts val="95"/>
              </a:spcBef>
              <a:buClr>
                <a:srgbClr val="DA3467"/>
              </a:buClr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Data</a:t>
            </a:r>
            <a:r>
              <a:rPr sz="20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is</a:t>
            </a:r>
            <a:r>
              <a:rPr sz="20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visible, analyzed,</a:t>
            </a:r>
            <a:r>
              <a:rPr sz="20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and</a:t>
            </a:r>
            <a:r>
              <a:rPr sz="20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apportioned</a:t>
            </a:r>
            <a:r>
              <a:rPr sz="20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among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users,</a:t>
            </a:r>
            <a:r>
              <a:rPr sz="20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systems,</a:t>
            </a:r>
            <a:r>
              <a:rPr sz="20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and</a:t>
            </a:r>
            <a:r>
              <a:rPr sz="2000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applications</a:t>
            </a:r>
            <a:endParaRPr sz="2000">
              <a:latin typeface="Calibri"/>
              <a:cs typeface="Calibri"/>
            </a:endParaRPr>
          </a:p>
          <a:p>
            <a:pPr marL="299085" marR="95250" indent="-287020">
              <a:lnSpc>
                <a:spcPct val="110000"/>
              </a:lnSpc>
              <a:spcBef>
                <a:spcPts val="1000"/>
              </a:spcBef>
              <a:buClr>
                <a:srgbClr val="DA3467"/>
              </a:buClr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Global</a:t>
            </a:r>
            <a:r>
              <a:rPr sz="2000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collaboration</a:t>
            </a:r>
            <a:r>
              <a:rPr sz="20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and</a:t>
            </a:r>
            <a:r>
              <a:rPr sz="20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sharing</a:t>
            </a:r>
            <a:r>
              <a:rPr sz="20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of</a:t>
            </a:r>
            <a:r>
              <a:rPr sz="20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data</a:t>
            </a:r>
            <a:r>
              <a:rPr sz="20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introduces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obvious</a:t>
            </a:r>
            <a:r>
              <a:rPr sz="20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risks</a:t>
            </a:r>
            <a:r>
              <a:rPr sz="2000" spc="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and</a:t>
            </a:r>
            <a:r>
              <a:rPr sz="20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lack</a:t>
            </a:r>
            <a:r>
              <a:rPr sz="2000" spc="-1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of</a:t>
            </a:r>
            <a:r>
              <a:rPr sz="20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control</a:t>
            </a:r>
            <a:endParaRPr sz="2000">
              <a:latin typeface="Calibri"/>
              <a:cs typeface="Calibri"/>
            </a:endParaRPr>
          </a:p>
          <a:p>
            <a:pPr marL="299085" marR="46990" indent="-287020">
              <a:lnSpc>
                <a:spcPct val="110100"/>
              </a:lnSpc>
              <a:spcBef>
                <a:spcPts val="1005"/>
              </a:spcBef>
              <a:buClr>
                <a:srgbClr val="DA3467"/>
              </a:buClr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Most</a:t>
            </a:r>
            <a:r>
              <a:rPr sz="20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of</a:t>
            </a:r>
            <a:r>
              <a:rPr sz="20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the</a:t>
            </a:r>
            <a:r>
              <a:rPr sz="20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control</a:t>
            </a:r>
            <a:r>
              <a:rPr sz="20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used</a:t>
            </a:r>
            <a:r>
              <a:rPr sz="20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in</a:t>
            </a:r>
            <a:r>
              <a:rPr sz="20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the</a:t>
            </a:r>
            <a:r>
              <a:rPr sz="20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previous</a:t>
            </a:r>
            <a:r>
              <a:rPr sz="20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phases</a:t>
            </a:r>
            <a:r>
              <a:rPr sz="20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131C36"/>
                </a:solidFill>
                <a:latin typeface="Calibri"/>
                <a:cs typeface="Calibri"/>
              </a:rPr>
              <a:t>will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be</a:t>
            </a:r>
            <a:r>
              <a:rPr sz="20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implemented here</a:t>
            </a:r>
            <a:r>
              <a:rPr sz="20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in</a:t>
            </a:r>
            <a:r>
              <a:rPr sz="20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phase</a:t>
            </a:r>
            <a:r>
              <a:rPr sz="20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four</a:t>
            </a:r>
            <a:r>
              <a:rPr sz="2000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(such</a:t>
            </a:r>
            <a:r>
              <a:rPr sz="20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as</a:t>
            </a:r>
            <a:r>
              <a:rPr sz="2000" spc="-1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25" dirty="0">
                <a:solidFill>
                  <a:srgbClr val="131C36"/>
                </a:solidFill>
                <a:latin typeface="Calibri"/>
                <a:cs typeface="Calibri"/>
              </a:rPr>
              <a:t>IRM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and</a:t>
            </a:r>
            <a:r>
              <a:rPr sz="2000" spc="-1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DLP</a:t>
            </a:r>
            <a:r>
              <a:rPr sz="2000" spc="-1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services)</a:t>
            </a:r>
            <a:endParaRPr sz="2000">
              <a:latin typeface="Calibri"/>
              <a:cs typeface="Calibri"/>
            </a:endParaRPr>
          </a:p>
          <a:p>
            <a:pPr marL="299085" marR="86360" indent="-287020">
              <a:lnSpc>
                <a:spcPct val="110000"/>
              </a:lnSpc>
              <a:spcBef>
                <a:spcPts val="994"/>
              </a:spcBef>
              <a:buClr>
                <a:srgbClr val="DA3467"/>
              </a:buClr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Stringent</a:t>
            </a:r>
            <a:r>
              <a:rPr sz="20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Identity</a:t>
            </a:r>
            <a:r>
              <a:rPr sz="20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and</a:t>
            </a:r>
            <a:r>
              <a:rPr sz="20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Access</a:t>
            </a:r>
            <a:r>
              <a:rPr sz="20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Management</a:t>
            </a:r>
            <a:r>
              <a:rPr sz="20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(IAM)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and/or</a:t>
            </a:r>
            <a:r>
              <a:rPr sz="2000" spc="-5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Identity</a:t>
            </a:r>
            <a:r>
              <a:rPr sz="20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Management</a:t>
            </a:r>
            <a:r>
              <a:rPr sz="20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(IdM)</a:t>
            </a:r>
            <a:r>
              <a:rPr sz="20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should</a:t>
            </a:r>
            <a:r>
              <a:rPr sz="20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be</a:t>
            </a:r>
            <a:r>
              <a:rPr sz="20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131C36"/>
                </a:solidFill>
                <a:latin typeface="Calibri"/>
                <a:cs typeface="Calibri"/>
              </a:rPr>
              <a:t>used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to</a:t>
            </a:r>
            <a:r>
              <a:rPr sz="20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enforce</a:t>
            </a:r>
            <a:r>
              <a:rPr sz="2000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the</a:t>
            </a:r>
            <a:r>
              <a:rPr sz="20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least</a:t>
            </a:r>
            <a:r>
              <a:rPr sz="20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privilege</a:t>
            </a:r>
            <a:r>
              <a:rPr sz="2000" spc="-1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principle</a:t>
            </a:r>
            <a:r>
              <a:rPr sz="20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in</a:t>
            </a:r>
            <a:r>
              <a:rPr sz="20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line</a:t>
            </a:r>
            <a:r>
              <a:rPr sz="2000" spc="-1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131C36"/>
                </a:solidFill>
                <a:latin typeface="Calibri"/>
                <a:cs typeface="Calibri"/>
              </a:rPr>
              <a:t>with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access</a:t>
            </a:r>
            <a:r>
              <a:rPr sz="20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control</a:t>
            </a:r>
            <a:r>
              <a:rPr sz="2000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model</a:t>
            </a:r>
            <a:r>
              <a:rPr sz="20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(DAC,</a:t>
            </a:r>
            <a:r>
              <a:rPr sz="2000" spc="-6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RBAC,</a:t>
            </a:r>
            <a:r>
              <a:rPr sz="20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MAC,</a:t>
            </a:r>
            <a:r>
              <a:rPr sz="2000" spc="-5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ABAC,</a:t>
            </a:r>
            <a:r>
              <a:rPr sz="2000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etc.)</a:t>
            </a:r>
            <a:endParaRPr sz="2000">
              <a:latin typeface="Calibri"/>
              <a:cs typeface="Calibri"/>
            </a:endParaRPr>
          </a:p>
          <a:p>
            <a:pPr marL="299085" marR="5080" indent="-287020">
              <a:lnSpc>
                <a:spcPct val="110000"/>
              </a:lnSpc>
              <a:spcBef>
                <a:spcPts val="994"/>
              </a:spcBef>
              <a:buClr>
                <a:srgbClr val="DA3467"/>
              </a:buClr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It</a:t>
            </a:r>
            <a:r>
              <a:rPr sz="20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may</a:t>
            </a:r>
            <a:r>
              <a:rPr sz="20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be</a:t>
            </a:r>
            <a:r>
              <a:rPr sz="20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beneficial</a:t>
            </a:r>
            <a:r>
              <a:rPr sz="20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to</a:t>
            </a:r>
            <a:r>
              <a:rPr sz="20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implement</a:t>
            </a:r>
            <a:r>
              <a:rPr sz="20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egress</a:t>
            </a:r>
            <a:r>
              <a:rPr sz="20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DLP</a:t>
            </a:r>
            <a:r>
              <a:rPr sz="20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on</a:t>
            </a:r>
            <a:r>
              <a:rPr sz="20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25" dirty="0">
                <a:solidFill>
                  <a:srgbClr val="131C36"/>
                </a:solidFill>
                <a:latin typeface="Calibri"/>
                <a:cs typeface="Calibri"/>
              </a:rPr>
              <a:t>the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email</a:t>
            </a:r>
            <a:r>
              <a:rPr sz="20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message</a:t>
            </a:r>
            <a:r>
              <a:rPr sz="20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transfer</a:t>
            </a:r>
            <a:r>
              <a:rPr sz="20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agents</a:t>
            </a:r>
            <a:r>
              <a:rPr sz="20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131C36"/>
                </a:solidFill>
                <a:latin typeface="Calibri"/>
                <a:cs typeface="Calibri"/>
              </a:rPr>
              <a:t>(MTA)</a:t>
            </a:r>
            <a:r>
              <a:rPr sz="20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to</a:t>
            </a:r>
            <a:r>
              <a:rPr sz="20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and</a:t>
            </a:r>
            <a:r>
              <a:rPr sz="20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131C36"/>
                </a:solidFill>
                <a:latin typeface="Calibri"/>
                <a:cs typeface="Calibri"/>
              </a:rPr>
              <a:t>from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the</a:t>
            </a:r>
            <a:r>
              <a:rPr sz="20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cloud</a:t>
            </a:r>
            <a:r>
              <a:rPr sz="20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provider</a:t>
            </a:r>
            <a:r>
              <a:rPr sz="20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and</a:t>
            </a:r>
            <a:r>
              <a:rPr sz="20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partners</a:t>
            </a:r>
            <a:r>
              <a:rPr sz="20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using</a:t>
            </a:r>
            <a:r>
              <a:rPr sz="20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the</a:t>
            </a:r>
            <a:r>
              <a:rPr sz="20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same</a:t>
            </a:r>
            <a:r>
              <a:rPr sz="2000" spc="-1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25" dirty="0">
                <a:solidFill>
                  <a:srgbClr val="131C36"/>
                </a:solidFill>
                <a:latin typeface="Calibri"/>
                <a:cs typeface="Calibri"/>
              </a:rPr>
              <a:t>CSP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59199" y="2821052"/>
            <a:ext cx="2943762" cy="2933700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5979160" cy="6858000"/>
            <a:chOff x="0" y="0"/>
            <a:chExt cx="5979160" cy="6858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5979160" cy="6858000"/>
            </a:xfrm>
            <a:custGeom>
              <a:avLst/>
              <a:gdLst/>
              <a:ahLst/>
              <a:cxnLst/>
              <a:rect l="l" t="t" r="r" b="b"/>
              <a:pathLst>
                <a:path w="5979160" h="6858000">
                  <a:moveTo>
                    <a:pt x="5978652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5978652" y="6858000"/>
                  </a:lnTo>
                  <a:lnTo>
                    <a:pt x="5978652" y="0"/>
                  </a:lnTo>
                  <a:close/>
                </a:path>
              </a:pathLst>
            </a:custGeom>
            <a:solidFill>
              <a:srgbClr val="E9E8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1401" y="260350"/>
              <a:ext cx="5261610" cy="55778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1401" y="863549"/>
              <a:ext cx="1950466" cy="558088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457705" y="1617929"/>
            <a:ext cx="2795270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b="1" dirty="0">
                <a:solidFill>
                  <a:srgbClr val="131C36"/>
                </a:solidFill>
                <a:latin typeface="Calibri"/>
                <a:cs typeface="Calibri"/>
              </a:rPr>
              <a:t>Phase</a:t>
            </a:r>
            <a:r>
              <a:rPr b="1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b="1" dirty="0">
                <a:solidFill>
                  <a:srgbClr val="131C36"/>
                </a:solidFill>
                <a:latin typeface="Calibri"/>
                <a:cs typeface="Calibri"/>
              </a:rPr>
              <a:t>5:</a:t>
            </a:r>
            <a:r>
              <a:rPr b="1" spc="-10" dirty="0">
                <a:solidFill>
                  <a:srgbClr val="131C36"/>
                </a:solidFill>
                <a:latin typeface="Calibri"/>
                <a:cs typeface="Calibri"/>
              </a:rPr>
              <a:t> Archive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223761" y="1123035"/>
            <a:ext cx="5458460" cy="52927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9085" marR="324485" indent="-287020">
              <a:lnSpc>
                <a:spcPct val="110100"/>
              </a:lnSpc>
              <a:spcBef>
                <a:spcPts val="95"/>
              </a:spcBef>
              <a:buClr>
                <a:srgbClr val="DA3467"/>
              </a:buClr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Data</a:t>
            </a:r>
            <a:r>
              <a:rPr sz="20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is</a:t>
            </a:r>
            <a:r>
              <a:rPr sz="20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stored</a:t>
            </a:r>
            <a:r>
              <a:rPr sz="20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for</a:t>
            </a:r>
            <a:r>
              <a:rPr sz="2000" spc="-6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long-term</a:t>
            </a:r>
            <a:r>
              <a:rPr sz="2000" spc="-6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and</a:t>
            </a:r>
            <a:r>
              <a:rPr sz="2000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removed</a:t>
            </a:r>
            <a:r>
              <a:rPr sz="20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131C36"/>
                </a:solidFill>
                <a:latin typeface="Calibri"/>
                <a:cs typeface="Calibri"/>
              </a:rPr>
              <a:t>from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active</a:t>
            </a:r>
            <a:r>
              <a:rPr sz="20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131C36"/>
                </a:solidFill>
                <a:latin typeface="Calibri"/>
                <a:cs typeface="Calibri"/>
              </a:rPr>
              <a:t>usage</a:t>
            </a:r>
            <a:endParaRPr sz="200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spcBef>
                <a:spcPts val="1240"/>
              </a:spcBef>
              <a:buClr>
                <a:srgbClr val="DA3467"/>
              </a:buClr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It</a:t>
            </a:r>
            <a:r>
              <a:rPr sz="20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can</a:t>
            </a:r>
            <a:r>
              <a:rPr sz="20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be</a:t>
            </a:r>
            <a:r>
              <a:rPr sz="20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sanitized</a:t>
            </a:r>
            <a:r>
              <a:rPr sz="2000" spc="-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based</a:t>
            </a:r>
            <a:r>
              <a:rPr sz="20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on</a:t>
            </a:r>
            <a:r>
              <a:rPr sz="20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policy</a:t>
            </a:r>
            <a:endParaRPr sz="200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spcBef>
                <a:spcPts val="1245"/>
              </a:spcBef>
              <a:buClr>
                <a:srgbClr val="DA3467"/>
              </a:buClr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Stringent</a:t>
            </a:r>
            <a:r>
              <a:rPr sz="20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cryptography</a:t>
            </a:r>
            <a:r>
              <a:rPr sz="2000" spc="-7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will</a:t>
            </a:r>
            <a:r>
              <a:rPr sz="20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be</a:t>
            </a:r>
            <a:r>
              <a:rPr sz="20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introduced</a:t>
            </a:r>
            <a:r>
              <a:rPr sz="20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for</a:t>
            </a:r>
            <a:r>
              <a:rPr sz="20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131C36"/>
                </a:solidFill>
                <a:latin typeface="Calibri"/>
                <a:cs typeface="Calibri"/>
              </a:rPr>
              <a:t>data</a:t>
            </a:r>
            <a:endParaRPr sz="2000">
              <a:latin typeface="Calibri"/>
              <a:cs typeface="Calibri"/>
            </a:endParaRPr>
          </a:p>
          <a:p>
            <a:pPr marL="299085">
              <a:lnSpc>
                <a:spcPct val="100000"/>
              </a:lnSpc>
              <a:spcBef>
                <a:spcPts val="240"/>
              </a:spcBef>
            </a:pP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at</a:t>
            </a:r>
            <a:r>
              <a:rPr sz="2000" spc="-1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rest</a:t>
            </a:r>
            <a:r>
              <a:rPr sz="2000" spc="-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–</a:t>
            </a: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as</a:t>
            </a:r>
            <a:r>
              <a:rPr sz="2000" spc="-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in</a:t>
            </a:r>
            <a:r>
              <a:rPr sz="20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AES-GCM-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256</a:t>
            </a:r>
            <a:r>
              <a:rPr sz="20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AEAD</a:t>
            </a:r>
            <a:r>
              <a:rPr sz="20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solutions</a:t>
            </a:r>
            <a:endParaRPr sz="2000">
              <a:latin typeface="Calibri"/>
              <a:cs typeface="Calibri"/>
            </a:endParaRPr>
          </a:p>
          <a:p>
            <a:pPr marL="299085" marR="337820" indent="-287020">
              <a:lnSpc>
                <a:spcPct val="110000"/>
              </a:lnSpc>
              <a:spcBef>
                <a:spcPts val="1000"/>
              </a:spcBef>
              <a:buClr>
                <a:srgbClr val="DA3467"/>
              </a:buClr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Archiving</a:t>
            </a:r>
            <a:r>
              <a:rPr sz="2000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is</a:t>
            </a:r>
            <a:r>
              <a:rPr sz="20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often</a:t>
            </a:r>
            <a:r>
              <a:rPr sz="20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automated</a:t>
            </a:r>
            <a:r>
              <a:rPr sz="2000" spc="-1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and</a:t>
            </a:r>
            <a:r>
              <a:rPr sz="20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based</a:t>
            </a:r>
            <a:r>
              <a:rPr sz="20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25" dirty="0">
                <a:solidFill>
                  <a:srgbClr val="131C36"/>
                </a:solidFill>
                <a:latin typeface="Calibri"/>
                <a:cs typeface="Calibri"/>
              </a:rPr>
              <a:t>on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governance</a:t>
            </a:r>
            <a:r>
              <a:rPr sz="2000" spc="-7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or</a:t>
            </a:r>
            <a:r>
              <a:rPr sz="2000" spc="-7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regulations</a:t>
            </a:r>
            <a:r>
              <a:rPr sz="2000" spc="-5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for</a:t>
            </a:r>
            <a:r>
              <a:rPr sz="2000" spc="-7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example</a:t>
            </a:r>
            <a:r>
              <a:rPr sz="20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AWS</a:t>
            </a:r>
            <a:r>
              <a:rPr sz="2000" spc="-7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25" dirty="0">
                <a:solidFill>
                  <a:srgbClr val="131C36"/>
                </a:solidFill>
                <a:latin typeface="Calibri"/>
                <a:cs typeface="Calibri"/>
              </a:rPr>
              <a:t>S3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Intelligent</a:t>
            </a:r>
            <a:r>
              <a:rPr sz="2000" spc="-6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Tiering</a:t>
            </a:r>
            <a:r>
              <a:rPr sz="2000" spc="-5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or</a:t>
            </a:r>
            <a:r>
              <a:rPr sz="2000" spc="-7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Storage</a:t>
            </a:r>
            <a:r>
              <a:rPr sz="2000" spc="-6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Gateway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management</a:t>
            </a:r>
            <a:r>
              <a:rPr sz="20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over</a:t>
            </a:r>
            <a:r>
              <a:rPr sz="20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a</a:t>
            </a:r>
            <a:r>
              <a:rPr sz="20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Direct</a:t>
            </a:r>
            <a:r>
              <a:rPr sz="20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Connect</a:t>
            </a:r>
            <a:r>
              <a:rPr sz="20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131C36"/>
                </a:solidFill>
                <a:latin typeface="Calibri"/>
                <a:cs typeface="Calibri"/>
              </a:rPr>
              <a:t>link</a:t>
            </a:r>
            <a:endParaRPr sz="200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spcBef>
                <a:spcPts val="1240"/>
              </a:spcBef>
              <a:buClr>
                <a:srgbClr val="DA3467"/>
              </a:buClr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Factors</a:t>
            </a:r>
            <a:r>
              <a:rPr sz="20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in</a:t>
            </a:r>
            <a:r>
              <a:rPr sz="20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choosing</a:t>
            </a:r>
            <a:r>
              <a:rPr sz="20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long-term</a:t>
            </a:r>
            <a:r>
              <a:rPr sz="20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storage:</a:t>
            </a:r>
            <a:endParaRPr sz="2000">
              <a:latin typeface="Calibri"/>
              <a:cs typeface="Calibri"/>
            </a:endParaRPr>
          </a:p>
          <a:p>
            <a:pPr marL="756285" lvl="1" indent="-287655">
              <a:lnSpc>
                <a:spcPct val="100000"/>
              </a:lnSpc>
              <a:spcBef>
                <a:spcPts val="740"/>
              </a:spcBef>
              <a:buClr>
                <a:srgbClr val="DA3467"/>
              </a:buClr>
              <a:buSzPct val="114705"/>
              <a:buFont typeface="Arial"/>
              <a:buChar char="•"/>
              <a:tabLst>
                <a:tab pos="756285" algn="l"/>
                <a:tab pos="756920" algn="l"/>
              </a:tabLst>
            </a:pPr>
            <a:r>
              <a:rPr sz="1700" spc="-10" dirty="0">
                <a:solidFill>
                  <a:srgbClr val="131C36"/>
                </a:solidFill>
                <a:latin typeface="Calibri"/>
                <a:cs typeface="Calibri"/>
              </a:rPr>
              <a:t>Location</a:t>
            </a:r>
            <a:endParaRPr sz="1700">
              <a:latin typeface="Calibri"/>
              <a:cs typeface="Calibri"/>
            </a:endParaRPr>
          </a:p>
          <a:p>
            <a:pPr marL="756285" lvl="1" indent="-287655">
              <a:lnSpc>
                <a:spcPct val="100000"/>
              </a:lnSpc>
              <a:spcBef>
                <a:spcPts val="710"/>
              </a:spcBef>
              <a:buClr>
                <a:srgbClr val="DA3467"/>
              </a:buClr>
              <a:buSzPct val="114705"/>
              <a:buFont typeface="Arial"/>
              <a:buChar char="•"/>
              <a:tabLst>
                <a:tab pos="756285" algn="l"/>
                <a:tab pos="756920" algn="l"/>
              </a:tabLst>
            </a:pPr>
            <a:r>
              <a:rPr sz="1700" dirty="0">
                <a:solidFill>
                  <a:srgbClr val="131C36"/>
                </a:solidFill>
                <a:latin typeface="Calibri"/>
                <a:cs typeface="Calibri"/>
              </a:rPr>
              <a:t>Media</a:t>
            </a:r>
            <a:r>
              <a:rPr sz="17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700" spc="-10" dirty="0">
                <a:solidFill>
                  <a:srgbClr val="131C36"/>
                </a:solidFill>
                <a:latin typeface="Calibri"/>
                <a:cs typeface="Calibri"/>
              </a:rPr>
              <a:t>format</a:t>
            </a:r>
            <a:endParaRPr sz="1700">
              <a:latin typeface="Calibri"/>
              <a:cs typeface="Calibri"/>
            </a:endParaRPr>
          </a:p>
          <a:p>
            <a:pPr marL="756285" lvl="1" indent="-287655">
              <a:lnSpc>
                <a:spcPct val="100000"/>
              </a:lnSpc>
              <a:spcBef>
                <a:spcPts val="710"/>
              </a:spcBef>
              <a:buClr>
                <a:srgbClr val="DA3467"/>
              </a:buClr>
              <a:buSzPct val="114705"/>
              <a:buFont typeface="Arial"/>
              <a:buChar char="•"/>
              <a:tabLst>
                <a:tab pos="756285" algn="l"/>
                <a:tab pos="756920" algn="l"/>
              </a:tabLst>
            </a:pPr>
            <a:r>
              <a:rPr sz="1700" spc="-10" dirty="0">
                <a:solidFill>
                  <a:srgbClr val="131C36"/>
                </a:solidFill>
                <a:latin typeface="Calibri"/>
                <a:cs typeface="Calibri"/>
              </a:rPr>
              <a:t>Staffing</a:t>
            </a:r>
            <a:endParaRPr sz="1700">
              <a:latin typeface="Calibri"/>
              <a:cs typeface="Calibri"/>
            </a:endParaRPr>
          </a:p>
          <a:p>
            <a:pPr marL="756285" lvl="1" indent="-287655">
              <a:lnSpc>
                <a:spcPct val="100000"/>
              </a:lnSpc>
              <a:spcBef>
                <a:spcPts val="695"/>
              </a:spcBef>
              <a:buClr>
                <a:srgbClr val="DA3467"/>
              </a:buClr>
              <a:buSzPct val="114705"/>
              <a:buFont typeface="Arial"/>
              <a:buChar char="•"/>
              <a:tabLst>
                <a:tab pos="756285" algn="l"/>
                <a:tab pos="756920" algn="l"/>
              </a:tabLst>
            </a:pPr>
            <a:r>
              <a:rPr sz="1700" spc="-10" dirty="0">
                <a:solidFill>
                  <a:srgbClr val="131C36"/>
                </a:solidFill>
                <a:latin typeface="Calibri"/>
                <a:cs typeface="Calibri"/>
              </a:rPr>
              <a:t>Operating</a:t>
            </a:r>
            <a:r>
              <a:rPr sz="17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700" spc="-10" dirty="0">
                <a:solidFill>
                  <a:srgbClr val="131C36"/>
                </a:solidFill>
                <a:latin typeface="Calibri"/>
                <a:cs typeface="Calibri"/>
              </a:rPr>
              <a:t>procedures</a:t>
            </a:r>
            <a:endParaRPr sz="1700">
              <a:latin typeface="Calibri"/>
              <a:cs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378430" y="2965524"/>
            <a:ext cx="2810510" cy="2635250"/>
            <a:chOff x="1378430" y="2965524"/>
            <a:chExt cx="2810510" cy="2635250"/>
          </a:xfrm>
        </p:grpSpPr>
        <p:sp>
          <p:nvSpPr>
            <p:cNvPr id="9" name="object 9"/>
            <p:cNvSpPr/>
            <p:nvPr/>
          </p:nvSpPr>
          <p:spPr>
            <a:xfrm>
              <a:off x="1378420" y="2965526"/>
              <a:ext cx="2810510" cy="1471295"/>
            </a:xfrm>
            <a:custGeom>
              <a:avLst/>
              <a:gdLst/>
              <a:ahLst/>
              <a:cxnLst/>
              <a:rect l="l" t="t" r="r" b="b"/>
              <a:pathLst>
                <a:path w="2810510" h="1471295">
                  <a:moveTo>
                    <a:pt x="2810256" y="612775"/>
                  </a:moveTo>
                  <a:lnTo>
                    <a:pt x="2794825" y="572084"/>
                  </a:lnTo>
                  <a:lnTo>
                    <a:pt x="2396464" y="122555"/>
                  </a:lnTo>
                  <a:lnTo>
                    <a:pt x="2306091" y="20586"/>
                  </a:lnTo>
                  <a:lnTo>
                    <a:pt x="2260422" y="0"/>
                  </a:lnTo>
                  <a:lnTo>
                    <a:pt x="549833" y="0"/>
                  </a:lnTo>
                  <a:lnTo>
                    <a:pt x="504164" y="20586"/>
                  </a:lnTo>
                  <a:lnTo>
                    <a:pt x="15430" y="572084"/>
                  </a:lnTo>
                  <a:lnTo>
                    <a:pt x="0" y="612775"/>
                  </a:lnTo>
                  <a:lnTo>
                    <a:pt x="0" y="1409395"/>
                  </a:lnTo>
                  <a:lnTo>
                    <a:pt x="4800" y="1433245"/>
                  </a:lnTo>
                  <a:lnTo>
                    <a:pt x="17894" y="1452727"/>
                  </a:lnTo>
                  <a:lnTo>
                    <a:pt x="37312" y="1465859"/>
                  </a:lnTo>
                  <a:lnTo>
                    <a:pt x="61099" y="1470672"/>
                  </a:lnTo>
                  <a:lnTo>
                    <a:pt x="2749156" y="1470672"/>
                  </a:lnTo>
                  <a:lnTo>
                    <a:pt x="2772943" y="1465859"/>
                  </a:lnTo>
                  <a:lnTo>
                    <a:pt x="2792361" y="1452727"/>
                  </a:lnTo>
                  <a:lnTo>
                    <a:pt x="2805455" y="1433245"/>
                  </a:lnTo>
                  <a:lnTo>
                    <a:pt x="2810256" y="1409395"/>
                  </a:lnTo>
                  <a:lnTo>
                    <a:pt x="2810256" y="1348117"/>
                  </a:lnTo>
                  <a:lnTo>
                    <a:pt x="2810256" y="612775"/>
                  </a:lnTo>
                  <a:close/>
                </a:path>
              </a:pathLst>
            </a:custGeom>
            <a:solidFill>
              <a:srgbClr val="86603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378430" y="3517022"/>
              <a:ext cx="2810510" cy="2083435"/>
            </a:xfrm>
            <a:custGeom>
              <a:avLst/>
              <a:gdLst/>
              <a:ahLst/>
              <a:cxnLst/>
              <a:rect l="l" t="t" r="r" b="b"/>
              <a:pathLst>
                <a:path w="2810510" h="2083435">
                  <a:moveTo>
                    <a:pt x="2749156" y="0"/>
                  </a:moveTo>
                  <a:lnTo>
                    <a:pt x="61092" y="0"/>
                  </a:lnTo>
                  <a:lnTo>
                    <a:pt x="17894" y="17942"/>
                  </a:lnTo>
                  <a:lnTo>
                    <a:pt x="0" y="61277"/>
                  </a:lnTo>
                  <a:lnTo>
                    <a:pt x="0" y="1960873"/>
                  </a:lnTo>
                  <a:lnTo>
                    <a:pt x="9601" y="2008577"/>
                  </a:lnTo>
                  <a:lnTo>
                    <a:pt x="35786" y="2047533"/>
                  </a:lnTo>
                  <a:lnTo>
                    <a:pt x="74624" y="2073797"/>
                  </a:lnTo>
                  <a:lnTo>
                    <a:pt x="122184" y="2083428"/>
                  </a:lnTo>
                  <a:lnTo>
                    <a:pt x="2688064" y="2083428"/>
                  </a:lnTo>
                  <a:lnTo>
                    <a:pt x="2735635" y="2073797"/>
                  </a:lnTo>
                  <a:lnTo>
                    <a:pt x="2774471" y="2047533"/>
                  </a:lnTo>
                  <a:lnTo>
                    <a:pt x="2800650" y="2008577"/>
                  </a:lnTo>
                  <a:lnTo>
                    <a:pt x="2810249" y="1960873"/>
                  </a:lnTo>
                  <a:lnTo>
                    <a:pt x="2810249" y="61277"/>
                  </a:lnTo>
                  <a:lnTo>
                    <a:pt x="2805449" y="37420"/>
                  </a:lnTo>
                  <a:lnTo>
                    <a:pt x="2792360" y="17942"/>
                  </a:lnTo>
                  <a:lnTo>
                    <a:pt x="2772942" y="4813"/>
                  </a:lnTo>
                  <a:lnTo>
                    <a:pt x="2749156" y="0"/>
                  </a:lnTo>
                  <a:close/>
                </a:path>
              </a:pathLst>
            </a:custGeom>
            <a:solidFill>
              <a:srgbClr val="C19F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378430" y="4497464"/>
              <a:ext cx="2810510" cy="122555"/>
            </a:xfrm>
            <a:custGeom>
              <a:avLst/>
              <a:gdLst/>
              <a:ahLst/>
              <a:cxnLst/>
              <a:rect l="l" t="t" r="r" b="b"/>
              <a:pathLst>
                <a:path w="2810510" h="122554">
                  <a:moveTo>
                    <a:pt x="2810249" y="0"/>
                  </a:moveTo>
                  <a:lnTo>
                    <a:pt x="0" y="0"/>
                  </a:lnTo>
                  <a:lnTo>
                    <a:pt x="0" y="122555"/>
                  </a:lnTo>
                  <a:lnTo>
                    <a:pt x="2810249" y="122555"/>
                  </a:lnTo>
                  <a:lnTo>
                    <a:pt x="2810249" y="0"/>
                  </a:lnTo>
                  <a:close/>
                </a:path>
              </a:pathLst>
            </a:custGeom>
            <a:solidFill>
              <a:srgbClr val="A67B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416987" y="3945966"/>
              <a:ext cx="733425" cy="1226185"/>
            </a:xfrm>
            <a:custGeom>
              <a:avLst/>
              <a:gdLst/>
              <a:ahLst/>
              <a:cxnLst/>
              <a:rect l="l" t="t" r="r" b="b"/>
              <a:pathLst>
                <a:path w="733425" h="1226185">
                  <a:moveTo>
                    <a:pt x="733120" y="1164285"/>
                  </a:moveTo>
                  <a:lnTo>
                    <a:pt x="728319" y="1140421"/>
                  </a:lnTo>
                  <a:lnTo>
                    <a:pt x="715225" y="1120940"/>
                  </a:lnTo>
                  <a:lnTo>
                    <a:pt x="695807" y="1107821"/>
                  </a:lnTo>
                  <a:lnTo>
                    <a:pt x="672020" y="1103007"/>
                  </a:lnTo>
                  <a:lnTo>
                    <a:pt x="61099" y="1103007"/>
                  </a:lnTo>
                  <a:lnTo>
                    <a:pt x="37312" y="1107821"/>
                  </a:lnTo>
                  <a:lnTo>
                    <a:pt x="17894" y="1120940"/>
                  </a:lnTo>
                  <a:lnTo>
                    <a:pt x="4800" y="1140421"/>
                  </a:lnTo>
                  <a:lnTo>
                    <a:pt x="0" y="1164285"/>
                  </a:lnTo>
                  <a:lnTo>
                    <a:pt x="4800" y="1188135"/>
                  </a:lnTo>
                  <a:lnTo>
                    <a:pt x="17894" y="1207617"/>
                  </a:lnTo>
                  <a:lnTo>
                    <a:pt x="37312" y="1220749"/>
                  </a:lnTo>
                  <a:lnTo>
                    <a:pt x="61099" y="1225562"/>
                  </a:lnTo>
                  <a:lnTo>
                    <a:pt x="672020" y="1225562"/>
                  </a:lnTo>
                  <a:lnTo>
                    <a:pt x="695807" y="1220749"/>
                  </a:lnTo>
                  <a:lnTo>
                    <a:pt x="715225" y="1207617"/>
                  </a:lnTo>
                  <a:lnTo>
                    <a:pt x="728319" y="1188135"/>
                  </a:lnTo>
                  <a:lnTo>
                    <a:pt x="733120" y="1164285"/>
                  </a:lnTo>
                  <a:close/>
                </a:path>
                <a:path w="733425" h="1226185">
                  <a:moveTo>
                    <a:pt x="733120" y="61277"/>
                  </a:moveTo>
                  <a:lnTo>
                    <a:pt x="728319" y="37426"/>
                  </a:lnTo>
                  <a:lnTo>
                    <a:pt x="715225" y="17945"/>
                  </a:lnTo>
                  <a:lnTo>
                    <a:pt x="695807" y="4826"/>
                  </a:lnTo>
                  <a:lnTo>
                    <a:pt x="672020" y="0"/>
                  </a:lnTo>
                  <a:lnTo>
                    <a:pt x="61099" y="0"/>
                  </a:lnTo>
                  <a:lnTo>
                    <a:pt x="37312" y="4826"/>
                  </a:lnTo>
                  <a:lnTo>
                    <a:pt x="17894" y="17945"/>
                  </a:lnTo>
                  <a:lnTo>
                    <a:pt x="4800" y="37426"/>
                  </a:lnTo>
                  <a:lnTo>
                    <a:pt x="0" y="61277"/>
                  </a:lnTo>
                  <a:lnTo>
                    <a:pt x="4800" y="85140"/>
                  </a:lnTo>
                  <a:lnTo>
                    <a:pt x="17894" y="104622"/>
                  </a:lnTo>
                  <a:lnTo>
                    <a:pt x="37312" y="117741"/>
                  </a:lnTo>
                  <a:lnTo>
                    <a:pt x="61099" y="122555"/>
                  </a:lnTo>
                  <a:lnTo>
                    <a:pt x="672020" y="122555"/>
                  </a:lnTo>
                  <a:lnTo>
                    <a:pt x="695807" y="117741"/>
                  </a:lnTo>
                  <a:lnTo>
                    <a:pt x="715225" y="104622"/>
                  </a:lnTo>
                  <a:lnTo>
                    <a:pt x="728319" y="85140"/>
                  </a:lnTo>
                  <a:lnTo>
                    <a:pt x="733120" y="61277"/>
                  </a:lnTo>
                  <a:close/>
                </a:path>
              </a:pathLst>
            </a:custGeom>
            <a:solidFill>
              <a:srgbClr val="EED25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744984" y="3271912"/>
              <a:ext cx="2077720" cy="245110"/>
            </a:xfrm>
            <a:custGeom>
              <a:avLst/>
              <a:gdLst/>
              <a:ahLst/>
              <a:cxnLst/>
              <a:rect l="l" t="t" r="r" b="b"/>
              <a:pathLst>
                <a:path w="2077720" h="245110">
                  <a:moveTo>
                    <a:pt x="2077140" y="0"/>
                  </a:moveTo>
                  <a:lnTo>
                    <a:pt x="0" y="0"/>
                  </a:lnTo>
                  <a:lnTo>
                    <a:pt x="0" y="245110"/>
                  </a:lnTo>
                  <a:lnTo>
                    <a:pt x="2077140" y="245110"/>
                  </a:lnTo>
                  <a:lnTo>
                    <a:pt x="2077140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928261" y="3088079"/>
              <a:ext cx="1710689" cy="184150"/>
            </a:xfrm>
            <a:custGeom>
              <a:avLst/>
              <a:gdLst/>
              <a:ahLst/>
              <a:cxnLst/>
              <a:rect l="l" t="t" r="r" b="b"/>
              <a:pathLst>
                <a:path w="1710689" h="184150">
                  <a:moveTo>
                    <a:pt x="1710586" y="0"/>
                  </a:moveTo>
                  <a:lnTo>
                    <a:pt x="0" y="0"/>
                  </a:lnTo>
                  <a:lnTo>
                    <a:pt x="0" y="183832"/>
                  </a:lnTo>
                  <a:lnTo>
                    <a:pt x="1710586" y="183832"/>
                  </a:lnTo>
                  <a:lnTo>
                    <a:pt x="1710586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5979160" cy="6858000"/>
            <a:chOff x="0" y="0"/>
            <a:chExt cx="5979160" cy="6858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5979160" cy="6858000"/>
            </a:xfrm>
            <a:custGeom>
              <a:avLst/>
              <a:gdLst/>
              <a:ahLst/>
              <a:cxnLst/>
              <a:rect l="l" t="t" r="r" b="b"/>
              <a:pathLst>
                <a:path w="5979160" h="6858000">
                  <a:moveTo>
                    <a:pt x="5978652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5978652" y="6858000"/>
                  </a:lnTo>
                  <a:lnTo>
                    <a:pt x="5978652" y="0"/>
                  </a:lnTo>
                  <a:close/>
                </a:path>
              </a:pathLst>
            </a:custGeom>
            <a:solidFill>
              <a:srgbClr val="E9E8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1401" y="260350"/>
              <a:ext cx="5261610" cy="55778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1401" y="863549"/>
              <a:ext cx="1950466" cy="558088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436369" y="1617929"/>
            <a:ext cx="2837180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b="1" dirty="0">
                <a:solidFill>
                  <a:srgbClr val="131C36"/>
                </a:solidFill>
                <a:latin typeface="Calibri"/>
                <a:cs typeface="Calibri"/>
              </a:rPr>
              <a:t>Phase</a:t>
            </a:r>
            <a:r>
              <a:rPr b="1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b="1" dirty="0">
                <a:solidFill>
                  <a:srgbClr val="131C36"/>
                </a:solidFill>
                <a:latin typeface="Calibri"/>
                <a:cs typeface="Calibri"/>
              </a:rPr>
              <a:t>6:</a:t>
            </a:r>
            <a:r>
              <a:rPr b="1" spc="-10" dirty="0">
                <a:solidFill>
                  <a:srgbClr val="131C36"/>
                </a:solidFill>
                <a:latin typeface="Calibri"/>
                <a:cs typeface="Calibri"/>
              </a:rPr>
              <a:t> Destroy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223761" y="1123035"/>
            <a:ext cx="5563235" cy="39693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marR="413384" indent="-287020">
              <a:lnSpc>
                <a:spcPct val="110000"/>
              </a:lnSpc>
              <a:spcBef>
                <a:spcPts val="100"/>
              </a:spcBef>
              <a:buClr>
                <a:srgbClr val="DA3467"/>
              </a:buClr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Data</a:t>
            </a:r>
            <a:r>
              <a:rPr sz="20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is</a:t>
            </a:r>
            <a:r>
              <a:rPr sz="2000" spc="-1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no</a:t>
            </a:r>
            <a:r>
              <a:rPr sz="20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longer</a:t>
            </a:r>
            <a:r>
              <a:rPr sz="20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accessible or</a:t>
            </a:r>
            <a:r>
              <a:rPr sz="20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usable</a:t>
            </a:r>
            <a:r>
              <a:rPr sz="20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based</a:t>
            </a:r>
            <a:r>
              <a:rPr sz="2000" spc="-25" dirty="0">
                <a:solidFill>
                  <a:srgbClr val="131C36"/>
                </a:solidFill>
                <a:latin typeface="Calibri"/>
                <a:cs typeface="Calibri"/>
              </a:rPr>
              <a:t> on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lifetime,</a:t>
            </a:r>
            <a:r>
              <a:rPr sz="2000" spc="-5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utility,</a:t>
            </a:r>
            <a:r>
              <a:rPr sz="2000" spc="-6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131C36"/>
                </a:solidFill>
                <a:latin typeface="Calibri"/>
                <a:cs typeface="Calibri"/>
              </a:rPr>
              <a:t>policy,</a:t>
            </a:r>
            <a:r>
              <a:rPr sz="2000" spc="-8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governance,</a:t>
            </a:r>
            <a:r>
              <a:rPr sz="2000" spc="-7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and/or regulations</a:t>
            </a:r>
            <a:endParaRPr sz="2000">
              <a:latin typeface="Calibri"/>
              <a:cs typeface="Calibri"/>
            </a:endParaRPr>
          </a:p>
          <a:p>
            <a:pPr marL="299085" marR="5080" indent="-287020">
              <a:lnSpc>
                <a:spcPct val="110000"/>
              </a:lnSpc>
              <a:spcBef>
                <a:spcPts val="994"/>
              </a:spcBef>
              <a:buClr>
                <a:srgbClr val="DA3467"/>
              </a:buClr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Although</a:t>
            </a:r>
            <a:r>
              <a:rPr sz="20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data</a:t>
            </a:r>
            <a:r>
              <a:rPr sz="20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can</a:t>
            </a:r>
            <a:r>
              <a:rPr sz="20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be</a:t>
            </a:r>
            <a:r>
              <a:rPr sz="20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disposed</a:t>
            </a:r>
            <a:r>
              <a:rPr sz="20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of</a:t>
            </a:r>
            <a:r>
              <a:rPr sz="20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using</a:t>
            </a:r>
            <a:r>
              <a:rPr sz="20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a</a:t>
            </a:r>
            <a:r>
              <a:rPr sz="20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variety</a:t>
            </a:r>
            <a:r>
              <a:rPr sz="20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25" dirty="0">
                <a:solidFill>
                  <a:srgbClr val="131C36"/>
                </a:solidFill>
                <a:latin typeface="Calibri"/>
                <a:cs typeface="Calibri"/>
              </a:rPr>
              <a:t>of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methods,</a:t>
            </a:r>
            <a:r>
              <a:rPr sz="20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when</a:t>
            </a:r>
            <a:r>
              <a:rPr sz="20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storing</a:t>
            </a:r>
            <a:r>
              <a:rPr sz="20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data</a:t>
            </a:r>
            <a:r>
              <a:rPr sz="20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at</a:t>
            </a:r>
            <a:r>
              <a:rPr sz="20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a</a:t>
            </a:r>
            <a:r>
              <a:rPr sz="20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131C36"/>
                </a:solidFill>
                <a:latin typeface="Calibri"/>
                <a:cs typeface="Calibri"/>
              </a:rPr>
              <a:t>CSP,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cryptoshredding</a:t>
            </a:r>
            <a:r>
              <a:rPr sz="2000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(cryptographic</a:t>
            </a:r>
            <a:r>
              <a:rPr sz="2000" spc="-5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erasure)</a:t>
            </a:r>
            <a:r>
              <a:rPr sz="2000" spc="41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is</a:t>
            </a:r>
            <a:r>
              <a:rPr sz="2000" spc="-1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25" dirty="0">
                <a:solidFill>
                  <a:srgbClr val="131C36"/>
                </a:solidFill>
                <a:latin typeface="Calibri"/>
                <a:cs typeface="Calibri"/>
              </a:rPr>
              <a:t>the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only</a:t>
            </a:r>
            <a:r>
              <a:rPr sz="2000" spc="-7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practical</a:t>
            </a:r>
            <a:r>
              <a:rPr sz="20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and</a:t>
            </a:r>
            <a:r>
              <a:rPr sz="20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comprehensive</a:t>
            </a:r>
            <a:r>
              <a:rPr sz="20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solution</a:t>
            </a:r>
            <a:endParaRPr sz="2000">
              <a:latin typeface="Calibri"/>
              <a:cs typeface="Calibri"/>
            </a:endParaRPr>
          </a:p>
          <a:p>
            <a:pPr marL="299085" marR="487045" indent="-287020">
              <a:lnSpc>
                <a:spcPct val="110000"/>
              </a:lnSpc>
              <a:spcBef>
                <a:spcPts val="1010"/>
              </a:spcBef>
              <a:buClr>
                <a:srgbClr val="DA3467"/>
              </a:buClr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The</a:t>
            </a:r>
            <a:r>
              <a:rPr sz="20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provider</a:t>
            </a:r>
            <a:r>
              <a:rPr sz="20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will</a:t>
            </a:r>
            <a:r>
              <a:rPr sz="20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have</a:t>
            </a:r>
            <a:r>
              <a:rPr sz="20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their</a:t>
            </a:r>
            <a:r>
              <a:rPr sz="20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own</a:t>
            </a:r>
            <a:r>
              <a:rPr sz="20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established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methods</a:t>
            </a:r>
            <a:r>
              <a:rPr sz="20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for</a:t>
            </a:r>
            <a:r>
              <a:rPr sz="20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disposal</a:t>
            </a:r>
            <a:r>
              <a:rPr sz="20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of</a:t>
            </a:r>
            <a:r>
              <a:rPr sz="20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data</a:t>
            </a:r>
            <a:r>
              <a:rPr sz="20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and</a:t>
            </a:r>
            <a:r>
              <a:rPr sz="20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media,</a:t>
            </a:r>
            <a:r>
              <a:rPr sz="20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often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using</a:t>
            </a:r>
            <a:r>
              <a:rPr sz="2000" spc="-6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military</a:t>
            </a:r>
            <a:r>
              <a:rPr sz="20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grade</a:t>
            </a:r>
            <a:r>
              <a:rPr sz="2000" spc="-7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programs</a:t>
            </a:r>
            <a:r>
              <a:rPr sz="20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or</a:t>
            </a:r>
            <a:r>
              <a:rPr sz="2000" spc="-6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physical destruction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536810" y="2641884"/>
            <a:ext cx="2725420" cy="2726055"/>
            <a:chOff x="1536810" y="2641884"/>
            <a:chExt cx="2725420" cy="2726055"/>
          </a:xfrm>
        </p:grpSpPr>
        <p:sp>
          <p:nvSpPr>
            <p:cNvPr id="9" name="object 9"/>
            <p:cNvSpPr/>
            <p:nvPr/>
          </p:nvSpPr>
          <p:spPr>
            <a:xfrm>
              <a:off x="1562385" y="2667459"/>
              <a:ext cx="2673985" cy="2674620"/>
            </a:xfrm>
            <a:custGeom>
              <a:avLst/>
              <a:gdLst/>
              <a:ahLst/>
              <a:cxnLst/>
              <a:rect l="l" t="t" r="r" b="b"/>
              <a:pathLst>
                <a:path w="2673985" h="2674620">
                  <a:moveTo>
                    <a:pt x="1336992" y="0"/>
                  </a:moveTo>
                  <a:lnTo>
                    <a:pt x="1241509" y="3357"/>
                  </a:lnTo>
                  <a:lnTo>
                    <a:pt x="1147839" y="13278"/>
                  </a:lnTo>
                  <a:lnTo>
                    <a:pt x="1056207" y="29537"/>
                  </a:lnTo>
                  <a:lnTo>
                    <a:pt x="966839" y="51907"/>
                  </a:lnTo>
                  <a:lnTo>
                    <a:pt x="879962" y="80162"/>
                  </a:lnTo>
                  <a:lnTo>
                    <a:pt x="795802" y="114076"/>
                  </a:lnTo>
                  <a:lnTo>
                    <a:pt x="714585" y="153422"/>
                  </a:lnTo>
                  <a:lnTo>
                    <a:pt x="636538" y="197974"/>
                  </a:lnTo>
                  <a:lnTo>
                    <a:pt x="561886" y="247507"/>
                  </a:lnTo>
                  <a:lnTo>
                    <a:pt x="490856" y="301793"/>
                  </a:lnTo>
                  <a:lnTo>
                    <a:pt x="423674" y="360606"/>
                  </a:lnTo>
                  <a:lnTo>
                    <a:pt x="360566" y="423721"/>
                  </a:lnTo>
                  <a:lnTo>
                    <a:pt x="301759" y="490910"/>
                  </a:lnTo>
                  <a:lnTo>
                    <a:pt x="247479" y="561948"/>
                  </a:lnTo>
                  <a:lnTo>
                    <a:pt x="197952" y="636609"/>
                  </a:lnTo>
                  <a:lnTo>
                    <a:pt x="153405" y="714665"/>
                  </a:lnTo>
                  <a:lnTo>
                    <a:pt x="114063" y="795891"/>
                  </a:lnTo>
                  <a:lnTo>
                    <a:pt x="80153" y="880060"/>
                  </a:lnTo>
                  <a:lnTo>
                    <a:pt x="51901" y="966947"/>
                  </a:lnTo>
                  <a:lnTo>
                    <a:pt x="29533" y="1056325"/>
                  </a:lnTo>
                  <a:lnTo>
                    <a:pt x="13277" y="1147967"/>
                  </a:lnTo>
                  <a:lnTo>
                    <a:pt x="3356" y="1241648"/>
                  </a:lnTo>
                  <a:lnTo>
                    <a:pt x="0" y="1337141"/>
                  </a:lnTo>
                  <a:lnTo>
                    <a:pt x="3356" y="1432633"/>
                  </a:lnTo>
                  <a:lnTo>
                    <a:pt x="13277" y="1526314"/>
                  </a:lnTo>
                  <a:lnTo>
                    <a:pt x="29533" y="1617956"/>
                  </a:lnTo>
                  <a:lnTo>
                    <a:pt x="51901" y="1707334"/>
                  </a:lnTo>
                  <a:lnTo>
                    <a:pt x="80153" y="1794221"/>
                  </a:lnTo>
                  <a:lnTo>
                    <a:pt x="114063" y="1878390"/>
                  </a:lnTo>
                  <a:lnTo>
                    <a:pt x="153405" y="1959616"/>
                  </a:lnTo>
                  <a:lnTo>
                    <a:pt x="197952" y="2037673"/>
                  </a:lnTo>
                  <a:lnTo>
                    <a:pt x="247479" y="2112333"/>
                  </a:lnTo>
                  <a:lnTo>
                    <a:pt x="301759" y="2183371"/>
                  </a:lnTo>
                  <a:lnTo>
                    <a:pt x="360566" y="2250560"/>
                  </a:lnTo>
                  <a:lnTo>
                    <a:pt x="423674" y="2313675"/>
                  </a:lnTo>
                  <a:lnTo>
                    <a:pt x="490856" y="2372488"/>
                  </a:lnTo>
                  <a:lnTo>
                    <a:pt x="561886" y="2426774"/>
                  </a:lnTo>
                  <a:lnTo>
                    <a:pt x="636538" y="2476307"/>
                  </a:lnTo>
                  <a:lnTo>
                    <a:pt x="714585" y="2520859"/>
                  </a:lnTo>
                  <a:lnTo>
                    <a:pt x="795802" y="2560205"/>
                  </a:lnTo>
                  <a:lnTo>
                    <a:pt x="879962" y="2594119"/>
                  </a:lnTo>
                  <a:lnTo>
                    <a:pt x="966839" y="2622374"/>
                  </a:lnTo>
                  <a:lnTo>
                    <a:pt x="1056207" y="2644744"/>
                  </a:lnTo>
                  <a:lnTo>
                    <a:pt x="1147839" y="2661003"/>
                  </a:lnTo>
                  <a:lnTo>
                    <a:pt x="1241509" y="2670924"/>
                  </a:lnTo>
                  <a:lnTo>
                    <a:pt x="1336992" y="2674282"/>
                  </a:lnTo>
                  <a:lnTo>
                    <a:pt x="1432474" y="2670924"/>
                  </a:lnTo>
                  <a:lnTo>
                    <a:pt x="1526144" y="2661003"/>
                  </a:lnTo>
                  <a:lnTo>
                    <a:pt x="1617776" y="2644744"/>
                  </a:lnTo>
                  <a:lnTo>
                    <a:pt x="1707144" y="2622374"/>
                  </a:lnTo>
                  <a:lnTo>
                    <a:pt x="1794021" y="2594119"/>
                  </a:lnTo>
                  <a:lnTo>
                    <a:pt x="1878181" y="2560205"/>
                  </a:lnTo>
                  <a:lnTo>
                    <a:pt x="1959398" y="2520859"/>
                  </a:lnTo>
                  <a:lnTo>
                    <a:pt x="2037446" y="2476307"/>
                  </a:lnTo>
                  <a:lnTo>
                    <a:pt x="2112098" y="2426774"/>
                  </a:lnTo>
                  <a:lnTo>
                    <a:pt x="2183128" y="2372488"/>
                  </a:lnTo>
                  <a:lnTo>
                    <a:pt x="2250310" y="2313675"/>
                  </a:lnTo>
                  <a:lnTo>
                    <a:pt x="2313417" y="2250560"/>
                  </a:lnTo>
                  <a:lnTo>
                    <a:pt x="2372224" y="2183371"/>
                  </a:lnTo>
                  <a:lnTo>
                    <a:pt x="2426504" y="2112333"/>
                  </a:lnTo>
                  <a:lnTo>
                    <a:pt x="2476031" y="2037673"/>
                  </a:lnTo>
                  <a:lnTo>
                    <a:pt x="2520578" y="1959616"/>
                  </a:lnTo>
                  <a:lnTo>
                    <a:pt x="2559920" y="1878390"/>
                  </a:lnTo>
                  <a:lnTo>
                    <a:pt x="2593830" y="1794221"/>
                  </a:lnTo>
                  <a:lnTo>
                    <a:pt x="2622082" y="1707334"/>
                  </a:lnTo>
                  <a:lnTo>
                    <a:pt x="2644450" y="1617956"/>
                  </a:lnTo>
                  <a:lnTo>
                    <a:pt x="2660707" y="1526314"/>
                  </a:lnTo>
                  <a:lnTo>
                    <a:pt x="2670627" y="1432633"/>
                  </a:lnTo>
                  <a:lnTo>
                    <a:pt x="2673984" y="1337141"/>
                  </a:lnTo>
                  <a:lnTo>
                    <a:pt x="2670627" y="1241648"/>
                  </a:lnTo>
                  <a:lnTo>
                    <a:pt x="2660707" y="1147967"/>
                  </a:lnTo>
                  <a:lnTo>
                    <a:pt x="2644450" y="1056325"/>
                  </a:lnTo>
                  <a:lnTo>
                    <a:pt x="2622082" y="966947"/>
                  </a:lnTo>
                  <a:lnTo>
                    <a:pt x="2593830" y="880060"/>
                  </a:lnTo>
                  <a:lnTo>
                    <a:pt x="2559920" y="795891"/>
                  </a:lnTo>
                  <a:lnTo>
                    <a:pt x="2520578" y="714665"/>
                  </a:lnTo>
                  <a:lnTo>
                    <a:pt x="2476031" y="636609"/>
                  </a:lnTo>
                  <a:lnTo>
                    <a:pt x="2426504" y="561948"/>
                  </a:lnTo>
                  <a:lnTo>
                    <a:pt x="2372224" y="490910"/>
                  </a:lnTo>
                  <a:lnTo>
                    <a:pt x="2313417" y="423721"/>
                  </a:lnTo>
                  <a:lnTo>
                    <a:pt x="2250310" y="360606"/>
                  </a:lnTo>
                  <a:lnTo>
                    <a:pt x="2183128" y="301793"/>
                  </a:lnTo>
                  <a:lnTo>
                    <a:pt x="2112098" y="247507"/>
                  </a:lnTo>
                  <a:lnTo>
                    <a:pt x="2037446" y="197974"/>
                  </a:lnTo>
                  <a:lnTo>
                    <a:pt x="1959398" y="153422"/>
                  </a:lnTo>
                  <a:lnTo>
                    <a:pt x="1878181" y="114076"/>
                  </a:lnTo>
                  <a:lnTo>
                    <a:pt x="1794021" y="80162"/>
                  </a:lnTo>
                  <a:lnTo>
                    <a:pt x="1707144" y="51907"/>
                  </a:lnTo>
                  <a:lnTo>
                    <a:pt x="1617776" y="29537"/>
                  </a:lnTo>
                  <a:lnTo>
                    <a:pt x="1526144" y="13278"/>
                  </a:lnTo>
                  <a:lnTo>
                    <a:pt x="1432474" y="3357"/>
                  </a:lnTo>
                  <a:lnTo>
                    <a:pt x="1336992" y="0"/>
                  </a:lnTo>
                  <a:close/>
                </a:path>
              </a:pathLst>
            </a:custGeom>
            <a:solidFill>
              <a:srgbClr val="EDEB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562385" y="2667459"/>
              <a:ext cx="2673985" cy="2674620"/>
            </a:xfrm>
            <a:custGeom>
              <a:avLst/>
              <a:gdLst/>
              <a:ahLst/>
              <a:cxnLst/>
              <a:rect l="l" t="t" r="r" b="b"/>
              <a:pathLst>
                <a:path w="2673985" h="2674620">
                  <a:moveTo>
                    <a:pt x="2673984" y="1337141"/>
                  </a:moveTo>
                  <a:lnTo>
                    <a:pt x="2673140" y="1385099"/>
                  </a:lnTo>
                  <a:lnTo>
                    <a:pt x="2670627" y="1432633"/>
                  </a:lnTo>
                  <a:lnTo>
                    <a:pt x="2666473" y="1479714"/>
                  </a:lnTo>
                  <a:lnTo>
                    <a:pt x="2660707" y="1526314"/>
                  </a:lnTo>
                  <a:lnTo>
                    <a:pt x="2653356" y="1572404"/>
                  </a:lnTo>
                  <a:lnTo>
                    <a:pt x="2644450" y="1617956"/>
                  </a:lnTo>
                  <a:lnTo>
                    <a:pt x="2634016" y="1662942"/>
                  </a:lnTo>
                  <a:lnTo>
                    <a:pt x="2622082" y="1707334"/>
                  </a:lnTo>
                  <a:lnTo>
                    <a:pt x="2608678" y="1751103"/>
                  </a:lnTo>
                  <a:lnTo>
                    <a:pt x="2593830" y="1794221"/>
                  </a:lnTo>
                  <a:lnTo>
                    <a:pt x="2577568" y="1836659"/>
                  </a:lnTo>
                  <a:lnTo>
                    <a:pt x="2559920" y="1878390"/>
                  </a:lnTo>
                  <a:lnTo>
                    <a:pt x="2540914" y="1919385"/>
                  </a:lnTo>
                  <a:lnTo>
                    <a:pt x="2520578" y="1959616"/>
                  </a:lnTo>
                  <a:lnTo>
                    <a:pt x="2498941" y="1999055"/>
                  </a:lnTo>
                  <a:lnTo>
                    <a:pt x="2476031" y="2037673"/>
                  </a:lnTo>
                  <a:lnTo>
                    <a:pt x="2451876" y="2075441"/>
                  </a:lnTo>
                  <a:lnTo>
                    <a:pt x="2426504" y="2112333"/>
                  </a:lnTo>
                  <a:lnTo>
                    <a:pt x="2399944" y="2148319"/>
                  </a:lnTo>
                  <a:lnTo>
                    <a:pt x="2372224" y="2183371"/>
                  </a:lnTo>
                  <a:lnTo>
                    <a:pt x="2343372" y="2217461"/>
                  </a:lnTo>
                  <a:lnTo>
                    <a:pt x="2313417" y="2250560"/>
                  </a:lnTo>
                  <a:lnTo>
                    <a:pt x="2282387" y="2282641"/>
                  </a:lnTo>
                  <a:lnTo>
                    <a:pt x="2250310" y="2313675"/>
                  </a:lnTo>
                  <a:lnTo>
                    <a:pt x="2217214" y="2343633"/>
                  </a:lnTo>
                  <a:lnTo>
                    <a:pt x="2183128" y="2372488"/>
                  </a:lnTo>
                  <a:lnTo>
                    <a:pt x="2148079" y="2400211"/>
                  </a:lnTo>
                  <a:lnTo>
                    <a:pt x="2112098" y="2426774"/>
                  </a:lnTo>
                  <a:lnTo>
                    <a:pt x="2075210" y="2452149"/>
                  </a:lnTo>
                  <a:lnTo>
                    <a:pt x="2037446" y="2476307"/>
                  </a:lnTo>
                  <a:lnTo>
                    <a:pt x="1998832" y="2499220"/>
                  </a:lnTo>
                  <a:lnTo>
                    <a:pt x="1959398" y="2520859"/>
                  </a:lnTo>
                  <a:lnTo>
                    <a:pt x="1919172" y="2541197"/>
                  </a:lnTo>
                  <a:lnTo>
                    <a:pt x="1878181" y="2560205"/>
                  </a:lnTo>
                  <a:lnTo>
                    <a:pt x="1836455" y="2577856"/>
                  </a:lnTo>
                  <a:lnTo>
                    <a:pt x="1794021" y="2594119"/>
                  </a:lnTo>
                  <a:lnTo>
                    <a:pt x="1750908" y="2608968"/>
                  </a:lnTo>
                  <a:lnTo>
                    <a:pt x="1707144" y="2622374"/>
                  </a:lnTo>
                  <a:lnTo>
                    <a:pt x="1662757" y="2634309"/>
                  </a:lnTo>
                  <a:lnTo>
                    <a:pt x="1617776" y="2644744"/>
                  </a:lnTo>
                  <a:lnTo>
                    <a:pt x="1572229" y="2653652"/>
                  </a:lnTo>
                  <a:lnTo>
                    <a:pt x="1526144" y="2661003"/>
                  </a:lnTo>
                  <a:lnTo>
                    <a:pt x="1479550" y="2666770"/>
                  </a:lnTo>
                  <a:lnTo>
                    <a:pt x="1432474" y="2670924"/>
                  </a:lnTo>
                  <a:lnTo>
                    <a:pt x="1384945" y="2673438"/>
                  </a:lnTo>
                  <a:lnTo>
                    <a:pt x="1336992" y="2674282"/>
                  </a:lnTo>
                  <a:lnTo>
                    <a:pt x="1289038" y="2673438"/>
                  </a:lnTo>
                  <a:lnTo>
                    <a:pt x="1241509" y="2670924"/>
                  </a:lnTo>
                  <a:lnTo>
                    <a:pt x="1194434" y="2666770"/>
                  </a:lnTo>
                  <a:lnTo>
                    <a:pt x="1147839" y="2661003"/>
                  </a:lnTo>
                  <a:lnTo>
                    <a:pt x="1101754" y="2653652"/>
                  </a:lnTo>
                  <a:lnTo>
                    <a:pt x="1056207" y="2644744"/>
                  </a:lnTo>
                  <a:lnTo>
                    <a:pt x="1011226" y="2634309"/>
                  </a:lnTo>
                  <a:lnTo>
                    <a:pt x="966839" y="2622374"/>
                  </a:lnTo>
                  <a:lnTo>
                    <a:pt x="923075" y="2608968"/>
                  </a:lnTo>
                  <a:lnTo>
                    <a:pt x="879962" y="2594119"/>
                  </a:lnTo>
                  <a:lnTo>
                    <a:pt x="837529" y="2577856"/>
                  </a:lnTo>
                  <a:lnTo>
                    <a:pt x="795802" y="2560205"/>
                  </a:lnTo>
                  <a:lnTo>
                    <a:pt x="754812" y="2541197"/>
                  </a:lnTo>
                  <a:lnTo>
                    <a:pt x="714585" y="2520859"/>
                  </a:lnTo>
                  <a:lnTo>
                    <a:pt x="675151" y="2499220"/>
                  </a:lnTo>
                  <a:lnTo>
                    <a:pt x="636538" y="2476307"/>
                  </a:lnTo>
                  <a:lnTo>
                    <a:pt x="598773" y="2452149"/>
                  </a:lnTo>
                  <a:lnTo>
                    <a:pt x="561886" y="2426774"/>
                  </a:lnTo>
                  <a:lnTo>
                    <a:pt x="525904" y="2400211"/>
                  </a:lnTo>
                  <a:lnTo>
                    <a:pt x="490856" y="2372488"/>
                  </a:lnTo>
                  <a:lnTo>
                    <a:pt x="456770" y="2343633"/>
                  </a:lnTo>
                  <a:lnTo>
                    <a:pt x="423674" y="2313675"/>
                  </a:lnTo>
                  <a:lnTo>
                    <a:pt x="391597" y="2282641"/>
                  </a:lnTo>
                  <a:lnTo>
                    <a:pt x="360566" y="2250560"/>
                  </a:lnTo>
                  <a:lnTo>
                    <a:pt x="330611" y="2217461"/>
                  </a:lnTo>
                  <a:lnTo>
                    <a:pt x="301759" y="2183371"/>
                  </a:lnTo>
                  <a:lnTo>
                    <a:pt x="274039" y="2148319"/>
                  </a:lnTo>
                  <a:lnTo>
                    <a:pt x="247479" y="2112333"/>
                  </a:lnTo>
                  <a:lnTo>
                    <a:pt x="222108" y="2075441"/>
                  </a:lnTo>
                  <a:lnTo>
                    <a:pt x="197952" y="2037673"/>
                  </a:lnTo>
                  <a:lnTo>
                    <a:pt x="175042" y="1999055"/>
                  </a:lnTo>
                  <a:lnTo>
                    <a:pt x="153405" y="1959616"/>
                  </a:lnTo>
                  <a:lnTo>
                    <a:pt x="133069" y="1919385"/>
                  </a:lnTo>
                  <a:lnTo>
                    <a:pt x="114063" y="1878390"/>
                  </a:lnTo>
                  <a:lnTo>
                    <a:pt x="96415" y="1836659"/>
                  </a:lnTo>
                  <a:lnTo>
                    <a:pt x="80153" y="1794221"/>
                  </a:lnTo>
                  <a:lnTo>
                    <a:pt x="65306" y="1751103"/>
                  </a:lnTo>
                  <a:lnTo>
                    <a:pt x="51901" y="1707334"/>
                  </a:lnTo>
                  <a:lnTo>
                    <a:pt x="39968" y="1662942"/>
                  </a:lnTo>
                  <a:lnTo>
                    <a:pt x="29533" y="1617956"/>
                  </a:lnTo>
                  <a:lnTo>
                    <a:pt x="20627" y="1572404"/>
                  </a:lnTo>
                  <a:lnTo>
                    <a:pt x="13277" y="1526314"/>
                  </a:lnTo>
                  <a:lnTo>
                    <a:pt x="7510" y="1479714"/>
                  </a:lnTo>
                  <a:lnTo>
                    <a:pt x="3356" y="1432633"/>
                  </a:lnTo>
                  <a:lnTo>
                    <a:pt x="843" y="1385099"/>
                  </a:lnTo>
                  <a:lnTo>
                    <a:pt x="0" y="1337141"/>
                  </a:lnTo>
                  <a:lnTo>
                    <a:pt x="843" y="1289182"/>
                  </a:lnTo>
                  <a:lnTo>
                    <a:pt x="3356" y="1241648"/>
                  </a:lnTo>
                  <a:lnTo>
                    <a:pt x="7510" y="1194567"/>
                  </a:lnTo>
                  <a:lnTo>
                    <a:pt x="13277" y="1147967"/>
                  </a:lnTo>
                  <a:lnTo>
                    <a:pt x="20627" y="1101877"/>
                  </a:lnTo>
                  <a:lnTo>
                    <a:pt x="29533" y="1056325"/>
                  </a:lnTo>
                  <a:lnTo>
                    <a:pt x="39968" y="1011339"/>
                  </a:lnTo>
                  <a:lnTo>
                    <a:pt x="51901" y="966947"/>
                  </a:lnTo>
                  <a:lnTo>
                    <a:pt x="65306" y="923178"/>
                  </a:lnTo>
                  <a:lnTo>
                    <a:pt x="80153" y="880060"/>
                  </a:lnTo>
                  <a:lnTo>
                    <a:pt x="96415" y="837622"/>
                  </a:lnTo>
                  <a:lnTo>
                    <a:pt x="114063" y="795891"/>
                  </a:lnTo>
                  <a:lnTo>
                    <a:pt x="133069" y="754896"/>
                  </a:lnTo>
                  <a:lnTo>
                    <a:pt x="153405" y="714665"/>
                  </a:lnTo>
                  <a:lnTo>
                    <a:pt x="175042" y="675226"/>
                  </a:lnTo>
                  <a:lnTo>
                    <a:pt x="197952" y="636609"/>
                  </a:lnTo>
                  <a:lnTo>
                    <a:pt x="222108" y="598840"/>
                  </a:lnTo>
                  <a:lnTo>
                    <a:pt x="247479" y="561948"/>
                  </a:lnTo>
                  <a:lnTo>
                    <a:pt x="274039" y="525962"/>
                  </a:lnTo>
                  <a:lnTo>
                    <a:pt x="301759" y="490910"/>
                  </a:lnTo>
                  <a:lnTo>
                    <a:pt x="330611" y="456820"/>
                  </a:lnTo>
                  <a:lnTo>
                    <a:pt x="360566" y="423721"/>
                  </a:lnTo>
                  <a:lnTo>
                    <a:pt x="391596" y="391640"/>
                  </a:lnTo>
                  <a:lnTo>
                    <a:pt x="423674" y="360606"/>
                  </a:lnTo>
                  <a:lnTo>
                    <a:pt x="456769" y="330648"/>
                  </a:lnTo>
                  <a:lnTo>
                    <a:pt x="490856" y="301793"/>
                  </a:lnTo>
                  <a:lnTo>
                    <a:pt x="525904" y="274070"/>
                  </a:lnTo>
                  <a:lnTo>
                    <a:pt x="561886" y="247507"/>
                  </a:lnTo>
                  <a:lnTo>
                    <a:pt x="598773" y="222132"/>
                  </a:lnTo>
                  <a:lnTo>
                    <a:pt x="636538" y="197974"/>
                  </a:lnTo>
                  <a:lnTo>
                    <a:pt x="675151" y="175062"/>
                  </a:lnTo>
                  <a:lnTo>
                    <a:pt x="714585" y="153422"/>
                  </a:lnTo>
                  <a:lnTo>
                    <a:pt x="754812" y="133084"/>
                  </a:lnTo>
                  <a:lnTo>
                    <a:pt x="795802" y="114076"/>
                  </a:lnTo>
                  <a:lnTo>
                    <a:pt x="837529" y="96426"/>
                  </a:lnTo>
                  <a:lnTo>
                    <a:pt x="879962" y="80162"/>
                  </a:lnTo>
                  <a:lnTo>
                    <a:pt x="923075" y="65313"/>
                  </a:lnTo>
                  <a:lnTo>
                    <a:pt x="966839" y="51907"/>
                  </a:lnTo>
                  <a:lnTo>
                    <a:pt x="1011226" y="39972"/>
                  </a:lnTo>
                  <a:lnTo>
                    <a:pt x="1056207" y="29537"/>
                  </a:lnTo>
                  <a:lnTo>
                    <a:pt x="1101754" y="20629"/>
                  </a:lnTo>
                  <a:lnTo>
                    <a:pt x="1147839" y="13278"/>
                  </a:lnTo>
                  <a:lnTo>
                    <a:pt x="1194434" y="7511"/>
                  </a:lnTo>
                  <a:lnTo>
                    <a:pt x="1241509" y="3357"/>
                  </a:lnTo>
                  <a:lnTo>
                    <a:pt x="1289038" y="844"/>
                  </a:lnTo>
                  <a:lnTo>
                    <a:pt x="1336992" y="0"/>
                  </a:lnTo>
                  <a:lnTo>
                    <a:pt x="1384945" y="844"/>
                  </a:lnTo>
                  <a:lnTo>
                    <a:pt x="1432474" y="3357"/>
                  </a:lnTo>
                  <a:lnTo>
                    <a:pt x="1479550" y="7511"/>
                  </a:lnTo>
                  <a:lnTo>
                    <a:pt x="1526144" y="13278"/>
                  </a:lnTo>
                  <a:lnTo>
                    <a:pt x="1572229" y="20629"/>
                  </a:lnTo>
                  <a:lnTo>
                    <a:pt x="1617776" y="29537"/>
                  </a:lnTo>
                  <a:lnTo>
                    <a:pt x="1662757" y="39972"/>
                  </a:lnTo>
                  <a:lnTo>
                    <a:pt x="1707144" y="51907"/>
                  </a:lnTo>
                  <a:lnTo>
                    <a:pt x="1750908" y="65313"/>
                  </a:lnTo>
                  <a:lnTo>
                    <a:pt x="1794021" y="80162"/>
                  </a:lnTo>
                  <a:lnTo>
                    <a:pt x="1836455" y="96426"/>
                  </a:lnTo>
                  <a:lnTo>
                    <a:pt x="1878181" y="114076"/>
                  </a:lnTo>
                  <a:lnTo>
                    <a:pt x="1919172" y="133084"/>
                  </a:lnTo>
                  <a:lnTo>
                    <a:pt x="1959398" y="153422"/>
                  </a:lnTo>
                  <a:lnTo>
                    <a:pt x="1998832" y="175062"/>
                  </a:lnTo>
                  <a:lnTo>
                    <a:pt x="2037446" y="197974"/>
                  </a:lnTo>
                  <a:lnTo>
                    <a:pt x="2075210" y="222132"/>
                  </a:lnTo>
                  <a:lnTo>
                    <a:pt x="2112098" y="247507"/>
                  </a:lnTo>
                  <a:lnTo>
                    <a:pt x="2148079" y="274070"/>
                  </a:lnTo>
                  <a:lnTo>
                    <a:pt x="2183128" y="301793"/>
                  </a:lnTo>
                  <a:lnTo>
                    <a:pt x="2217214" y="330648"/>
                  </a:lnTo>
                  <a:lnTo>
                    <a:pt x="2250310" y="360606"/>
                  </a:lnTo>
                  <a:lnTo>
                    <a:pt x="2282387" y="391640"/>
                  </a:lnTo>
                  <a:lnTo>
                    <a:pt x="2313417" y="423721"/>
                  </a:lnTo>
                  <a:lnTo>
                    <a:pt x="2343372" y="456820"/>
                  </a:lnTo>
                  <a:lnTo>
                    <a:pt x="2372224" y="490910"/>
                  </a:lnTo>
                  <a:lnTo>
                    <a:pt x="2399944" y="525962"/>
                  </a:lnTo>
                  <a:lnTo>
                    <a:pt x="2426504" y="561948"/>
                  </a:lnTo>
                  <a:lnTo>
                    <a:pt x="2451876" y="598840"/>
                  </a:lnTo>
                  <a:lnTo>
                    <a:pt x="2476031" y="636609"/>
                  </a:lnTo>
                  <a:lnTo>
                    <a:pt x="2498941" y="675226"/>
                  </a:lnTo>
                  <a:lnTo>
                    <a:pt x="2520578" y="714665"/>
                  </a:lnTo>
                  <a:lnTo>
                    <a:pt x="2540914" y="754896"/>
                  </a:lnTo>
                  <a:lnTo>
                    <a:pt x="2559920" y="795891"/>
                  </a:lnTo>
                  <a:lnTo>
                    <a:pt x="2577568" y="837622"/>
                  </a:lnTo>
                  <a:lnTo>
                    <a:pt x="2593830" y="880060"/>
                  </a:lnTo>
                  <a:lnTo>
                    <a:pt x="2608678" y="923178"/>
                  </a:lnTo>
                  <a:lnTo>
                    <a:pt x="2622082" y="966947"/>
                  </a:lnTo>
                  <a:lnTo>
                    <a:pt x="2634016" y="1011339"/>
                  </a:lnTo>
                  <a:lnTo>
                    <a:pt x="2644450" y="1056325"/>
                  </a:lnTo>
                  <a:lnTo>
                    <a:pt x="2653356" y="1101877"/>
                  </a:lnTo>
                  <a:lnTo>
                    <a:pt x="2660707" y="1147967"/>
                  </a:lnTo>
                  <a:lnTo>
                    <a:pt x="2666473" y="1194567"/>
                  </a:lnTo>
                  <a:lnTo>
                    <a:pt x="2670627" y="1241648"/>
                  </a:lnTo>
                  <a:lnTo>
                    <a:pt x="2673140" y="1289182"/>
                  </a:lnTo>
                  <a:lnTo>
                    <a:pt x="2673984" y="1337141"/>
                  </a:lnTo>
                  <a:close/>
                </a:path>
              </a:pathLst>
            </a:custGeom>
            <a:ln w="51150">
              <a:solidFill>
                <a:srgbClr val="0A425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128074" y="3288457"/>
              <a:ext cx="1401445" cy="1519555"/>
            </a:xfrm>
            <a:custGeom>
              <a:avLst/>
              <a:gdLst/>
              <a:ahLst/>
              <a:cxnLst/>
              <a:rect l="l" t="t" r="r" b="b"/>
              <a:pathLst>
                <a:path w="1401445" h="1519554">
                  <a:moveTo>
                    <a:pt x="1371772" y="0"/>
                  </a:moveTo>
                  <a:lnTo>
                    <a:pt x="29665" y="0"/>
                  </a:lnTo>
                  <a:lnTo>
                    <a:pt x="16399" y="1902"/>
                  </a:lnTo>
                  <a:lnTo>
                    <a:pt x="7160" y="7545"/>
                  </a:lnTo>
                  <a:lnTo>
                    <a:pt x="1758" y="16832"/>
                  </a:lnTo>
                  <a:lnTo>
                    <a:pt x="0" y="29668"/>
                  </a:lnTo>
                  <a:lnTo>
                    <a:pt x="591" y="1497010"/>
                  </a:lnTo>
                  <a:lnTo>
                    <a:pt x="2429" y="1504027"/>
                  </a:lnTo>
                  <a:lnTo>
                    <a:pt x="5610" y="1509702"/>
                  </a:lnTo>
                  <a:lnTo>
                    <a:pt x="15344" y="1517199"/>
                  </a:lnTo>
                  <a:lnTo>
                    <a:pt x="21481" y="1519245"/>
                  </a:lnTo>
                  <a:lnTo>
                    <a:pt x="1371772" y="1519245"/>
                  </a:lnTo>
                  <a:lnTo>
                    <a:pt x="1385038" y="1517343"/>
                  </a:lnTo>
                  <a:lnTo>
                    <a:pt x="1394277" y="1511700"/>
                  </a:lnTo>
                  <a:lnTo>
                    <a:pt x="1399679" y="1502413"/>
                  </a:lnTo>
                  <a:lnTo>
                    <a:pt x="1401437" y="1489577"/>
                  </a:lnTo>
                  <a:lnTo>
                    <a:pt x="1401437" y="29668"/>
                  </a:lnTo>
                  <a:lnTo>
                    <a:pt x="1398496" y="14194"/>
                  </a:lnTo>
                  <a:lnTo>
                    <a:pt x="1394964" y="8520"/>
                  </a:lnTo>
                  <a:lnTo>
                    <a:pt x="1385070" y="1023"/>
                  </a:lnTo>
                  <a:lnTo>
                    <a:pt x="137177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130628" y="3288969"/>
              <a:ext cx="1404620" cy="1520190"/>
            </a:xfrm>
            <a:custGeom>
              <a:avLst/>
              <a:gdLst/>
              <a:ahLst/>
              <a:cxnLst/>
              <a:rect l="l" t="t" r="r" b="b"/>
              <a:pathLst>
                <a:path w="1404620" h="1520189">
                  <a:moveTo>
                    <a:pt x="1403731" y="1044549"/>
                  </a:moveTo>
                  <a:lnTo>
                    <a:pt x="1402613" y="1032268"/>
                  </a:lnTo>
                  <a:lnTo>
                    <a:pt x="1399273" y="1023391"/>
                  </a:lnTo>
                  <a:lnTo>
                    <a:pt x="1393774" y="1017981"/>
                  </a:lnTo>
                  <a:lnTo>
                    <a:pt x="1386179" y="1016165"/>
                  </a:lnTo>
                  <a:lnTo>
                    <a:pt x="18237" y="1016165"/>
                  </a:lnTo>
                  <a:lnTo>
                    <a:pt x="10642" y="1017981"/>
                  </a:lnTo>
                  <a:lnTo>
                    <a:pt x="5143" y="1023391"/>
                  </a:lnTo>
                  <a:lnTo>
                    <a:pt x="1803" y="1032268"/>
                  </a:lnTo>
                  <a:lnTo>
                    <a:pt x="685" y="1044549"/>
                  </a:lnTo>
                  <a:lnTo>
                    <a:pt x="685" y="1491284"/>
                  </a:lnTo>
                  <a:lnTo>
                    <a:pt x="1803" y="1503565"/>
                  </a:lnTo>
                  <a:lnTo>
                    <a:pt x="5143" y="1512455"/>
                  </a:lnTo>
                  <a:lnTo>
                    <a:pt x="10642" y="1517853"/>
                  </a:lnTo>
                  <a:lnTo>
                    <a:pt x="18237" y="1519682"/>
                  </a:lnTo>
                  <a:lnTo>
                    <a:pt x="1386179" y="1519682"/>
                  </a:lnTo>
                  <a:lnTo>
                    <a:pt x="1393774" y="1517853"/>
                  </a:lnTo>
                  <a:lnTo>
                    <a:pt x="1399273" y="1512455"/>
                  </a:lnTo>
                  <a:lnTo>
                    <a:pt x="1402613" y="1503565"/>
                  </a:lnTo>
                  <a:lnTo>
                    <a:pt x="1403731" y="1491284"/>
                  </a:lnTo>
                  <a:lnTo>
                    <a:pt x="1403731" y="1044549"/>
                  </a:lnTo>
                  <a:close/>
                </a:path>
                <a:path w="1404620" h="1520189">
                  <a:moveTo>
                    <a:pt x="1403731" y="867397"/>
                  </a:moveTo>
                  <a:lnTo>
                    <a:pt x="1402613" y="855116"/>
                  </a:lnTo>
                  <a:lnTo>
                    <a:pt x="1399273" y="846226"/>
                  </a:lnTo>
                  <a:lnTo>
                    <a:pt x="1393774" y="840828"/>
                  </a:lnTo>
                  <a:lnTo>
                    <a:pt x="1386179" y="839000"/>
                  </a:lnTo>
                  <a:lnTo>
                    <a:pt x="18237" y="839000"/>
                  </a:lnTo>
                  <a:lnTo>
                    <a:pt x="10642" y="840828"/>
                  </a:lnTo>
                  <a:lnTo>
                    <a:pt x="5143" y="846226"/>
                  </a:lnTo>
                  <a:lnTo>
                    <a:pt x="1803" y="855116"/>
                  </a:lnTo>
                  <a:lnTo>
                    <a:pt x="685" y="867397"/>
                  </a:lnTo>
                  <a:lnTo>
                    <a:pt x="685" y="962367"/>
                  </a:lnTo>
                  <a:lnTo>
                    <a:pt x="1803" y="974636"/>
                  </a:lnTo>
                  <a:lnTo>
                    <a:pt x="5143" y="983526"/>
                  </a:lnTo>
                  <a:lnTo>
                    <a:pt x="10642" y="988936"/>
                  </a:lnTo>
                  <a:lnTo>
                    <a:pt x="18237" y="990752"/>
                  </a:lnTo>
                  <a:lnTo>
                    <a:pt x="1386179" y="990752"/>
                  </a:lnTo>
                  <a:lnTo>
                    <a:pt x="1393774" y="988936"/>
                  </a:lnTo>
                  <a:lnTo>
                    <a:pt x="1399273" y="983526"/>
                  </a:lnTo>
                  <a:lnTo>
                    <a:pt x="1402613" y="974636"/>
                  </a:lnTo>
                  <a:lnTo>
                    <a:pt x="1403731" y="962367"/>
                  </a:lnTo>
                  <a:lnTo>
                    <a:pt x="1403731" y="867397"/>
                  </a:lnTo>
                  <a:close/>
                </a:path>
                <a:path w="1404620" h="1520189">
                  <a:moveTo>
                    <a:pt x="1403731" y="685622"/>
                  </a:moveTo>
                  <a:lnTo>
                    <a:pt x="1402613" y="673392"/>
                  </a:lnTo>
                  <a:lnTo>
                    <a:pt x="1399273" y="664489"/>
                  </a:lnTo>
                  <a:lnTo>
                    <a:pt x="1393774" y="659066"/>
                  </a:lnTo>
                  <a:lnTo>
                    <a:pt x="1386179" y="657237"/>
                  </a:lnTo>
                  <a:lnTo>
                    <a:pt x="18237" y="657237"/>
                  </a:lnTo>
                  <a:lnTo>
                    <a:pt x="10642" y="659066"/>
                  </a:lnTo>
                  <a:lnTo>
                    <a:pt x="5143" y="664489"/>
                  </a:lnTo>
                  <a:lnTo>
                    <a:pt x="1803" y="673392"/>
                  </a:lnTo>
                  <a:lnTo>
                    <a:pt x="685" y="685622"/>
                  </a:lnTo>
                  <a:lnTo>
                    <a:pt x="685" y="781799"/>
                  </a:lnTo>
                  <a:lnTo>
                    <a:pt x="1803" y="794067"/>
                  </a:lnTo>
                  <a:lnTo>
                    <a:pt x="5143" y="802957"/>
                  </a:lnTo>
                  <a:lnTo>
                    <a:pt x="10642" y="808367"/>
                  </a:lnTo>
                  <a:lnTo>
                    <a:pt x="18237" y="810183"/>
                  </a:lnTo>
                  <a:lnTo>
                    <a:pt x="1386179" y="810183"/>
                  </a:lnTo>
                  <a:lnTo>
                    <a:pt x="1393774" y="808367"/>
                  </a:lnTo>
                  <a:lnTo>
                    <a:pt x="1399273" y="802957"/>
                  </a:lnTo>
                  <a:lnTo>
                    <a:pt x="1402613" y="794067"/>
                  </a:lnTo>
                  <a:lnTo>
                    <a:pt x="1403731" y="781799"/>
                  </a:lnTo>
                  <a:lnTo>
                    <a:pt x="1403731" y="685622"/>
                  </a:lnTo>
                  <a:close/>
                </a:path>
                <a:path w="1404620" h="1520189">
                  <a:moveTo>
                    <a:pt x="1403731" y="139738"/>
                  </a:moveTo>
                  <a:lnTo>
                    <a:pt x="1402613" y="127457"/>
                  </a:lnTo>
                  <a:lnTo>
                    <a:pt x="1399273" y="118579"/>
                  </a:lnTo>
                  <a:lnTo>
                    <a:pt x="1393774" y="113169"/>
                  </a:lnTo>
                  <a:lnTo>
                    <a:pt x="1386179" y="111353"/>
                  </a:lnTo>
                  <a:lnTo>
                    <a:pt x="18237" y="111353"/>
                  </a:lnTo>
                  <a:lnTo>
                    <a:pt x="10642" y="113169"/>
                  </a:lnTo>
                  <a:lnTo>
                    <a:pt x="5143" y="118579"/>
                  </a:lnTo>
                  <a:lnTo>
                    <a:pt x="1803" y="127457"/>
                  </a:lnTo>
                  <a:lnTo>
                    <a:pt x="685" y="139738"/>
                  </a:lnTo>
                  <a:lnTo>
                    <a:pt x="685" y="234797"/>
                  </a:lnTo>
                  <a:lnTo>
                    <a:pt x="1803" y="247040"/>
                  </a:lnTo>
                  <a:lnTo>
                    <a:pt x="5143" y="255930"/>
                  </a:lnTo>
                  <a:lnTo>
                    <a:pt x="10642" y="261353"/>
                  </a:lnTo>
                  <a:lnTo>
                    <a:pt x="18237" y="263182"/>
                  </a:lnTo>
                  <a:lnTo>
                    <a:pt x="1386179" y="263182"/>
                  </a:lnTo>
                  <a:lnTo>
                    <a:pt x="1393774" y="261353"/>
                  </a:lnTo>
                  <a:lnTo>
                    <a:pt x="1399273" y="255930"/>
                  </a:lnTo>
                  <a:lnTo>
                    <a:pt x="1402613" y="247040"/>
                  </a:lnTo>
                  <a:lnTo>
                    <a:pt x="1403731" y="234797"/>
                  </a:lnTo>
                  <a:lnTo>
                    <a:pt x="1403731" y="139738"/>
                  </a:lnTo>
                  <a:close/>
                </a:path>
                <a:path w="1404620" h="1520189">
                  <a:moveTo>
                    <a:pt x="1404416" y="22428"/>
                  </a:moveTo>
                  <a:lnTo>
                    <a:pt x="1395641" y="3327"/>
                  </a:lnTo>
                  <a:lnTo>
                    <a:pt x="1391627" y="0"/>
                  </a:lnTo>
                  <a:lnTo>
                    <a:pt x="13550" y="0"/>
                  </a:lnTo>
                  <a:lnTo>
                    <a:pt x="5372" y="8953"/>
                  </a:lnTo>
                  <a:lnTo>
                    <a:pt x="0" y="21323"/>
                  </a:lnTo>
                  <a:lnTo>
                    <a:pt x="685" y="66167"/>
                  </a:lnTo>
                  <a:lnTo>
                    <a:pt x="6045" y="78524"/>
                  </a:lnTo>
                  <a:lnTo>
                    <a:pt x="9461" y="84150"/>
                  </a:lnTo>
                  <a:lnTo>
                    <a:pt x="13550" y="87566"/>
                  </a:lnTo>
                  <a:lnTo>
                    <a:pt x="1391627" y="87566"/>
                  </a:lnTo>
                  <a:lnTo>
                    <a:pt x="1395641" y="84150"/>
                  </a:lnTo>
                  <a:lnTo>
                    <a:pt x="1402372" y="72898"/>
                  </a:lnTo>
                  <a:lnTo>
                    <a:pt x="1404416" y="66167"/>
                  </a:lnTo>
                  <a:lnTo>
                    <a:pt x="1404416" y="22428"/>
                  </a:lnTo>
                  <a:close/>
                </a:path>
              </a:pathLst>
            </a:custGeom>
            <a:solidFill>
              <a:srgbClr val="0A425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376497" y="3315654"/>
              <a:ext cx="34290" cy="33020"/>
            </a:xfrm>
            <a:custGeom>
              <a:avLst/>
              <a:gdLst/>
              <a:ahLst/>
              <a:cxnLst/>
              <a:rect l="l" t="t" r="r" b="b"/>
              <a:pathLst>
                <a:path w="34289" h="33020">
                  <a:moveTo>
                    <a:pt x="21055" y="0"/>
                  </a:moveTo>
                  <a:lnTo>
                    <a:pt x="16878" y="0"/>
                  </a:lnTo>
                  <a:lnTo>
                    <a:pt x="11934" y="0"/>
                  </a:lnTo>
                  <a:lnTo>
                    <a:pt x="8439" y="2046"/>
                  </a:lnTo>
                  <a:lnTo>
                    <a:pt x="1449" y="8184"/>
                  </a:lnTo>
                  <a:lnTo>
                    <a:pt x="0" y="12276"/>
                  </a:lnTo>
                  <a:lnTo>
                    <a:pt x="0" y="20375"/>
                  </a:lnTo>
                  <a:lnTo>
                    <a:pt x="1449" y="24468"/>
                  </a:lnTo>
                  <a:lnTo>
                    <a:pt x="8439" y="30606"/>
                  </a:lnTo>
                  <a:lnTo>
                    <a:pt x="11934" y="32567"/>
                  </a:lnTo>
                  <a:lnTo>
                    <a:pt x="21822" y="32567"/>
                  </a:lnTo>
                  <a:lnTo>
                    <a:pt x="25317" y="30606"/>
                  </a:lnTo>
                  <a:lnTo>
                    <a:pt x="32308" y="24468"/>
                  </a:lnTo>
                  <a:lnTo>
                    <a:pt x="33757" y="20375"/>
                  </a:lnTo>
                  <a:lnTo>
                    <a:pt x="33757" y="12276"/>
                  </a:lnTo>
                  <a:lnTo>
                    <a:pt x="32308" y="8184"/>
                  </a:lnTo>
                  <a:lnTo>
                    <a:pt x="25317" y="2046"/>
                  </a:lnTo>
                  <a:lnTo>
                    <a:pt x="21055" y="0"/>
                  </a:lnTo>
                  <a:close/>
                </a:path>
              </a:pathLst>
            </a:custGeom>
            <a:solidFill>
              <a:srgbClr val="95CA6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482542" y="3315654"/>
              <a:ext cx="34290" cy="33020"/>
            </a:xfrm>
            <a:custGeom>
              <a:avLst/>
              <a:gdLst/>
              <a:ahLst/>
              <a:cxnLst/>
              <a:rect l="l" t="t" r="r" b="b"/>
              <a:pathLst>
                <a:path w="34289" h="33020">
                  <a:moveTo>
                    <a:pt x="21737" y="0"/>
                  </a:moveTo>
                  <a:lnTo>
                    <a:pt x="11934" y="0"/>
                  </a:lnTo>
                  <a:lnTo>
                    <a:pt x="8439" y="2046"/>
                  </a:lnTo>
                  <a:lnTo>
                    <a:pt x="1363" y="8184"/>
                  </a:lnTo>
                  <a:lnTo>
                    <a:pt x="0" y="12276"/>
                  </a:lnTo>
                  <a:lnTo>
                    <a:pt x="0" y="20375"/>
                  </a:lnTo>
                  <a:lnTo>
                    <a:pt x="1363" y="24468"/>
                  </a:lnTo>
                  <a:lnTo>
                    <a:pt x="8439" y="30606"/>
                  </a:lnTo>
                  <a:lnTo>
                    <a:pt x="11934" y="32567"/>
                  </a:lnTo>
                  <a:lnTo>
                    <a:pt x="21737" y="32567"/>
                  </a:lnTo>
                  <a:lnTo>
                    <a:pt x="25232" y="30606"/>
                  </a:lnTo>
                  <a:lnTo>
                    <a:pt x="32308" y="24468"/>
                  </a:lnTo>
                  <a:lnTo>
                    <a:pt x="33672" y="21399"/>
                  </a:lnTo>
                  <a:lnTo>
                    <a:pt x="33672" y="16283"/>
                  </a:lnTo>
                  <a:lnTo>
                    <a:pt x="33672" y="12276"/>
                  </a:lnTo>
                  <a:lnTo>
                    <a:pt x="32308" y="8184"/>
                  </a:lnTo>
                  <a:lnTo>
                    <a:pt x="25232" y="2046"/>
                  </a:lnTo>
                  <a:lnTo>
                    <a:pt x="21737" y="0"/>
                  </a:lnTo>
                  <a:close/>
                </a:path>
              </a:pathLst>
            </a:custGeom>
            <a:solidFill>
              <a:srgbClr val="EC21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428496" y="3315654"/>
              <a:ext cx="34290" cy="33020"/>
            </a:xfrm>
            <a:custGeom>
              <a:avLst/>
              <a:gdLst/>
              <a:ahLst/>
              <a:cxnLst/>
              <a:rect l="l" t="t" r="r" b="b"/>
              <a:pathLst>
                <a:path w="34289" h="33020">
                  <a:moveTo>
                    <a:pt x="21737" y="0"/>
                  </a:moveTo>
                  <a:lnTo>
                    <a:pt x="11934" y="0"/>
                  </a:lnTo>
                  <a:lnTo>
                    <a:pt x="8439" y="2046"/>
                  </a:lnTo>
                  <a:lnTo>
                    <a:pt x="1363" y="8184"/>
                  </a:lnTo>
                  <a:lnTo>
                    <a:pt x="0" y="12276"/>
                  </a:lnTo>
                  <a:lnTo>
                    <a:pt x="0" y="20375"/>
                  </a:lnTo>
                  <a:lnTo>
                    <a:pt x="1363" y="24468"/>
                  </a:lnTo>
                  <a:lnTo>
                    <a:pt x="8439" y="30606"/>
                  </a:lnTo>
                  <a:lnTo>
                    <a:pt x="11934" y="32567"/>
                  </a:lnTo>
                  <a:lnTo>
                    <a:pt x="21737" y="32567"/>
                  </a:lnTo>
                  <a:lnTo>
                    <a:pt x="25232" y="30606"/>
                  </a:lnTo>
                  <a:lnTo>
                    <a:pt x="32308" y="24468"/>
                  </a:lnTo>
                  <a:lnTo>
                    <a:pt x="33672" y="21399"/>
                  </a:lnTo>
                  <a:lnTo>
                    <a:pt x="33672" y="16283"/>
                  </a:lnTo>
                  <a:lnTo>
                    <a:pt x="33672" y="12276"/>
                  </a:lnTo>
                  <a:lnTo>
                    <a:pt x="32308" y="8184"/>
                  </a:lnTo>
                  <a:lnTo>
                    <a:pt x="25232" y="2046"/>
                  </a:lnTo>
                  <a:lnTo>
                    <a:pt x="21737" y="0"/>
                  </a:lnTo>
                  <a:close/>
                </a:path>
              </a:pathLst>
            </a:custGeom>
            <a:solidFill>
              <a:srgbClr val="FBF49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376497" y="3435693"/>
              <a:ext cx="34290" cy="33020"/>
            </a:xfrm>
            <a:custGeom>
              <a:avLst/>
              <a:gdLst/>
              <a:ahLst/>
              <a:cxnLst/>
              <a:rect l="l" t="t" r="r" b="b"/>
              <a:pathLst>
                <a:path w="34289" h="33020">
                  <a:moveTo>
                    <a:pt x="21055" y="0"/>
                  </a:moveTo>
                  <a:lnTo>
                    <a:pt x="16878" y="0"/>
                  </a:lnTo>
                  <a:lnTo>
                    <a:pt x="11934" y="0"/>
                  </a:lnTo>
                  <a:lnTo>
                    <a:pt x="8439" y="2046"/>
                  </a:lnTo>
                  <a:lnTo>
                    <a:pt x="1449" y="8184"/>
                  </a:lnTo>
                  <a:lnTo>
                    <a:pt x="0" y="12276"/>
                  </a:lnTo>
                  <a:lnTo>
                    <a:pt x="0" y="20375"/>
                  </a:lnTo>
                  <a:lnTo>
                    <a:pt x="1449" y="24468"/>
                  </a:lnTo>
                  <a:lnTo>
                    <a:pt x="8439" y="30521"/>
                  </a:lnTo>
                  <a:lnTo>
                    <a:pt x="11934" y="32567"/>
                  </a:lnTo>
                  <a:lnTo>
                    <a:pt x="21822" y="32567"/>
                  </a:lnTo>
                  <a:lnTo>
                    <a:pt x="25317" y="30521"/>
                  </a:lnTo>
                  <a:lnTo>
                    <a:pt x="32308" y="24468"/>
                  </a:lnTo>
                  <a:lnTo>
                    <a:pt x="33757" y="20375"/>
                  </a:lnTo>
                  <a:lnTo>
                    <a:pt x="33757" y="12276"/>
                  </a:lnTo>
                  <a:lnTo>
                    <a:pt x="32308" y="8184"/>
                  </a:lnTo>
                  <a:lnTo>
                    <a:pt x="25317" y="2046"/>
                  </a:lnTo>
                  <a:lnTo>
                    <a:pt x="21055" y="0"/>
                  </a:lnTo>
                  <a:close/>
                </a:path>
              </a:pathLst>
            </a:custGeom>
            <a:solidFill>
              <a:srgbClr val="95CA6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482542" y="3435693"/>
              <a:ext cx="34290" cy="33020"/>
            </a:xfrm>
            <a:custGeom>
              <a:avLst/>
              <a:gdLst/>
              <a:ahLst/>
              <a:cxnLst/>
              <a:rect l="l" t="t" r="r" b="b"/>
              <a:pathLst>
                <a:path w="34289" h="33020">
                  <a:moveTo>
                    <a:pt x="21737" y="0"/>
                  </a:moveTo>
                  <a:lnTo>
                    <a:pt x="11934" y="0"/>
                  </a:lnTo>
                  <a:lnTo>
                    <a:pt x="8439" y="2046"/>
                  </a:lnTo>
                  <a:lnTo>
                    <a:pt x="1363" y="8184"/>
                  </a:lnTo>
                  <a:lnTo>
                    <a:pt x="0" y="12276"/>
                  </a:lnTo>
                  <a:lnTo>
                    <a:pt x="0" y="20375"/>
                  </a:lnTo>
                  <a:lnTo>
                    <a:pt x="1363" y="24468"/>
                  </a:lnTo>
                  <a:lnTo>
                    <a:pt x="4858" y="27537"/>
                  </a:lnTo>
                  <a:lnTo>
                    <a:pt x="8439" y="30521"/>
                  </a:lnTo>
                  <a:lnTo>
                    <a:pt x="11934" y="32567"/>
                  </a:lnTo>
                  <a:lnTo>
                    <a:pt x="21737" y="32567"/>
                  </a:lnTo>
                  <a:lnTo>
                    <a:pt x="25232" y="30521"/>
                  </a:lnTo>
                  <a:lnTo>
                    <a:pt x="32308" y="24468"/>
                  </a:lnTo>
                  <a:lnTo>
                    <a:pt x="33672" y="20375"/>
                  </a:lnTo>
                  <a:lnTo>
                    <a:pt x="33672" y="16283"/>
                  </a:lnTo>
                  <a:lnTo>
                    <a:pt x="33672" y="12276"/>
                  </a:lnTo>
                  <a:lnTo>
                    <a:pt x="32308" y="8184"/>
                  </a:lnTo>
                  <a:lnTo>
                    <a:pt x="25232" y="2046"/>
                  </a:lnTo>
                  <a:lnTo>
                    <a:pt x="21737" y="0"/>
                  </a:lnTo>
                  <a:close/>
                </a:path>
              </a:pathLst>
            </a:custGeom>
            <a:solidFill>
              <a:srgbClr val="EC21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3428496" y="3435693"/>
              <a:ext cx="34290" cy="33020"/>
            </a:xfrm>
            <a:custGeom>
              <a:avLst/>
              <a:gdLst/>
              <a:ahLst/>
              <a:cxnLst/>
              <a:rect l="l" t="t" r="r" b="b"/>
              <a:pathLst>
                <a:path w="34289" h="33020">
                  <a:moveTo>
                    <a:pt x="21737" y="0"/>
                  </a:moveTo>
                  <a:lnTo>
                    <a:pt x="11934" y="0"/>
                  </a:lnTo>
                  <a:lnTo>
                    <a:pt x="8439" y="2046"/>
                  </a:lnTo>
                  <a:lnTo>
                    <a:pt x="1363" y="8184"/>
                  </a:lnTo>
                  <a:lnTo>
                    <a:pt x="0" y="12276"/>
                  </a:lnTo>
                  <a:lnTo>
                    <a:pt x="0" y="20375"/>
                  </a:lnTo>
                  <a:lnTo>
                    <a:pt x="1363" y="24468"/>
                  </a:lnTo>
                  <a:lnTo>
                    <a:pt x="4858" y="27537"/>
                  </a:lnTo>
                  <a:lnTo>
                    <a:pt x="8439" y="30521"/>
                  </a:lnTo>
                  <a:lnTo>
                    <a:pt x="11934" y="32567"/>
                  </a:lnTo>
                  <a:lnTo>
                    <a:pt x="21737" y="32567"/>
                  </a:lnTo>
                  <a:lnTo>
                    <a:pt x="25232" y="30521"/>
                  </a:lnTo>
                  <a:lnTo>
                    <a:pt x="32308" y="24468"/>
                  </a:lnTo>
                  <a:lnTo>
                    <a:pt x="33672" y="20375"/>
                  </a:lnTo>
                  <a:lnTo>
                    <a:pt x="33672" y="16283"/>
                  </a:lnTo>
                  <a:lnTo>
                    <a:pt x="33672" y="12276"/>
                  </a:lnTo>
                  <a:lnTo>
                    <a:pt x="32308" y="8184"/>
                  </a:lnTo>
                  <a:lnTo>
                    <a:pt x="25232" y="2046"/>
                  </a:lnTo>
                  <a:lnTo>
                    <a:pt x="21737" y="0"/>
                  </a:lnTo>
                  <a:close/>
                </a:path>
              </a:pathLst>
            </a:custGeom>
            <a:solidFill>
              <a:srgbClr val="FBF49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131314" y="3582504"/>
              <a:ext cx="1403350" cy="333375"/>
            </a:xfrm>
            <a:custGeom>
              <a:avLst/>
              <a:gdLst/>
              <a:ahLst/>
              <a:cxnLst/>
              <a:rect l="l" t="t" r="r" b="b"/>
              <a:pathLst>
                <a:path w="1403350" h="333375">
                  <a:moveTo>
                    <a:pt x="1403045" y="209562"/>
                  </a:moveTo>
                  <a:lnTo>
                    <a:pt x="1401927" y="197281"/>
                  </a:lnTo>
                  <a:lnTo>
                    <a:pt x="1398587" y="188391"/>
                  </a:lnTo>
                  <a:lnTo>
                    <a:pt x="1393088" y="182994"/>
                  </a:lnTo>
                  <a:lnTo>
                    <a:pt x="1385493" y="181165"/>
                  </a:lnTo>
                  <a:lnTo>
                    <a:pt x="17551" y="181165"/>
                  </a:lnTo>
                  <a:lnTo>
                    <a:pt x="9956" y="182994"/>
                  </a:lnTo>
                  <a:lnTo>
                    <a:pt x="4457" y="188391"/>
                  </a:lnTo>
                  <a:lnTo>
                    <a:pt x="1117" y="197281"/>
                  </a:lnTo>
                  <a:lnTo>
                    <a:pt x="0" y="209562"/>
                  </a:lnTo>
                  <a:lnTo>
                    <a:pt x="0" y="304533"/>
                  </a:lnTo>
                  <a:lnTo>
                    <a:pt x="1117" y="316814"/>
                  </a:lnTo>
                  <a:lnTo>
                    <a:pt x="4457" y="325704"/>
                  </a:lnTo>
                  <a:lnTo>
                    <a:pt x="9956" y="331101"/>
                  </a:lnTo>
                  <a:lnTo>
                    <a:pt x="17551" y="332930"/>
                  </a:lnTo>
                  <a:lnTo>
                    <a:pt x="1385493" y="332930"/>
                  </a:lnTo>
                  <a:lnTo>
                    <a:pt x="1393088" y="331101"/>
                  </a:lnTo>
                  <a:lnTo>
                    <a:pt x="1398587" y="325704"/>
                  </a:lnTo>
                  <a:lnTo>
                    <a:pt x="1401927" y="316814"/>
                  </a:lnTo>
                  <a:lnTo>
                    <a:pt x="1403045" y="304533"/>
                  </a:lnTo>
                  <a:lnTo>
                    <a:pt x="1403045" y="209562"/>
                  </a:lnTo>
                  <a:close/>
                </a:path>
                <a:path w="1403350" h="333375">
                  <a:moveTo>
                    <a:pt x="1403045" y="28397"/>
                  </a:moveTo>
                  <a:lnTo>
                    <a:pt x="1401927" y="16116"/>
                  </a:lnTo>
                  <a:lnTo>
                    <a:pt x="1398587" y="7226"/>
                  </a:lnTo>
                  <a:lnTo>
                    <a:pt x="1393088" y="1828"/>
                  </a:lnTo>
                  <a:lnTo>
                    <a:pt x="1385493" y="0"/>
                  </a:lnTo>
                  <a:lnTo>
                    <a:pt x="17551" y="0"/>
                  </a:lnTo>
                  <a:lnTo>
                    <a:pt x="9956" y="1828"/>
                  </a:lnTo>
                  <a:lnTo>
                    <a:pt x="4457" y="7226"/>
                  </a:lnTo>
                  <a:lnTo>
                    <a:pt x="1117" y="16116"/>
                  </a:lnTo>
                  <a:lnTo>
                    <a:pt x="0" y="28397"/>
                  </a:lnTo>
                  <a:lnTo>
                    <a:pt x="0" y="123456"/>
                  </a:lnTo>
                  <a:lnTo>
                    <a:pt x="1117" y="135724"/>
                  </a:lnTo>
                  <a:lnTo>
                    <a:pt x="4457" y="144614"/>
                  </a:lnTo>
                  <a:lnTo>
                    <a:pt x="9956" y="150025"/>
                  </a:lnTo>
                  <a:lnTo>
                    <a:pt x="17551" y="151841"/>
                  </a:lnTo>
                  <a:lnTo>
                    <a:pt x="1385493" y="151841"/>
                  </a:lnTo>
                  <a:lnTo>
                    <a:pt x="1393088" y="150025"/>
                  </a:lnTo>
                  <a:lnTo>
                    <a:pt x="1398587" y="144614"/>
                  </a:lnTo>
                  <a:lnTo>
                    <a:pt x="1401927" y="135724"/>
                  </a:lnTo>
                  <a:lnTo>
                    <a:pt x="1403045" y="123456"/>
                  </a:lnTo>
                  <a:lnTo>
                    <a:pt x="1403045" y="28397"/>
                  </a:lnTo>
                  <a:close/>
                </a:path>
              </a:pathLst>
            </a:custGeom>
            <a:solidFill>
              <a:srgbClr val="0A425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2648755" y="4348349"/>
              <a:ext cx="803275" cy="592455"/>
            </a:xfrm>
            <a:custGeom>
              <a:avLst/>
              <a:gdLst/>
              <a:ahLst/>
              <a:cxnLst/>
              <a:rect l="l" t="t" r="r" b="b"/>
              <a:pathLst>
                <a:path w="803275" h="592454">
                  <a:moveTo>
                    <a:pt x="260851" y="0"/>
                  </a:moveTo>
                  <a:lnTo>
                    <a:pt x="0" y="294641"/>
                  </a:lnTo>
                  <a:lnTo>
                    <a:pt x="777439" y="592352"/>
                  </a:lnTo>
                  <a:lnTo>
                    <a:pt x="803013" y="200520"/>
                  </a:lnTo>
                  <a:lnTo>
                    <a:pt x="260851" y="0"/>
                  </a:lnTo>
                  <a:close/>
                </a:path>
              </a:pathLst>
            </a:custGeom>
            <a:solidFill>
              <a:srgbClr val="DBED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2654884" y="4336084"/>
              <a:ext cx="796290" cy="607060"/>
            </a:xfrm>
            <a:custGeom>
              <a:avLst/>
              <a:gdLst/>
              <a:ahLst/>
              <a:cxnLst/>
              <a:rect l="l" t="t" r="r" b="b"/>
              <a:pathLst>
                <a:path w="796289" h="607060">
                  <a:moveTo>
                    <a:pt x="275170" y="4089"/>
                  </a:moveTo>
                  <a:lnTo>
                    <a:pt x="264947" y="0"/>
                  </a:lnTo>
                  <a:lnTo>
                    <a:pt x="0" y="302818"/>
                  </a:lnTo>
                  <a:lnTo>
                    <a:pt x="10236" y="306908"/>
                  </a:lnTo>
                  <a:lnTo>
                    <a:pt x="275170" y="4089"/>
                  </a:lnTo>
                  <a:close/>
                </a:path>
                <a:path w="796289" h="607060">
                  <a:moveTo>
                    <a:pt x="310972" y="19431"/>
                  </a:moveTo>
                  <a:lnTo>
                    <a:pt x="294614" y="12268"/>
                  </a:lnTo>
                  <a:lnTo>
                    <a:pt x="29667" y="315099"/>
                  </a:lnTo>
                  <a:lnTo>
                    <a:pt x="32740" y="321233"/>
                  </a:lnTo>
                  <a:lnTo>
                    <a:pt x="37846" y="323278"/>
                  </a:lnTo>
                  <a:lnTo>
                    <a:pt x="47053" y="322262"/>
                  </a:lnTo>
                  <a:lnTo>
                    <a:pt x="310972" y="19431"/>
                  </a:lnTo>
                  <a:close/>
                </a:path>
                <a:path w="796289" h="607060">
                  <a:moveTo>
                    <a:pt x="352920" y="35801"/>
                  </a:moveTo>
                  <a:lnTo>
                    <a:pt x="333489" y="27622"/>
                  </a:lnTo>
                  <a:lnTo>
                    <a:pt x="69557" y="330441"/>
                  </a:lnTo>
                  <a:lnTo>
                    <a:pt x="73177" y="336181"/>
                  </a:lnTo>
                  <a:lnTo>
                    <a:pt x="77749" y="339521"/>
                  </a:lnTo>
                  <a:lnTo>
                    <a:pt x="83083" y="340372"/>
                  </a:lnTo>
                  <a:lnTo>
                    <a:pt x="89001" y="338632"/>
                  </a:lnTo>
                  <a:lnTo>
                    <a:pt x="352920" y="35801"/>
                  </a:lnTo>
                  <a:close/>
                </a:path>
                <a:path w="796289" h="607060">
                  <a:moveTo>
                    <a:pt x="391795" y="51142"/>
                  </a:moveTo>
                  <a:lnTo>
                    <a:pt x="372351" y="42964"/>
                  </a:lnTo>
                  <a:lnTo>
                    <a:pt x="107416" y="345782"/>
                  </a:lnTo>
                  <a:lnTo>
                    <a:pt x="110477" y="353974"/>
                  </a:lnTo>
                  <a:lnTo>
                    <a:pt x="116624" y="356019"/>
                  </a:lnTo>
                  <a:lnTo>
                    <a:pt x="127876" y="353974"/>
                  </a:lnTo>
                  <a:lnTo>
                    <a:pt x="391795" y="51142"/>
                  </a:lnTo>
                  <a:close/>
                </a:path>
                <a:path w="796289" h="607060">
                  <a:moveTo>
                    <a:pt x="431685" y="65468"/>
                  </a:moveTo>
                  <a:lnTo>
                    <a:pt x="409181" y="57289"/>
                  </a:lnTo>
                  <a:lnTo>
                    <a:pt x="145262" y="359092"/>
                  </a:lnTo>
                  <a:lnTo>
                    <a:pt x="149491" y="366547"/>
                  </a:lnTo>
                  <a:lnTo>
                    <a:pt x="154597" y="370471"/>
                  </a:lnTo>
                  <a:lnTo>
                    <a:pt x="160655" y="370738"/>
                  </a:lnTo>
                  <a:lnTo>
                    <a:pt x="167767" y="367271"/>
                  </a:lnTo>
                  <a:lnTo>
                    <a:pt x="431685" y="65468"/>
                  </a:lnTo>
                  <a:close/>
                </a:path>
                <a:path w="796289" h="607060">
                  <a:moveTo>
                    <a:pt x="463397" y="79794"/>
                  </a:moveTo>
                  <a:lnTo>
                    <a:pt x="453174" y="75704"/>
                  </a:lnTo>
                  <a:lnTo>
                    <a:pt x="194360" y="379552"/>
                  </a:lnTo>
                  <a:lnTo>
                    <a:pt x="200329" y="386651"/>
                  </a:lnTo>
                  <a:lnTo>
                    <a:pt x="207530" y="391058"/>
                  </a:lnTo>
                  <a:lnTo>
                    <a:pt x="216077" y="392785"/>
                  </a:lnTo>
                  <a:lnTo>
                    <a:pt x="226072" y="391820"/>
                  </a:lnTo>
                  <a:lnTo>
                    <a:pt x="463397" y="79794"/>
                  </a:lnTo>
                  <a:close/>
                </a:path>
                <a:path w="796289" h="607060">
                  <a:moveTo>
                    <a:pt x="484873" y="87972"/>
                  </a:moveTo>
                  <a:lnTo>
                    <a:pt x="474649" y="83883"/>
                  </a:lnTo>
                  <a:lnTo>
                    <a:pt x="270065" y="408190"/>
                  </a:lnTo>
                  <a:lnTo>
                    <a:pt x="277939" y="416598"/>
                  </a:lnTo>
                  <a:lnTo>
                    <a:pt x="286296" y="421754"/>
                  </a:lnTo>
                  <a:lnTo>
                    <a:pt x="295236" y="423443"/>
                  </a:lnTo>
                  <a:lnTo>
                    <a:pt x="304838" y="421500"/>
                  </a:lnTo>
                  <a:lnTo>
                    <a:pt x="484873" y="87972"/>
                  </a:lnTo>
                  <a:close/>
                </a:path>
                <a:path w="796289" h="607060">
                  <a:moveTo>
                    <a:pt x="522732" y="103327"/>
                  </a:moveTo>
                  <a:lnTo>
                    <a:pt x="505333" y="96164"/>
                  </a:lnTo>
                  <a:lnTo>
                    <a:pt x="341668" y="435813"/>
                  </a:lnTo>
                  <a:lnTo>
                    <a:pt x="344741" y="441960"/>
                  </a:lnTo>
                  <a:lnTo>
                    <a:pt x="348830" y="446049"/>
                  </a:lnTo>
                  <a:lnTo>
                    <a:pt x="352920" y="449122"/>
                  </a:lnTo>
                  <a:lnTo>
                    <a:pt x="358482" y="451434"/>
                  </a:lnTo>
                  <a:lnTo>
                    <a:pt x="364426" y="452310"/>
                  </a:lnTo>
                  <a:lnTo>
                    <a:pt x="370751" y="451853"/>
                  </a:lnTo>
                  <a:lnTo>
                    <a:pt x="377469" y="450138"/>
                  </a:lnTo>
                  <a:lnTo>
                    <a:pt x="522732" y="103327"/>
                  </a:lnTo>
                  <a:close/>
                </a:path>
                <a:path w="796289" h="607060">
                  <a:moveTo>
                    <a:pt x="556488" y="116624"/>
                  </a:moveTo>
                  <a:lnTo>
                    <a:pt x="537044" y="109461"/>
                  </a:lnTo>
                  <a:lnTo>
                    <a:pt x="402018" y="460375"/>
                  </a:lnTo>
                  <a:lnTo>
                    <a:pt x="408152" y="469214"/>
                  </a:lnTo>
                  <a:lnTo>
                    <a:pt x="415836" y="474306"/>
                  </a:lnTo>
                  <a:lnTo>
                    <a:pt x="425030" y="475767"/>
                  </a:lnTo>
                  <a:lnTo>
                    <a:pt x="435775" y="473671"/>
                  </a:lnTo>
                  <a:lnTo>
                    <a:pt x="556488" y="116624"/>
                  </a:lnTo>
                  <a:close/>
                </a:path>
                <a:path w="796289" h="607060">
                  <a:moveTo>
                    <a:pt x="575919" y="124802"/>
                  </a:moveTo>
                  <a:lnTo>
                    <a:pt x="561594" y="118668"/>
                  </a:lnTo>
                  <a:lnTo>
                    <a:pt x="474649" y="489013"/>
                  </a:lnTo>
                  <a:lnTo>
                    <a:pt x="481736" y="498589"/>
                  </a:lnTo>
                  <a:lnTo>
                    <a:pt x="490639" y="504240"/>
                  </a:lnTo>
                  <a:lnTo>
                    <a:pt x="501256" y="505853"/>
                  </a:lnTo>
                  <a:lnTo>
                    <a:pt x="513524" y="503339"/>
                  </a:lnTo>
                  <a:lnTo>
                    <a:pt x="575919" y="124802"/>
                  </a:lnTo>
                  <a:close/>
                </a:path>
                <a:path w="796289" h="607060">
                  <a:moveTo>
                    <a:pt x="598424" y="134010"/>
                  </a:moveTo>
                  <a:lnTo>
                    <a:pt x="587171" y="129921"/>
                  </a:lnTo>
                  <a:lnTo>
                    <a:pt x="538073" y="513575"/>
                  </a:lnTo>
                  <a:lnTo>
                    <a:pt x="540562" y="522757"/>
                  </a:lnTo>
                  <a:lnTo>
                    <a:pt x="544982" y="527253"/>
                  </a:lnTo>
                  <a:lnTo>
                    <a:pt x="551307" y="526948"/>
                  </a:lnTo>
                  <a:lnTo>
                    <a:pt x="559549" y="521754"/>
                  </a:lnTo>
                  <a:lnTo>
                    <a:pt x="598424" y="134010"/>
                  </a:lnTo>
                  <a:close/>
                </a:path>
                <a:path w="796289" h="607060">
                  <a:moveTo>
                    <a:pt x="639343" y="150380"/>
                  </a:moveTo>
                  <a:lnTo>
                    <a:pt x="619912" y="142201"/>
                  </a:lnTo>
                  <a:lnTo>
                    <a:pt x="591261" y="534035"/>
                  </a:lnTo>
                  <a:lnTo>
                    <a:pt x="595274" y="540905"/>
                  </a:lnTo>
                  <a:lnTo>
                    <a:pt x="599579" y="544512"/>
                  </a:lnTo>
                  <a:lnTo>
                    <a:pt x="604062" y="544677"/>
                  </a:lnTo>
                  <a:lnTo>
                    <a:pt x="608660" y="541197"/>
                  </a:lnTo>
                  <a:lnTo>
                    <a:pt x="639343" y="150380"/>
                  </a:lnTo>
                  <a:close/>
                </a:path>
                <a:path w="796289" h="607060">
                  <a:moveTo>
                    <a:pt x="679234" y="166751"/>
                  </a:moveTo>
                  <a:lnTo>
                    <a:pt x="661847" y="159588"/>
                  </a:lnTo>
                  <a:lnTo>
                    <a:pt x="636270" y="551421"/>
                  </a:lnTo>
                  <a:lnTo>
                    <a:pt x="638327" y="560628"/>
                  </a:lnTo>
                  <a:lnTo>
                    <a:pt x="644461" y="562673"/>
                  </a:lnTo>
                  <a:lnTo>
                    <a:pt x="653669" y="558584"/>
                  </a:lnTo>
                  <a:lnTo>
                    <a:pt x="679234" y="166751"/>
                  </a:lnTo>
                  <a:close/>
                </a:path>
                <a:path w="796289" h="607060">
                  <a:moveTo>
                    <a:pt x="718108" y="181076"/>
                  </a:moveTo>
                  <a:lnTo>
                    <a:pt x="698677" y="173913"/>
                  </a:lnTo>
                  <a:lnTo>
                    <a:pt x="673100" y="565746"/>
                  </a:lnTo>
                  <a:lnTo>
                    <a:pt x="676135" y="573633"/>
                  </a:lnTo>
                  <a:lnTo>
                    <a:pt x="680516" y="577380"/>
                  </a:lnTo>
                  <a:lnTo>
                    <a:pt x="686054" y="577113"/>
                  </a:lnTo>
                  <a:lnTo>
                    <a:pt x="692543" y="572909"/>
                  </a:lnTo>
                  <a:lnTo>
                    <a:pt x="718108" y="181076"/>
                  </a:lnTo>
                  <a:close/>
                </a:path>
                <a:path w="796289" h="607060">
                  <a:moveTo>
                    <a:pt x="760056" y="198462"/>
                  </a:moveTo>
                  <a:lnTo>
                    <a:pt x="737552" y="189255"/>
                  </a:lnTo>
                  <a:lnTo>
                    <a:pt x="711974" y="581088"/>
                  </a:lnTo>
                  <a:lnTo>
                    <a:pt x="715632" y="589127"/>
                  </a:lnTo>
                  <a:lnTo>
                    <a:pt x="720534" y="593242"/>
                  </a:lnTo>
                  <a:lnTo>
                    <a:pt x="726795" y="593318"/>
                  </a:lnTo>
                  <a:lnTo>
                    <a:pt x="734479" y="589280"/>
                  </a:lnTo>
                  <a:lnTo>
                    <a:pt x="760056" y="198462"/>
                  </a:lnTo>
                  <a:close/>
                </a:path>
                <a:path w="796289" h="607060">
                  <a:moveTo>
                    <a:pt x="795858" y="211772"/>
                  </a:moveTo>
                  <a:lnTo>
                    <a:pt x="777443" y="204609"/>
                  </a:lnTo>
                  <a:lnTo>
                    <a:pt x="751865" y="596442"/>
                  </a:lnTo>
                  <a:lnTo>
                    <a:pt x="755916" y="603173"/>
                  </a:lnTo>
                  <a:lnTo>
                    <a:pt x="760437" y="606539"/>
                  </a:lnTo>
                  <a:lnTo>
                    <a:pt x="765530" y="606653"/>
                  </a:lnTo>
                  <a:lnTo>
                    <a:pt x="771309" y="603605"/>
                  </a:lnTo>
                  <a:lnTo>
                    <a:pt x="795858" y="211772"/>
                  </a:lnTo>
                  <a:close/>
                </a:path>
              </a:pathLst>
            </a:custGeom>
            <a:solidFill>
              <a:srgbClr val="1CB0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2898865" y="4324904"/>
              <a:ext cx="560070" cy="250825"/>
            </a:xfrm>
            <a:custGeom>
              <a:avLst/>
              <a:gdLst/>
              <a:ahLst/>
              <a:cxnLst/>
              <a:rect l="l" t="t" r="r" b="b"/>
              <a:pathLst>
                <a:path w="560070" h="250825">
                  <a:moveTo>
                    <a:pt x="31285" y="0"/>
                  </a:moveTo>
                  <a:lnTo>
                    <a:pt x="0" y="26940"/>
                  </a:lnTo>
                  <a:lnTo>
                    <a:pt x="559893" y="250308"/>
                  </a:lnTo>
                  <a:lnTo>
                    <a:pt x="558699" y="210494"/>
                  </a:lnTo>
                  <a:lnTo>
                    <a:pt x="31285" y="0"/>
                  </a:lnTo>
                  <a:close/>
                </a:path>
              </a:pathLst>
            </a:custGeom>
            <a:solidFill>
              <a:srgbClr val="C044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3191510" y="3575773"/>
              <a:ext cx="349250" cy="802640"/>
            </a:xfrm>
            <a:custGeom>
              <a:avLst/>
              <a:gdLst/>
              <a:ahLst/>
              <a:cxnLst/>
              <a:rect l="l" t="t" r="r" b="b"/>
              <a:pathLst>
                <a:path w="349250" h="802639">
                  <a:moveTo>
                    <a:pt x="348742" y="13893"/>
                  </a:moveTo>
                  <a:lnTo>
                    <a:pt x="313524" y="0"/>
                  </a:lnTo>
                  <a:lnTo>
                    <a:pt x="290588" y="57543"/>
                  </a:lnTo>
                  <a:lnTo>
                    <a:pt x="290423" y="57378"/>
                  </a:lnTo>
                  <a:lnTo>
                    <a:pt x="1866" y="781189"/>
                  </a:lnTo>
                  <a:lnTo>
                    <a:pt x="2159" y="781329"/>
                  </a:lnTo>
                  <a:lnTo>
                    <a:pt x="0" y="786739"/>
                  </a:lnTo>
                  <a:lnTo>
                    <a:pt x="34264" y="802500"/>
                  </a:lnTo>
                  <a:lnTo>
                    <a:pt x="348742" y="13893"/>
                  </a:lnTo>
                  <a:close/>
                </a:path>
              </a:pathLst>
            </a:custGeom>
            <a:solidFill>
              <a:srgbClr val="5FBA4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3469840" y="3576108"/>
              <a:ext cx="70485" cy="102870"/>
            </a:xfrm>
            <a:custGeom>
              <a:avLst/>
              <a:gdLst/>
              <a:ahLst/>
              <a:cxnLst/>
              <a:rect l="l" t="t" r="r" b="b"/>
              <a:pathLst>
                <a:path w="70485" h="102870">
                  <a:moveTo>
                    <a:pt x="35376" y="0"/>
                  </a:moveTo>
                  <a:lnTo>
                    <a:pt x="0" y="88750"/>
                  </a:lnTo>
                  <a:lnTo>
                    <a:pt x="35035" y="102732"/>
                  </a:lnTo>
                  <a:lnTo>
                    <a:pt x="70412" y="13896"/>
                  </a:lnTo>
                  <a:lnTo>
                    <a:pt x="35376" y="0"/>
                  </a:lnTo>
                  <a:close/>
                </a:path>
              </a:pathLst>
            </a:custGeom>
            <a:solidFill>
              <a:srgbClr val="16894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13002" y="4321920"/>
              <a:ext cx="135284" cy="1351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978142" y="0"/>
            <a:ext cx="5213985" cy="6858000"/>
            <a:chOff x="6978142" y="0"/>
            <a:chExt cx="5213985" cy="6858000"/>
          </a:xfrm>
        </p:grpSpPr>
        <p:sp>
          <p:nvSpPr>
            <p:cNvPr id="3" name="object 3"/>
            <p:cNvSpPr/>
            <p:nvPr/>
          </p:nvSpPr>
          <p:spPr>
            <a:xfrm>
              <a:off x="6984492" y="0"/>
              <a:ext cx="5207635" cy="6858000"/>
            </a:xfrm>
            <a:custGeom>
              <a:avLst/>
              <a:gdLst/>
              <a:ahLst/>
              <a:cxnLst/>
              <a:rect l="l" t="t" r="r" b="b"/>
              <a:pathLst>
                <a:path w="5207634" h="6858000">
                  <a:moveTo>
                    <a:pt x="5207508" y="6857998"/>
                  </a:moveTo>
                  <a:lnTo>
                    <a:pt x="5207508" y="0"/>
                  </a:lnTo>
                  <a:lnTo>
                    <a:pt x="0" y="0"/>
                  </a:lnTo>
                  <a:lnTo>
                    <a:pt x="0" y="6857998"/>
                  </a:lnTo>
                  <a:lnTo>
                    <a:pt x="5207508" y="6857998"/>
                  </a:lnTo>
                  <a:close/>
                </a:path>
              </a:pathLst>
            </a:custGeom>
            <a:solidFill>
              <a:srgbClr val="131C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984492" y="0"/>
              <a:ext cx="0" cy="6858000"/>
            </a:xfrm>
            <a:custGeom>
              <a:avLst/>
              <a:gdLst/>
              <a:ahLst/>
              <a:cxnLst/>
              <a:rect l="l" t="t" r="r" b="b"/>
              <a:pathLst>
                <a:path h="6858000">
                  <a:moveTo>
                    <a:pt x="0" y="0"/>
                  </a:moveTo>
                  <a:lnTo>
                    <a:pt x="0" y="6857998"/>
                  </a:lnTo>
                </a:path>
              </a:pathLst>
            </a:custGeom>
            <a:ln w="12700">
              <a:solidFill>
                <a:srgbClr val="9F3D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1401" y="260350"/>
            <a:ext cx="3992753" cy="557784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228701" y="1218005"/>
            <a:ext cx="6544309" cy="5229225"/>
          </a:xfrm>
          <a:prstGeom prst="rect">
            <a:avLst/>
          </a:prstGeom>
        </p:spPr>
        <p:txBody>
          <a:bodyPr vert="horz" wrap="square" lIns="0" tIns="43815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345"/>
              </a:spcBef>
              <a:buClr>
                <a:srgbClr val="DA3467"/>
              </a:buClr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Data</a:t>
            </a:r>
            <a:r>
              <a:rPr sz="20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dispersion</a:t>
            </a:r>
            <a:r>
              <a:rPr sz="20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is</a:t>
            </a:r>
            <a:r>
              <a:rPr sz="20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a</a:t>
            </a:r>
            <a:r>
              <a:rPr sz="20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method</a:t>
            </a:r>
            <a:r>
              <a:rPr sz="20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that</a:t>
            </a:r>
            <a:r>
              <a:rPr sz="20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is</a:t>
            </a:r>
            <a:r>
              <a:rPr sz="20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often</a:t>
            </a:r>
            <a:r>
              <a:rPr sz="20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used</a:t>
            </a:r>
            <a:r>
              <a:rPr sz="20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to</a:t>
            </a:r>
            <a:r>
              <a:rPr sz="20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increase</a:t>
            </a:r>
            <a:endParaRPr sz="2000">
              <a:latin typeface="Calibri"/>
              <a:cs typeface="Calibri"/>
            </a:endParaRPr>
          </a:p>
          <a:p>
            <a:pPr marL="299085">
              <a:lnSpc>
                <a:spcPct val="100000"/>
              </a:lnSpc>
              <a:spcBef>
                <a:spcPts val="240"/>
              </a:spcBef>
            </a:pP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data</a:t>
            </a:r>
            <a:r>
              <a:rPr sz="20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security,</a:t>
            </a:r>
            <a:r>
              <a:rPr sz="20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but</a:t>
            </a:r>
            <a:r>
              <a:rPr sz="20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without</a:t>
            </a:r>
            <a:r>
              <a:rPr sz="20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the</a:t>
            </a:r>
            <a:r>
              <a:rPr sz="20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use</a:t>
            </a:r>
            <a:r>
              <a:rPr sz="20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of</a:t>
            </a:r>
            <a:r>
              <a:rPr sz="20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encryption</a:t>
            </a:r>
            <a:endParaRPr sz="2000">
              <a:latin typeface="Calibri"/>
              <a:cs typeface="Calibri"/>
            </a:endParaRPr>
          </a:p>
          <a:p>
            <a:pPr marL="299085" marR="55880" indent="-287020">
              <a:lnSpc>
                <a:spcPct val="110000"/>
              </a:lnSpc>
              <a:spcBef>
                <a:spcPts val="994"/>
              </a:spcBef>
              <a:buClr>
                <a:srgbClr val="DA3467"/>
              </a:buClr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Dispersion</a:t>
            </a:r>
            <a:r>
              <a:rPr sz="20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is</a:t>
            </a:r>
            <a:r>
              <a:rPr sz="20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like</a:t>
            </a:r>
            <a:r>
              <a:rPr sz="20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legacy</a:t>
            </a:r>
            <a:r>
              <a:rPr sz="20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RAID</a:t>
            </a:r>
            <a:r>
              <a:rPr sz="2000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in</a:t>
            </a:r>
            <a:r>
              <a:rPr sz="20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that</a:t>
            </a:r>
            <a:r>
              <a:rPr sz="20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data</a:t>
            </a:r>
            <a:r>
              <a:rPr sz="20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is</a:t>
            </a:r>
            <a:r>
              <a:rPr sz="20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spread</a:t>
            </a:r>
            <a:r>
              <a:rPr sz="20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across different</a:t>
            </a:r>
            <a:r>
              <a:rPr sz="20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storage</a:t>
            </a:r>
            <a:r>
              <a:rPr sz="20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areas</a:t>
            </a:r>
            <a:r>
              <a:rPr sz="20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and</a:t>
            </a:r>
            <a:r>
              <a:rPr sz="20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even</a:t>
            </a:r>
            <a:r>
              <a:rPr sz="20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different</a:t>
            </a:r>
            <a:r>
              <a:rPr sz="20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cloud</a:t>
            </a:r>
            <a:r>
              <a:rPr sz="20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providers</a:t>
            </a:r>
            <a:r>
              <a:rPr sz="2000" spc="-25" dirty="0">
                <a:solidFill>
                  <a:srgbClr val="131C36"/>
                </a:solidFill>
                <a:latin typeface="Calibri"/>
                <a:cs typeface="Calibri"/>
              </a:rPr>
              <a:t> in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disparate</a:t>
            </a:r>
            <a:r>
              <a:rPr sz="2000" spc="-9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geographic</a:t>
            </a:r>
            <a:r>
              <a:rPr sz="2000" spc="-11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locations</a:t>
            </a:r>
            <a:endParaRPr sz="2000">
              <a:latin typeface="Calibri"/>
              <a:cs typeface="Calibri"/>
            </a:endParaRPr>
          </a:p>
          <a:p>
            <a:pPr marL="299085" marR="255904" indent="-287020">
              <a:lnSpc>
                <a:spcPct val="110000"/>
              </a:lnSpc>
              <a:spcBef>
                <a:spcPts val="1010"/>
              </a:spcBef>
              <a:buClr>
                <a:srgbClr val="DA3467"/>
              </a:buClr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2000" spc="-25" dirty="0">
                <a:solidFill>
                  <a:srgbClr val="131C36"/>
                </a:solidFill>
                <a:latin typeface="Calibri"/>
                <a:cs typeface="Calibri"/>
              </a:rPr>
              <a:t>However,</a:t>
            </a:r>
            <a:r>
              <a:rPr sz="20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if</a:t>
            </a:r>
            <a:r>
              <a:rPr sz="20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data</a:t>
            </a:r>
            <a:r>
              <a:rPr sz="20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is</a:t>
            </a:r>
            <a:r>
              <a:rPr sz="20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spread</a:t>
            </a:r>
            <a:r>
              <a:rPr sz="20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across</a:t>
            </a:r>
            <a:r>
              <a:rPr sz="20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multiple</a:t>
            </a:r>
            <a:r>
              <a:rPr sz="20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cloud</a:t>
            </a:r>
            <a:r>
              <a:rPr sz="20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providers,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an</a:t>
            </a:r>
            <a:r>
              <a:rPr sz="20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outage</a:t>
            </a:r>
            <a:r>
              <a:rPr sz="2000" spc="-5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at</a:t>
            </a:r>
            <a:r>
              <a:rPr sz="20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one</a:t>
            </a:r>
            <a:r>
              <a:rPr sz="2000" spc="-6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could</a:t>
            </a:r>
            <a:r>
              <a:rPr sz="2000" spc="-5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make</a:t>
            </a:r>
            <a:r>
              <a:rPr sz="20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the</a:t>
            </a:r>
            <a:r>
              <a:rPr sz="2000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dataset</a:t>
            </a: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unavailable</a:t>
            </a:r>
            <a:r>
              <a:rPr sz="20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25" dirty="0">
                <a:solidFill>
                  <a:srgbClr val="131C36"/>
                </a:solidFill>
                <a:latin typeface="Calibri"/>
                <a:cs typeface="Calibri"/>
              </a:rPr>
              <a:t>to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users,</a:t>
            </a:r>
            <a:r>
              <a:rPr sz="2000" spc="-5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regardless</a:t>
            </a:r>
            <a:r>
              <a:rPr sz="2000" spc="-5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of</a:t>
            </a:r>
            <a:r>
              <a:rPr sz="2000" spc="-7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location</a:t>
            </a:r>
            <a:endParaRPr sz="2000">
              <a:latin typeface="Calibri"/>
              <a:cs typeface="Calibri"/>
            </a:endParaRPr>
          </a:p>
          <a:p>
            <a:pPr marL="299085" marR="5080" indent="-287020">
              <a:lnSpc>
                <a:spcPct val="110000"/>
              </a:lnSpc>
              <a:spcBef>
                <a:spcPts val="1000"/>
              </a:spcBef>
              <a:buClr>
                <a:srgbClr val="DA3467"/>
              </a:buClr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2000" b="1" dirty="0">
                <a:solidFill>
                  <a:srgbClr val="131C36"/>
                </a:solidFill>
                <a:latin typeface="Calibri"/>
                <a:cs typeface="Calibri"/>
              </a:rPr>
              <a:t>Bit</a:t>
            </a:r>
            <a:r>
              <a:rPr sz="2000" b="1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131C36"/>
                </a:solidFill>
                <a:latin typeface="Calibri"/>
                <a:cs typeface="Calibri"/>
              </a:rPr>
              <a:t>splitting</a:t>
            </a:r>
            <a:r>
              <a:rPr sz="2000" b="1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is</a:t>
            </a:r>
            <a:r>
              <a:rPr sz="2000" spc="-1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like</a:t>
            </a:r>
            <a:r>
              <a:rPr sz="2000" spc="-1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adding</a:t>
            </a:r>
            <a:r>
              <a:rPr sz="20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encryption</a:t>
            </a:r>
            <a:r>
              <a:rPr sz="20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to</a:t>
            </a:r>
            <a:r>
              <a:rPr sz="20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RAID</a:t>
            </a:r>
            <a:r>
              <a:rPr sz="20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where</a:t>
            </a:r>
            <a:r>
              <a:rPr sz="20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the</a:t>
            </a:r>
            <a:r>
              <a:rPr sz="2000" spc="-1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131C36"/>
                </a:solidFill>
                <a:latin typeface="Calibri"/>
                <a:cs typeface="Calibri"/>
              </a:rPr>
              <a:t>data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is</a:t>
            </a:r>
            <a:r>
              <a:rPr sz="20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first</a:t>
            </a:r>
            <a:r>
              <a:rPr sz="20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encrypted,</a:t>
            </a:r>
            <a:r>
              <a:rPr sz="2000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then</a:t>
            </a:r>
            <a:r>
              <a:rPr sz="20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separated</a:t>
            </a:r>
            <a:r>
              <a:rPr sz="20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into</a:t>
            </a:r>
            <a:r>
              <a:rPr sz="20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chunks,</a:t>
            </a:r>
            <a:r>
              <a:rPr sz="2000" spc="-6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and</a:t>
            </a:r>
            <a:r>
              <a:rPr sz="20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25" dirty="0">
                <a:solidFill>
                  <a:srgbClr val="131C36"/>
                </a:solidFill>
                <a:latin typeface="Calibri"/>
                <a:cs typeface="Calibri"/>
              </a:rPr>
              <a:t>the</a:t>
            </a:r>
            <a:r>
              <a:rPr sz="2000" spc="50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pieces</a:t>
            </a:r>
            <a:r>
              <a:rPr sz="2000" spc="-6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are</a:t>
            </a:r>
            <a:r>
              <a:rPr sz="2000" spc="-5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distributed</a:t>
            </a:r>
            <a:r>
              <a:rPr sz="20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across</a:t>
            </a:r>
            <a:r>
              <a:rPr sz="20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several</a:t>
            </a:r>
            <a:r>
              <a:rPr sz="20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storage</a:t>
            </a:r>
            <a:r>
              <a:rPr sz="2000" spc="-6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areas</a:t>
            </a:r>
            <a:endParaRPr sz="2000">
              <a:latin typeface="Calibri"/>
              <a:cs typeface="Calibri"/>
            </a:endParaRPr>
          </a:p>
          <a:p>
            <a:pPr marL="299085" marR="182880" indent="-287020">
              <a:lnSpc>
                <a:spcPct val="110100"/>
              </a:lnSpc>
              <a:spcBef>
                <a:spcPts val="990"/>
              </a:spcBef>
              <a:buClr>
                <a:srgbClr val="DA3467"/>
              </a:buClr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2000" b="1" dirty="0">
                <a:solidFill>
                  <a:srgbClr val="131C36"/>
                </a:solidFill>
                <a:latin typeface="Calibri"/>
                <a:cs typeface="Calibri"/>
              </a:rPr>
              <a:t>Erasure</a:t>
            </a:r>
            <a:r>
              <a:rPr sz="2000" b="1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131C36"/>
                </a:solidFill>
                <a:latin typeface="Calibri"/>
                <a:cs typeface="Calibri"/>
              </a:rPr>
              <a:t>coding</a:t>
            </a:r>
            <a:r>
              <a:rPr sz="2000" b="1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is</a:t>
            </a:r>
            <a:r>
              <a:rPr sz="20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like</a:t>
            </a:r>
            <a:r>
              <a:rPr sz="20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using</a:t>
            </a:r>
            <a:r>
              <a:rPr sz="20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parity</a:t>
            </a:r>
            <a:r>
              <a:rPr sz="20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bits</a:t>
            </a:r>
            <a:r>
              <a:rPr sz="20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for</a:t>
            </a:r>
            <a:r>
              <a:rPr sz="2000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RAID</a:t>
            </a:r>
            <a:r>
              <a:rPr sz="2000" spc="-6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striping</a:t>
            </a:r>
            <a:r>
              <a:rPr sz="20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25" dirty="0">
                <a:solidFill>
                  <a:srgbClr val="131C36"/>
                </a:solidFill>
                <a:latin typeface="Calibri"/>
                <a:cs typeface="Calibri"/>
              </a:rPr>
              <a:t>and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helps</a:t>
            </a:r>
            <a:r>
              <a:rPr sz="20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you</a:t>
            </a:r>
            <a:r>
              <a:rPr sz="2000" spc="-5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recover</a:t>
            </a:r>
            <a:r>
              <a:rPr sz="20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missing</a:t>
            </a:r>
            <a:r>
              <a:rPr sz="20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data</a:t>
            </a:r>
            <a:r>
              <a:rPr sz="20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if</a:t>
            </a:r>
            <a:r>
              <a:rPr sz="20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cloud</a:t>
            </a:r>
            <a:r>
              <a:rPr sz="2000" spc="-5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data</a:t>
            </a:r>
            <a:r>
              <a:rPr sz="20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25" dirty="0">
                <a:solidFill>
                  <a:srgbClr val="131C36"/>
                </a:solidFill>
                <a:latin typeface="Calibri"/>
                <a:cs typeface="Calibri"/>
              </a:rPr>
              <a:t>is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unavailable/lost</a:t>
            </a:r>
            <a:r>
              <a:rPr sz="20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while</a:t>
            </a:r>
            <a:r>
              <a:rPr sz="20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your</a:t>
            </a:r>
            <a:r>
              <a:rPr sz="2000" spc="-6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data</a:t>
            </a:r>
            <a:r>
              <a:rPr sz="20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is</a:t>
            </a:r>
            <a:r>
              <a:rPr sz="20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dispersed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7656882" y="2084683"/>
            <a:ext cx="3881120" cy="3022600"/>
            <a:chOff x="7656882" y="2084683"/>
            <a:chExt cx="3881120" cy="3022600"/>
          </a:xfrm>
        </p:grpSpPr>
        <p:sp>
          <p:nvSpPr>
            <p:cNvPr id="8" name="object 8"/>
            <p:cNvSpPr/>
            <p:nvPr/>
          </p:nvSpPr>
          <p:spPr>
            <a:xfrm>
              <a:off x="8333435" y="2084692"/>
              <a:ext cx="3204845" cy="3022600"/>
            </a:xfrm>
            <a:custGeom>
              <a:avLst/>
              <a:gdLst/>
              <a:ahLst/>
              <a:cxnLst/>
              <a:rect l="l" t="t" r="r" b="b"/>
              <a:pathLst>
                <a:path w="3204845" h="3022600">
                  <a:moveTo>
                    <a:pt x="1194295" y="1451864"/>
                  </a:moveTo>
                  <a:lnTo>
                    <a:pt x="0" y="1451864"/>
                  </a:lnTo>
                  <a:lnTo>
                    <a:pt x="0" y="1493939"/>
                  </a:lnTo>
                  <a:lnTo>
                    <a:pt x="1194295" y="1493939"/>
                  </a:lnTo>
                  <a:lnTo>
                    <a:pt x="1194295" y="1451864"/>
                  </a:lnTo>
                  <a:close/>
                </a:path>
                <a:path w="3204845" h="3022600">
                  <a:moveTo>
                    <a:pt x="2477033" y="3022219"/>
                  </a:moveTo>
                  <a:lnTo>
                    <a:pt x="2472283" y="2983573"/>
                  </a:lnTo>
                  <a:lnTo>
                    <a:pt x="2423795" y="2588628"/>
                  </a:lnTo>
                  <a:lnTo>
                    <a:pt x="2418880" y="2573705"/>
                  </a:lnTo>
                  <a:lnTo>
                    <a:pt x="2408986" y="2561907"/>
                  </a:lnTo>
                  <a:lnTo>
                    <a:pt x="2395537" y="2554465"/>
                  </a:lnTo>
                  <a:lnTo>
                    <a:pt x="2380005" y="2552573"/>
                  </a:lnTo>
                  <a:lnTo>
                    <a:pt x="2365222" y="2557615"/>
                  </a:lnTo>
                  <a:lnTo>
                    <a:pt x="2353818" y="2567813"/>
                  </a:lnTo>
                  <a:lnTo>
                    <a:pt x="2346922" y="2581554"/>
                  </a:lnTo>
                  <a:lnTo>
                    <a:pt x="2345664" y="2597226"/>
                  </a:lnTo>
                  <a:lnTo>
                    <a:pt x="2372677" y="2818549"/>
                  </a:lnTo>
                  <a:lnTo>
                    <a:pt x="1664804" y="1887169"/>
                  </a:lnTo>
                  <a:lnTo>
                    <a:pt x="1601266" y="1935251"/>
                  </a:lnTo>
                  <a:lnTo>
                    <a:pt x="2307945" y="2865043"/>
                  </a:lnTo>
                  <a:lnTo>
                    <a:pt x="2104402" y="2780957"/>
                  </a:lnTo>
                  <a:lnTo>
                    <a:pt x="2088730" y="2777794"/>
                  </a:lnTo>
                  <a:lnTo>
                    <a:pt x="2073706" y="2780741"/>
                  </a:lnTo>
                  <a:lnTo>
                    <a:pt x="2060930" y="2789174"/>
                  </a:lnTo>
                  <a:lnTo>
                    <a:pt x="2052027" y="2802420"/>
                  </a:lnTo>
                  <a:lnTo>
                    <a:pt x="2048865" y="2818092"/>
                  </a:lnTo>
                  <a:lnTo>
                    <a:pt x="2051812" y="2833116"/>
                  </a:lnTo>
                  <a:lnTo>
                    <a:pt x="2060232" y="2845892"/>
                  </a:lnTo>
                  <a:lnTo>
                    <a:pt x="2073490" y="2854795"/>
                  </a:lnTo>
                  <a:lnTo>
                    <a:pt x="2477033" y="3022219"/>
                  </a:lnTo>
                  <a:close/>
                </a:path>
                <a:path w="3204845" h="3022600">
                  <a:moveTo>
                    <a:pt x="2751772" y="0"/>
                  </a:moveTo>
                  <a:lnTo>
                    <a:pt x="2324201" y="88430"/>
                  </a:lnTo>
                  <a:lnTo>
                    <a:pt x="2309711" y="94602"/>
                  </a:lnTo>
                  <a:lnTo>
                    <a:pt x="2299081" y="105600"/>
                  </a:lnTo>
                  <a:lnTo>
                    <a:pt x="2293289" y="119824"/>
                  </a:lnTo>
                  <a:lnTo>
                    <a:pt x="2293289" y="135648"/>
                  </a:lnTo>
                  <a:lnTo>
                    <a:pt x="2299462" y="150139"/>
                  </a:lnTo>
                  <a:lnTo>
                    <a:pt x="2310460" y="160769"/>
                  </a:lnTo>
                  <a:lnTo>
                    <a:pt x="2324684" y="166560"/>
                  </a:lnTo>
                  <a:lnTo>
                    <a:pt x="2340508" y="166560"/>
                  </a:lnTo>
                  <a:lnTo>
                    <a:pt x="2557107" y="121805"/>
                  </a:lnTo>
                  <a:lnTo>
                    <a:pt x="1805609" y="797623"/>
                  </a:lnTo>
                  <a:lnTo>
                    <a:pt x="1858848" y="856869"/>
                  </a:lnTo>
                  <a:lnTo>
                    <a:pt x="2610637" y="180784"/>
                  </a:lnTo>
                  <a:lnTo>
                    <a:pt x="2543137" y="391515"/>
                  </a:lnTo>
                  <a:lnTo>
                    <a:pt x="2555214" y="433895"/>
                  </a:lnTo>
                  <a:lnTo>
                    <a:pt x="2584399" y="443217"/>
                  </a:lnTo>
                  <a:lnTo>
                    <a:pt x="2598940" y="439166"/>
                  </a:lnTo>
                  <a:lnTo>
                    <a:pt x="2610916" y="429958"/>
                  </a:lnTo>
                  <a:lnTo>
                    <a:pt x="2618689" y="416407"/>
                  </a:lnTo>
                  <a:lnTo>
                    <a:pt x="2744368" y="23177"/>
                  </a:lnTo>
                  <a:lnTo>
                    <a:pt x="2751772" y="0"/>
                  </a:lnTo>
                  <a:close/>
                </a:path>
                <a:path w="3204845" h="3022600">
                  <a:moveTo>
                    <a:pt x="3204248" y="1473327"/>
                  </a:moveTo>
                  <a:lnTo>
                    <a:pt x="3134893" y="1432979"/>
                  </a:lnTo>
                  <a:lnTo>
                    <a:pt x="2826474" y="1253528"/>
                  </a:lnTo>
                  <a:lnTo>
                    <a:pt x="2811500" y="1248448"/>
                  </a:lnTo>
                  <a:lnTo>
                    <a:pt x="2796209" y="1249565"/>
                  </a:lnTo>
                  <a:lnTo>
                    <a:pt x="2782519" y="1256309"/>
                  </a:lnTo>
                  <a:lnTo>
                    <a:pt x="2772384" y="1268133"/>
                  </a:lnTo>
                  <a:lnTo>
                    <a:pt x="2767292" y="1283106"/>
                  </a:lnTo>
                  <a:lnTo>
                    <a:pt x="2768409" y="1298397"/>
                  </a:lnTo>
                  <a:lnTo>
                    <a:pt x="2775153" y="1312075"/>
                  </a:lnTo>
                  <a:lnTo>
                    <a:pt x="2786977" y="1322222"/>
                  </a:lnTo>
                  <a:lnTo>
                    <a:pt x="2977210" y="1432979"/>
                  </a:lnTo>
                  <a:lnTo>
                    <a:pt x="1752384" y="1432979"/>
                  </a:lnTo>
                  <a:lnTo>
                    <a:pt x="1752384" y="1512824"/>
                  </a:lnTo>
                  <a:lnTo>
                    <a:pt x="2978683" y="1512824"/>
                  </a:lnTo>
                  <a:lnTo>
                    <a:pt x="2786977" y="1624444"/>
                  </a:lnTo>
                  <a:lnTo>
                    <a:pt x="2775153" y="1634947"/>
                  </a:lnTo>
                  <a:lnTo>
                    <a:pt x="2768409" y="1648587"/>
                  </a:lnTo>
                  <a:lnTo>
                    <a:pt x="2767292" y="1663687"/>
                  </a:lnTo>
                  <a:lnTo>
                    <a:pt x="2772384" y="1678533"/>
                  </a:lnTo>
                  <a:lnTo>
                    <a:pt x="2782887" y="1690712"/>
                  </a:lnTo>
                  <a:lnTo>
                    <a:pt x="2796527" y="1697418"/>
                  </a:lnTo>
                  <a:lnTo>
                    <a:pt x="2811615" y="1698332"/>
                  </a:lnTo>
                  <a:lnTo>
                    <a:pt x="2826474" y="1693125"/>
                  </a:lnTo>
                  <a:lnTo>
                    <a:pt x="3136366" y="1512824"/>
                  </a:lnTo>
                  <a:lnTo>
                    <a:pt x="3204248" y="1473327"/>
                  </a:lnTo>
                  <a:close/>
                </a:path>
              </a:pathLst>
            </a:custGeom>
            <a:solidFill>
              <a:srgbClr val="0A425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656882" y="3199987"/>
              <a:ext cx="716280" cy="716280"/>
            </a:xfrm>
            <a:custGeom>
              <a:avLst/>
              <a:gdLst/>
              <a:ahLst/>
              <a:cxnLst/>
              <a:rect l="l" t="t" r="r" b="b"/>
              <a:pathLst>
                <a:path w="716279" h="716279">
                  <a:moveTo>
                    <a:pt x="358030" y="0"/>
                  </a:moveTo>
                  <a:lnTo>
                    <a:pt x="309502" y="3256"/>
                  </a:lnTo>
                  <a:lnTo>
                    <a:pt x="262941" y="12747"/>
                  </a:lnTo>
                  <a:lnTo>
                    <a:pt x="218778" y="28051"/>
                  </a:lnTo>
                  <a:lnTo>
                    <a:pt x="177441" y="48748"/>
                  </a:lnTo>
                  <a:lnTo>
                    <a:pt x="139359" y="74418"/>
                  </a:lnTo>
                  <a:lnTo>
                    <a:pt x="104962" y="104640"/>
                  </a:lnTo>
                  <a:lnTo>
                    <a:pt x="74679" y="138994"/>
                  </a:lnTo>
                  <a:lnTo>
                    <a:pt x="48939" y="177059"/>
                  </a:lnTo>
                  <a:lnTo>
                    <a:pt x="28172" y="218416"/>
                  </a:lnTo>
                  <a:lnTo>
                    <a:pt x="12807" y="262643"/>
                  </a:lnTo>
                  <a:lnTo>
                    <a:pt x="3273" y="309322"/>
                  </a:lnTo>
                  <a:lnTo>
                    <a:pt x="0" y="358030"/>
                  </a:lnTo>
                  <a:lnTo>
                    <a:pt x="3273" y="406558"/>
                  </a:lnTo>
                  <a:lnTo>
                    <a:pt x="12807" y="453118"/>
                  </a:lnTo>
                  <a:lnTo>
                    <a:pt x="28172" y="497282"/>
                  </a:lnTo>
                  <a:lnTo>
                    <a:pt x="48939" y="538619"/>
                  </a:lnTo>
                  <a:lnTo>
                    <a:pt x="74679" y="576701"/>
                  </a:lnTo>
                  <a:lnTo>
                    <a:pt x="104962" y="611098"/>
                  </a:lnTo>
                  <a:lnTo>
                    <a:pt x="139359" y="641381"/>
                  </a:lnTo>
                  <a:lnTo>
                    <a:pt x="177441" y="667121"/>
                  </a:lnTo>
                  <a:lnTo>
                    <a:pt x="218778" y="687888"/>
                  </a:lnTo>
                  <a:lnTo>
                    <a:pt x="262942" y="703253"/>
                  </a:lnTo>
                  <a:lnTo>
                    <a:pt x="309502" y="712787"/>
                  </a:lnTo>
                  <a:lnTo>
                    <a:pt x="358030" y="716060"/>
                  </a:lnTo>
                  <a:lnTo>
                    <a:pt x="406558" y="712787"/>
                  </a:lnTo>
                  <a:lnTo>
                    <a:pt x="453118" y="703253"/>
                  </a:lnTo>
                  <a:lnTo>
                    <a:pt x="497282" y="687888"/>
                  </a:lnTo>
                  <a:lnTo>
                    <a:pt x="538619" y="667121"/>
                  </a:lnTo>
                  <a:lnTo>
                    <a:pt x="576701" y="641381"/>
                  </a:lnTo>
                  <a:lnTo>
                    <a:pt x="611098" y="611098"/>
                  </a:lnTo>
                  <a:lnTo>
                    <a:pt x="641381" y="576701"/>
                  </a:lnTo>
                  <a:lnTo>
                    <a:pt x="667121" y="538619"/>
                  </a:lnTo>
                  <a:lnTo>
                    <a:pt x="687888" y="497282"/>
                  </a:lnTo>
                  <a:lnTo>
                    <a:pt x="703253" y="453118"/>
                  </a:lnTo>
                  <a:lnTo>
                    <a:pt x="712787" y="406558"/>
                  </a:lnTo>
                  <a:lnTo>
                    <a:pt x="716060" y="358030"/>
                  </a:lnTo>
                  <a:lnTo>
                    <a:pt x="712787" y="309502"/>
                  </a:lnTo>
                  <a:lnTo>
                    <a:pt x="703253" y="262941"/>
                  </a:lnTo>
                  <a:lnTo>
                    <a:pt x="687888" y="218778"/>
                  </a:lnTo>
                  <a:lnTo>
                    <a:pt x="667121" y="177441"/>
                  </a:lnTo>
                  <a:lnTo>
                    <a:pt x="641381" y="139359"/>
                  </a:lnTo>
                  <a:lnTo>
                    <a:pt x="611098" y="104962"/>
                  </a:lnTo>
                  <a:lnTo>
                    <a:pt x="576701" y="74679"/>
                  </a:lnTo>
                  <a:lnTo>
                    <a:pt x="538619" y="48939"/>
                  </a:lnTo>
                  <a:lnTo>
                    <a:pt x="497282" y="28172"/>
                  </a:lnTo>
                  <a:lnTo>
                    <a:pt x="453118" y="12807"/>
                  </a:lnTo>
                  <a:lnTo>
                    <a:pt x="406558" y="3273"/>
                  </a:lnTo>
                  <a:lnTo>
                    <a:pt x="358030" y="0"/>
                  </a:lnTo>
                  <a:close/>
                </a:path>
              </a:pathLst>
            </a:custGeom>
            <a:solidFill>
              <a:srgbClr val="77923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8931023" y="2721754"/>
              <a:ext cx="1473835" cy="1513205"/>
            </a:xfrm>
            <a:custGeom>
              <a:avLst/>
              <a:gdLst/>
              <a:ahLst/>
              <a:cxnLst/>
              <a:rect l="l" t="t" r="r" b="b"/>
              <a:pathLst>
                <a:path w="1473834" h="1513204">
                  <a:moveTo>
                    <a:pt x="736666" y="0"/>
                  </a:moveTo>
                  <a:lnTo>
                    <a:pt x="690065" y="1486"/>
                  </a:lnTo>
                  <a:lnTo>
                    <a:pt x="644237" y="5887"/>
                  </a:lnTo>
                  <a:lnTo>
                    <a:pt x="599266" y="13114"/>
                  </a:lnTo>
                  <a:lnTo>
                    <a:pt x="555240" y="23079"/>
                  </a:lnTo>
                  <a:lnTo>
                    <a:pt x="512244" y="35693"/>
                  </a:lnTo>
                  <a:lnTo>
                    <a:pt x="470365" y="50869"/>
                  </a:lnTo>
                  <a:lnTo>
                    <a:pt x="429689" y="68518"/>
                  </a:lnTo>
                  <a:lnTo>
                    <a:pt x="390302" y="88551"/>
                  </a:lnTo>
                  <a:lnTo>
                    <a:pt x="352291" y="110882"/>
                  </a:lnTo>
                  <a:lnTo>
                    <a:pt x="315740" y="135421"/>
                  </a:lnTo>
                  <a:lnTo>
                    <a:pt x="280737" y="162081"/>
                  </a:lnTo>
                  <a:lnTo>
                    <a:pt x="247368" y="190772"/>
                  </a:lnTo>
                  <a:lnTo>
                    <a:pt x="215719" y="221407"/>
                  </a:lnTo>
                  <a:lnTo>
                    <a:pt x="185876" y="253898"/>
                  </a:lnTo>
                  <a:lnTo>
                    <a:pt x="157925" y="288157"/>
                  </a:lnTo>
                  <a:lnTo>
                    <a:pt x="131953" y="324094"/>
                  </a:lnTo>
                  <a:lnTo>
                    <a:pt x="108045" y="361622"/>
                  </a:lnTo>
                  <a:lnTo>
                    <a:pt x="86288" y="400654"/>
                  </a:lnTo>
                  <a:lnTo>
                    <a:pt x="66768" y="441099"/>
                  </a:lnTo>
                  <a:lnTo>
                    <a:pt x="49571" y="482871"/>
                  </a:lnTo>
                  <a:lnTo>
                    <a:pt x="34783" y="525881"/>
                  </a:lnTo>
                  <a:lnTo>
                    <a:pt x="22491" y="570041"/>
                  </a:lnTo>
                  <a:lnTo>
                    <a:pt x="12780" y="615262"/>
                  </a:lnTo>
                  <a:lnTo>
                    <a:pt x="5737" y="661457"/>
                  </a:lnTo>
                  <a:lnTo>
                    <a:pt x="1448" y="708537"/>
                  </a:lnTo>
                  <a:lnTo>
                    <a:pt x="0" y="756414"/>
                  </a:lnTo>
                  <a:lnTo>
                    <a:pt x="1448" y="804291"/>
                  </a:lnTo>
                  <a:lnTo>
                    <a:pt x="5737" y="851371"/>
                  </a:lnTo>
                  <a:lnTo>
                    <a:pt x="12780" y="897565"/>
                  </a:lnTo>
                  <a:lnTo>
                    <a:pt x="22491" y="942787"/>
                  </a:lnTo>
                  <a:lnTo>
                    <a:pt x="34783" y="986947"/>
                  </a:lnTo>
                  <a:lnTo>
                    <a:pt x="49571" y="1029956"/>
                  </a:lnTo>
                  <a:lnTo>
                    <a:pt x="66768" y="1071728"/>
                  </a:lnTo>
                  <a:lnTo>
                    <a:pt x="86288" y="1112174"/>
                  </a:lnTo>
                  <a:lnTo>
                    <a:pt x="108045" y="1151205"/>
                  </a:lnTo>
                  <a:lnTo>
                    <a:pt x="131953" y="1188734"/>
                  </a:lnTo>
                  <a:lnTo>
                    <a:pt x="157925" y="1224671"/>
                  </a:lnTo>
                  <a:lnTo>
                    <a:pt x="185876" y="1258929"/>
                  </a:lnTo>
                  <a:lnTo>
                    <a:pt x="215719" y="1291420"/>
                  </a:lnTo>
                  <a:lnTo>
                    <a:pt x="247369" y="1322056"/>
                  </a:lnTo>
                  <a:lnTo>
                    <a:pt x="280738" y="1350747"/>
                  </a:lnTo>
                  <a:lnTo>
                    <a:pt x="315740" y="1377406"/>
                  </a:lnTo>
                  <a:lnTo>
                    <a:pt x="352291" y="1401945"/>
                  </a:lnTo>
                  <a:lnTo>
                    <a:pt x="390303" y="1424276"/>
                  </a:lnTo>
                  <a:lnTo>
                    <a:pt x="429690" y="1444310"/>
                  </a:lnTo>
                  <a:lnTo>
                    <a:pt x="470366" y="1461959"/>
                  </a:lnTo>
                  <a:lnTo>
                    <a:pt x="512245" y="1477135"/>
                  </a:lnTo>
                  <a:lnTo>
                    <a:pt x="555240" y="1489749"/>
                  </a:lnTo>
                  <a:lnTo>
                    <a:pt x="599266" y="1499714"/>
                  </a:lnTo>
                  <a:lnTo>
                    <a:pt x="644237" y="1506941"/>
                  </a:lnTo>
                  <a:lnTo>
                    <a:pt x="690066" y="1511342"/>
                  </a:lnTo>
                  <a:lnTo>
                    <a:pt x="736666" y="1512828"/>
                  </a:lnTo>
                  <a:lnTo>
                    <a:pt x="783267" y="1511338"/>
                  </a:lnTo>
                  <a:lnTo>
                    <a:pt x="829096" y="1506927"/>
                  </a:lnTo>
                  <a:lnTo>
                    <a:pt x="874066" y="1499683"/>
                  </a:lnTo>
                  <a:lnTo>
                    <a:pt x="918093" y="1489697"/>
                  </a:lnTo>
                  <a:lnTo>
                    <a:pt x="961088" y="1477058"/>
                  </a:lnTo>
                  <a:lnTo>
                    <a:pt x="1002967" y="1461853"/>
                  </a:lnTo>
                  <a:lnTo>
                    <a:pt x="1043643" y="1444174"/>
                  </a:lnTo>
                  <a:lnTo>
                    <a:pt x="1083030" y="1424107"/>
                  </a:lnTo>
                  <a:lnTo>
                    <a:pt x="1121042" y="1401744"/>
                  </a:lnTo>
                  <a:lnTo>
                    <a:pt x="1157592" y="1377172"/>
                  </a:lnTo>
                  <a:lnTo>
                    <a:pt x="1192595" y="1350481"/>
                  </a:lnTo>
                  <a:lnTo>
                    <a:pt x="1225964" y="1321760"/>
                  </a:lnTo>
                  <a:lnTo>
                    <a:pt x="1257613" y="1291098"/>
                  </a:lnTo>
                  <a:lnTo>
                    <a:pt x="1287457" y="1258585"/>
                  </a:lnTo>
                  <a:lnTo>
                    <a:pt x="1315407" y="1224308"/>
                  </a:lnTo>
                  <a:lnTo>
                    <a:pt x="1341380" y="1188358"/>
                  </a:lnTo>
                  <a:lnTo>
                    <a:pt x="1365288" y="1150824"/>
                  </a:lnTo>
                  <a:lnTo>
                    <a:pt x="1387045" y="1111794"/>
                  </a:lnTo>
                  <a:lnTo>
                    <a:pt x="1406565" y="1071358"/>
                  </a:lnTo>
                  <a:lnTo>
                    <a:pt x="1423762" y="1029605"/>
                  </a:lnTo>
                  <a:lnTo>
                    <a:pt x="1438550" y="986623"/>
                  </a:lnTo>
                  <a:lnTo>
                    <a:pt x="1450842" y="942503"/>
                  </a:lnTo>
                  <a:lnTo>
                    <a:pt x="1460553" y="897333"/>
                  </a:lnTo>
                  <a:lnTo>
                    <a:pt x="1467595" y="851202"/>
                  </a:lnTo>
                  <a:lnTo>
                    <a:pt x="1471884" y="804199"/>
                  </a:lnTo>
                  <a:lnTo>
                    <a:pt x="1473333" y="756414"/>
                  </a:lnTo>
                  <a:lnTo>
                    <a:pt x="1471884" y="708629"/>
                  </a:lnTo>
                  <a:lnTo>
                    <a:pt x="1467595" y="661626"/>
                  </a:lnTo>
                  <a:lnTo>
                    <a:pt x="1460553" y="615495"/>
                  </a:lnTo>
                  <a:lnTo>
                    <a:pt x="1450842" y="570325"/>
                  </a:lnTo>
                  <a:lnTo>
                    <a:pt x="1438550" y="526204"/>
                  </a:lnTo>
                  <a:lnTo>
                    <a:pt x="1423762" y="483223"/>
                  </a:lnTo>
                  <a:lnTo>
                    <a:pt x="1406565" y="441470"/>
                  </a:lnTo>
                  <a:lnTo>
                    <a:pt x="1387045" y="401033"/>
                  </a:lnTo>
                  <a:lnTo>
                    <a:pt x="1365288" y="362004"/>
                  </a:lnTo>
                  <a:lnTo>
                    <a:pt x="1341380" y="324469"/>
                  </a:lnTo>
                  <a:lnTo>
                    <a:pt x="1315407" y="288519"/>
                  </a:lnTo>
                  <a:lnTo>
                    <a:pt x="1287456" y="254243"/>
                  </a:lnTo>
                  <a:lnTo>
                    <a:pt x="1257613" y="221729"/>
                  </a:lnTo>
                  <a:lnTo>
                    <a:pt x="1225964" y="191068"/>
                  </a:lnTo>
                  <a:lnTo>
                    <a:pt x="1192595" y="162347"/>
                  </a:lnTo>
                  <a:lnTo>
                    <a:pt x="1157592" y="135656"/>
                  </a:lnTo>
                  <a:lnTo>
                    <a:pt x="1121042" y="111084"/>
                  </a:lnTo>
                  <a:lnTo>
                    <a:pt x="1083030" y="88720"/>
                  </a:lnTo>
                  <a:lnTo>
                    <a:pt x="1043643" y="68654"/>
                  </a:lnTo>
                  <a:lnTo>
                    <a:pt x="1002967" y="50974"/>
                  </a:lnTo>
                  <a:lnTo>
                    <a:pt x="961088" y="35770"/>
                  </a:lnTo>
                  <a:lnTo>
                    <a:pt x="918092" y="23130"/>
                  </a:lnTo>
                  <a:lnTo>
                    <a:pt x="874066" y="13144"/>
                  </a:lnTo>
                  <a:lnTo>
                    <a:pt x="829096" y="5901"/>
                  </a:lnTo>
                  <a:lnTo>
                    <a:pt x="783267" y="1490"/>
                  </a:lnTo>
                  <a:lnTo>
                    <a:pt x="736666" y="0"/>
                  </a:lnTo>
                  <a:close/>
                </a:path>
              </a:pathLst>
            </a:custGeom>
            <a:solidFill>
              <a:srgbClr val="ECEC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863840" y="0"/>
            <a:ext cx="4328160" cy="6858000"/>
            <a:chOff x="7863840" y="0"/>
            <a:chExt cx="4328160" cy="6858000"/>
          </a:xfrm>
        </p:grpSpPr>
        <p:sp>
          <p:nvSpPr>
            <p:cNvPr id="3" name="object 3"/>
            <p:cNvSpPr/>
            <p:nvPr/>
          </p:nvSpPr>
          <p:spPr>
            <a:xfrm>
              <a:off x="7863840" y="0"/>
              <a:ext cx="4328160" cy="6858000"/>
            </a:xfrm>
            <a:custGeom>
              <a:avLst/>
              <a:gdLst/>
              <a:ahLst/>
              <a:cxnLst/>
              <a:rect l="l" t="t" r="r" b="b"/>
              <a:pathLst>
                <a:path w="4328159" h="6858000">
                  <a:moveTo>
                    <a:pt x="4328159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4328159" y="6858000"/>
                  </a:lnTo>
                  <a:lnTo>
                    <a:pt x="4328159" y="0"/>
                  </a:lnTo>
                  <a:close/>
                </a:path>
              </a:pathLst>
            </a:custGeom>
            <a:solidFill>
              <a:srgbClr val="DA57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9188401" y="2470688"/>
              <a:ext cx="1745614" cy="1974214"/>
            </a:xfrm>
            <a:custGeom>
              <a:avLst/>
              <a:gdLst/>
              <a:ahLst/>
              <a:cxnLst/>
              <a:rect l="l" t="t" r="r" b="b"/>
              <a:pathLst>
                <a:path w="1745615" h="1974214">
                  <a:moveTo>
                    <a:pt x="916786" y="316"/>
                  </a:moveTo>
                  <a:lnTo>
                    <a:pt x="834726" y="0"/>
                  </a:lnTo>
                  <a:lnTo>
                    <a:pt x="778560" y="3584"/>
                  </a:lnTo>
                  <a:lnTo>
                    <a:pt x="700249" y="14585"/>
                  </a:lnTo>
                  <a:lnTo>
                    <a:pt x="654605" y="24108"/>
                  </a:lnTo>
                  <a:lnTo>
                    <a:pt x="605605" y="36976"/>
                  </a:lnTo>
                  <a:lnTo>
                    <a:pt x="553976" y="53685"/>
                  </a:lnTo>
                  <a:lnTo>
                    <a:pt x="500444" y="74733"/>
                  </a:lnTo>
                  <a:lnTo>
                    <a:pt x="445737" y="100616"/>
                  </a:lnTo>
                  <a:lnTo>
                    <a:pt x="390580" y="131831"/>
                  </a:lnTo>
                  <a:lnTo>
                    <a:pt x="335700" y="168876"/>
                  </a:lnTo>
                  <a:lnTo>
                    <a:pt x="281825" y="212246"/>
                  </a:lnTo>
                  <a:lnTo>
                    <a:pt x="229681" y="262439"/>
                  </a:lnTo>
                  <a:lnTo>
                    <a:pt x="194751" y="301608"/>
                  </a:lnTo>
                  <a:lnTo>
                    <a:pt x="162789" y="342427"/>
                  </a:lnTo>
                  <a:lnTo>
                    <a:pt x="133770" y="384720"/>
                  </a:lnTo>
                  <a:lnTo>
                    <a:pt x="107669" y="428313"/>
                  </a:lnTo>
                  <a:lnTo>
                    <a:pt x="84462" y="473030"/>
                  </a:lnTo>
                  <a:lnTo>
                    <a:pt x="64123" y="518694"/>
                  </a:lnTo>
                  <a:lnTo>
                    <a:pt x="46628" y="565132"/>
                  </a:lnTo>
                  <a:lnTo>
                    <a:pt x="31953" y="612166"/>
                  </a:lnTo>
                  <a:lnTo>
                    <a:pt x="20072" y="659622"/>
                  </a:lnTo>
                  <a:lnTo>
                    <a:pt x="10961" y="707325"/>
                  </a:lnTo>
                  <a:lnTo>
                    <a:pt x="4595" y="755097"/>
                  </a:lnTo>
                  <a:lnTo>
                    <a:pt x="949" y="802765"/>
                  </a:lnTo>
                  <a:lnTo>
                    <a:pt x="0" y="850153"/>
                  </a:lnTo>
                  <a:lnTo>
                    <a:pt x="1721" y="897085"/>
                  </a:lnTo>
                  <a:lnTo>
                    <a:pt x="6088" y="943385"/>
                  </a:lnTo>
                  <a:lnTo>
                    <a:pt x="13076" y="988878"/>
                  </a:lnTo>
                  <a:lnTo>
                    <a:pt x="22662" y="1033389"/>
                  </a:lnTo>
                  <a:lnTo>
                    <a:pt x="34819" y="1076742"/>
                  </a:lnTo>
                  <a:lnTo>
                    <a:pt x="49524" y="1118762"/>
                  </a:lnTo>
                  <a:lnTo>
                    <a:pt x="66751" y="1159273"/>
                  </a:lnTo>
                  <a:lnTo>
                    <a:pt x="86476" y="1198099"/>
                  </a:lnTo>
                  <a:lnTo>
                    <a:pt x="108674" y="1235065"/>
                  </a:lnTo>
                  <a:lnTo>
                    <a:pt x="139624" y="1280697"/>
                  </a:lnTo>
                  <a:lnTo>
                    <a:pt x="171643" y="1324873"/>
                  </a:lnTo>
                  <a:lnTo>
                    <a:pt x="204331" y="1367831"/>
                  </a:lnTo>
                  <a:lnTo>
                    <a:pt x="302426" y="1491763"/>
                  </a:lnTo>
                  <a:lnTo>
                    <a:pt x="363861" y="1572637"/>
                  </a:lnTo>
                  <a:lnTo>
                    <a:pt x="392193" y="1613259"/>
                  </a:lnTo>
                  <a:lnTo>
                    <a:pt x="418403" y="1654322"/>
                  </a:lnTo>
                  <a:lnTo>
                    <a:pt x="441900" y="1695458"/>
                  </a:lnTo>
                  <a:lnTo>
                    <a:pt x="462594" y="1737533"/>
                  </a:lnTo>
                  <a:lnTo>
                    <a:pt x="480082" y="1780757"/>
                  </a:lnTo>
                  <a:lnTo>
                    <a:pt x="493966" y="1825340"/>
                  </a:lnTo>
                  <a:lnTo>
                    <a:pt x="503844" y="1871488"/>
                  </a:lnTo>
                  <a:lnTo>
                    <a:pt x="509316" y="1919413"/>
                  </a:lnTo>
                  <a:lnTo>
                    <a:pt x="515262" y="1941151"/>
                  </a:lnTo>
                  <a:lnTo>
                    <a:pt x="528203" y="1958425"/>
                  </a:lnTo>
                  <a:lnTo>
                    <a:pt x="546435" y="1969823"/>
                  </a:lnTo>
                  <a:lnTo>
                    <a:pt x="568252" y="1973935"/>
                  </a:lnTo>
                  <a:lnTo>
                    <a:pt x="1194607" y="1970175"/>
                  </a:lnTo>
                  <a:lnTo>
                    <a:pt x="1234577" y="1954116"/>
                  </a:lnTo>
                  <a:lnTo>
                    <a:pt x="1252916" y="1915026"/>
                  </a:lnTo>
                  <a:lnTo>
                    <a:pt x="1257418" y="1869436"/>
                  </a:lnTo>
                  <a:lnTo>
                    <a:pt x="1265839" y="1825436"/>
                  </a:lnTo>
                  <a:lnTo>
                    <a:pt x="1277857" y="1782833"/>
                  </a:lnTo>
                  <a:lnTo>
                    <a:pt x="1293146" y="1741433"/>
                  </a:lnTo>
                  <a:lnTo>
                    <a:pt x="1311383" y="1701045"/>
                  </a:lnTo>
                  <a:lnTo>
                    <a:pt x="1332244" y="1661474"/>
                  </a:lnTo>
                  <a:lnTo>
                    <a:pt x="1355405" y="1622529"/>
                  </a:lnTo>
                  <a:lnTo>
                    <a:pt x="1380543" y="1584016"/>
                  </a:lnTo>
                  <a:lnTo>
                    <a:pt x="1407333" y="1545743"/>
                  </a:lnTo>
                  <a:lnTo>
                    <a:pt x="1435451" y="1507517"/>
                  </a:lnTo>
                  <a:lnTo>
                    <a:pt x="1524539" y="1391189"/>
                  </a:lnTo>
                  <a:lnTo>
                    <a:pt x="1584635" y="1310335"/>
                  </a:lnTo>
                  <a:lnTo>
                    <a:pt x="1613923" y="1268338"/>
                  </a:lnTo>
                  <a:lnTo>
                    <a:pt x="1642271" y="1225038"/>
                  </a:lnTo>
                  <a:lnTo>
                    <a:pt x="1664016" y="1187749"/>
                  </a:lnTo>
                  <a:lnTo>
                    <a:pt x="1683237" y="1148640"/>
                  </a:lnTo>
                  <a:lnTo>
                    <a:pt x="1699917" y="1107884"/>
                  </a:lnTo>
                  <a:lnTo>
                    <a:pt x="1714034" y="1065659"/>
                  </a:lnTo>
                  <a:lnTo>
                    <a:pt x="1725569" y="1022139"/>
                  </a:lnTo>
                  <a:lnTo>
                    <a:pt x="1734503" y="977499"/>
                  </a:lnTo>
                  <a:lnTo>
                    <a:pt x="1740815" y="931917"/>
                  </a:lnTo>
                  <a:lnTo>
                    <a:pt x="1744486" y="885566"/>
                  </a:lnTo>
                  <a:lnTo>
                    <a:pt x="1745496" y="838623"/>
                  </a:lnTo>
                  <a:lnTo>
                    <a:pt x="1743825" y="791262"/>
                  </a:lnTo>
                  <a:lnTo>
                    <a:pt x="1739454" y="743660"/>
                  </a:lnTo>
                  <a:lnTo>
                    <a:pt x="1732362" y="695992"/>
                  </a:lnTo>
                  <a:lnTo>
                    <a:pt x="1722530" y="648434"/>
                  </a:lnTo>
                  <a:lnTo>
                    <a:pt x="1709938" y="601160"/>
                  </a:lnTo>
                  <a:lnTo>
                    <a:pt x="1694566" y="554347"/>
                  </a:lnTo>
                  <a:lnTo>
                    <a:pt x="1676395" y="508170"/>
                  </a:lnTo>
                  <a:lnTo>
                    <a:pt x="1655404" y="462805"/>
                  </a:lnTo>
                  <a:lnTo>
                    <a:pt x="1631575" y="418426"/>
                  </a:lnTo>
                  <a:lnTo>
                    <a:pt x="1604886" y="375210"/>
                  </a:lnTo>
                  <a:lnTo>
                    <a:pt x="1575319" y="333332"/>
                  </a:lnTo>
                  <a:lnTo>
                    <a:pt x="1542854" y="292968"/>
                  </a:lnTo>
                  <a:lnTo>
                    <a:pt x="1507470" y="254292"/>
                  </a:lnTo>
                  <a:lnTo>
                    <a:pt x="1470197" y="218613"/>
                  </a:lnTo>
                  <a:lnTo>
                    <a:pt x="1430880" y="185424"/>
                  </a:lnTo>
                  <a:lnTo>
                    <a:pt x="1389654" y="154806"/>
                  </a:lnTo>
                  <a:lnTo>
                    <a:pt x="1346649" y="126839"/>
                  </a:lnTo>
                  <a:lnTo>
                    <a:pt x="1301999" y="101603"/>
                  </a:lnTo>
                  <a:lnTo>
                    <a:pt x="1255835" y="79181"/>
                  </a:lnTo>
                  <a:lnTo>
                    <a:pt x="1208290" y="59652"/>
                  </a:lnTo>
                  <a:lnTo>
                    <a:pt x="1159495" y="43097"/>
                  </a:lnTo>
                  <a:lnTo>
                    <a:pt x="1111859" y="29318"/>
                  </a:lnTo>
                  <a:lnTo>
                    <a:pt x="1063683" y="18099"/>
                  </a:lnTo>
                  <a:lnTo>
                    <a:pt x="1015054" y="9490"/>
                  </a:lnTo>
                  <a:lnTo>
                    <a:pt x="966060" y="3546"/>
                  </a:lnTo>
                  <a:lnTo>
                    <a:pt x="916786" y="316"/>
                  </a:lnTo>
                  <a:close/>
                </a:path>
              </a:pathLst>
            </a:custGeom>
            <a:solidFill>
              <a:srgbClr val="FCCF0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9657588" y="4513567"/>
              <a:ext cx="816610" cy="482600"/>
            </a:xfrm>
            <a:custGeom>
              <a:avLst/>
              <a:gdLst/>
              <a:ahLst/>
              <a:cxnLst/>
              <a:rect l="l" t="t" r="r" b="b"/>
              <a:pathLst>
                <a:path w="816609" h="482600">
                  <a:moveTo>
                    <a:pt x="541705" y="433057"/>
                  </a:moveTo>
                  <a:lnTo>
                    <a:pt x="539838" y="423786"/>
                  </a:lnTo>
                  <a:lnTo>
                    <a:pt x="534733" y="416217"/>
                  </a:lnTo>
                  <a:lnTo>
                    <a:pt x="527164" y="411111"/>
                  </a:lnTo>
                  <a:lnTo>
                    <a:pt x="517880" y="409244"/>
                  </a:lnTo>
                  <a:lnTo>
                    <a:pt x="291541" y="410502"/>
                  </a:lnTo>
                  <a:lnTo>
                    <a:pt x="285902" y="413004"/>
                  </a:lnTo>
                  <a:lnTo>
                    <a:pt x="281508" y="417398"/>
                  </a:lnTo>
                  <a:lnTo>
                    <a:pt x="276225" y="425323"/>
                  </a:lnTo>
                  <a:lnTo>
                    <a:pt x="274459" y="434314"/>
                  </a:lnTo>
                  <a:lnTo>
                    <a:pt x="276225" y="443306"/>
                  </a:lnTo>
                  <a:lnTo>
                    <a:pt x="281508" y="451231"/>
                  </a:lnTo>
                  <a:lnTo>
                    <a:pt x="305968" y="475678"/>
                  </a:lnTo>
                  <a:lnTo>
                    <a:pt x="310984" y="480060"/>
                  </a:lnTo>
                  <a:lnTo>
                    <a:pt x="317246" y="482561"/>
                  </a:lnTo>
                  <a:lnTo>
                    <a:pt x="500329" y="481317"/>
                  </a:lnTo>
                  <a:lnTo>
                    <a:pt x="507225" y="481317"/>
                  </a:lnTo>
                  <a:lnTo>
                    <a:pt x="514121" y="477558"/>
                  </a:lnTo>
                  <a:lnTo>
                    <a:pt x="517258" y="472541"/>
                  </a:lnTo>
                  <a:lnTo>
                    <a:pt x="539826" y="443712"/>
                  </a:lnTo>
                  <a:lnTo>
                    <a:pt x="541705" y="438073"/>
                  </a:lnTo>
                  <a:lnTo>
                    <a:pt x="541705" y="433057"/>
                  </a:lnTo>
                  <a:close/>
                </a:path>
                <a:path w="816609" h="482600">
                  <a:moveTo>
                    <a:pt x="720394" y="203060"/>
                  </a:moveTo>
                  <a:lnTo>
                    <a:pt x="718527" y="189407"/>
                  </a:lnTo>
                  <a:lnTo>
                    <a:pt x="713422" y="181838"/>
                  </a:lnTo>
                  <a:lnTo>
                    <a:pt x="705853" y="176733"/>
                  </a:lnTo>
                  <a:lnTo>
                    <a:pt x="696569" y="174866"/>
                  </a:lnTo>
                  <a:lnTo>
                    <a:pt x="123507" y="178625"/>
                  </a:lnTo>
                  <a:lnTo>
                    <a:pt x="115989" y="179870"/>
                  </a:lnTo>
                  <a:lnTo>
                    <a:pt x="107734" y="184658"/>
                  </a:lnTo>
                  <a:lnTo>
                    <a:pt x="102120" y="191858"/>
                  </a:lnTo>
                  <a:lnTo>
                    <a:pt x="99682" y="200583"/>
                  </a:lnTo>
                  <a:lnTo>
                    <a:pt x="100939" y="209956"/>
                  </a:lnTo>
                  <a:lnTo>
                    <a:pt x="156743" y="376034"/>
                  </a:lnTo>
                  <a:lnTo>
                    <a:pt x="179311" y="392328"/>
                  </a:lnTo>
                  <a:lnTo>
                    <a:pt x="653313" y="389191"/>
                  </a:lnTo>
                  <a:lnTo>
                    <a:pt x="720394" y="203060"/>
                  </a:lnTo>
                  <a:close/>
                </a:path>
                <a:path w="816609" h="482600">
                  <a:moveTo>
                    <a:pt x="726046" y="33845"/>
                  </a:moveTo>
                  <a:lnTo>
                    <a:pt x="723303" y="20624"/>
                  </a:lnTo>
                  <a:lnTo>
                    <a:pt x="715848" y="9867"/>
                  </a:lnTo>
                  <a:lnTo>
                    <a:pt x="704875" y="2641"/>
                  </a:lnTo>
                  <a:lnTo>
                    <a:pt x="691553" y="0"/>
                  </a:lnTo>
                  <a:lnTo>
                    <a:pt x="122885" y="3759"/>
                  </a:lnTo>
                  <a:lnTo>
                    <a:pt x="109664" y="6502"/>
                  </a:lnTo>
                  <a:lnTo>
                    <a:pt x="98907" y="13944"/>
                  </a:lnTo>
                  <a:lnTo>
                    <a:pt x="91668" y="24904"/>
                  </a:lnTo>
                  <a:lnTo>
                    <a:pt x="89027" y="38227"/>
                  </a:lnTo>
                  <a:lnTo>
                    <a:pt x="89027" y="45123"/>
                  </a:lnTo>
                  <a:lnTo>
                    <a:pt x="91770" y="58343"/>
                  </a:lnTo>
                  <a:lnTo>
                    <a:pt x="99212" y="69088"/>
                  </a:lnTo>
                  <a:lnTo>
                    <a:pt x="110185" y="76314"/>
                  </a:lnTo>
                  <a:lnTo>
                    <a:pt x="123507" y="78968"/>
                  </a:lnTo>
                  <a:lnTo>
                    <a:pt x="692188" y="75196"/>
                  </a:lnTo>
                  <a:lnTo>
                    <a:pt x="705408" y="72466"/>
                  </a:lnTo>
                  <a:lnTo>
                    <a:pt x="716165" y="65024"/>
                  </a:lnTo>
                  <a:lnTo>
                    <a:pt x="723392" y="54051"/>
                  </a:lnTo>
                  <a:lnTo>
                    <a:pt x="726046" y="40728"/>
                  </a:lnTo>
                  <a:lnTo>
                    <a:pt x="726046" y="33845"/>
                  </a:lnTo>
                  <a:close/>
                </a:path>
                <a:path w="816609" h="482600">
                  <a:moveTo>
                    <a:pt x="816330" y="117830"/>
                  </a:moveTo>
                  <a:lnTo>
                    <a:pt x="813587" y="104609"/>
                  </a:lnTo>
                  <a:lnTo>
                    <a:pt x="806132" y="93853"/>
                  </a:lnTo>
                  <a:lnTo>
                    <a:pt x="795159" y="86626"/>
                  </a:lnTo>
                  <a:lnTo>
                    <a:pt x="781837" y="83972"/>
                  </a:lnTo>
                  <a:lnTo>
                    <a:pt x="33858" y="88988"/>
                  </a:lnTo>
                  <a:lnTo>
                    <a:pt x="20624" y="91998"/>
                  </a:lnTo>
                  <a:lnTo>
                    <a:pt x="9867" y="99428"/>
                  </a:lnTo>
                  <a:lnTo>
                    <a:pt x="2641" y="110248"/>
                  </a:lnTo>
                  <a:lnTo>
                    <a:pt x="0" y="123469"/>
                  </a:lnTo>
                  <a:lnTo>
                    <a:pt x="0" y="130365"/>
                  </a:lnTo>
                  <a:lnTo>
                    <a:pt x="2743" y="143586"/>
                  </a:lnTo>
                  <a:lnTo>
                    <a:pt x="10185" y="154343"/>
                  </a:lnTo>
                  <a:lnTo>
                    <a:pt x="21158" y="161569"/>
                  </a:lnTo>
                  <a:lnTo>
                    <a:pt x="34480" y="164211"/>
                  </a:lnTo>
                  <a:lnTo>
                    <a:pt x="782472" y="159194"/>
                  </a:lnTo>
                  <a:lnTo>
                    <a:pt x="795693" y="156451"/>
                  </a:lnTo>
                  <a:lnTo>
                    <a:pt x="806450" y="149009"/>
                  </a:lnTo>
                  <a:lnTo>
                    <a:pt x="813676" y="138049"/>
                  </a:lnTo>
                  <a:lnTo>
                    <a:pt x="816330" y="124726"/>
                  </a:lnTo>
                  <a:lnTo>
                    <a:pt x="816330" y="117830"/>
                  </a:lnTo>
                  <a:close/>
                </a:path>
              </a:pathLst>
            </a:custGeom>
            <a:solidFill>
              <a:srgbClr val="3C3C3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9753518" y="2725607"/>
              <a:ext cx="630555" cy="184150"/>
            </a:xfrm>
            <a:custGeom>
              <a:avLst/>
              <a:gdLst/>
              <a:ahLst/>
              <a:cxnLst/>
              <a:rect l="l" t="t" r="r" b="b"/>
              <a:pathLst>
                <a:path w="630554" h="184150">
                  <a:moveTo>
                    <a:pt x="334808" y="0"/>
                  </a:moveTo>
                  <a:lnTo>
                    <a:pt x="266469" y="5107"/>
                  </a:lnTo>
                  <a:lnTo>
                    <a:pt x="203671" y="20181"/>
                  </a:lnTo>
                  <a:lnTo>
                    <a:pt x="147426" y="42026"/>
                  </a:lnTo>
                  <a:lnTo>
                    <a:pt x="98749" y="67447"/>
                  </a:lnTo>
                  <a:lnTo>
                    <a:pt x="58654" y="93251"/>
                  </a:lnTo>
                  <a:lnTo>
                    <a:pt x="28155" y="116241"/>
                  </a:lnTo>
                  <a:lnTo>
                    <a:pt x="0" y="141005"/>
                  </a:lnTo>
                  <a:lnTo>
                    <a:pt x="29732" y="129382"/>
                  </a:lnTo>
                  <a:lnTo>
                    <a:pt x="107135" y="103952"/>
                  </a:lnTo>
                  <a:lnTo>
                    <a:pt x="214515" y="78875"/>
                  </a:lnTo>
                  <a:lnTo>
                    <a:pt x="334181" y="68309"/>
                  </a:lnTo>
                  <a:lnTo>
                    <a:pt x="384490" y="73252"/>
                  </a:lnTo>
                  <a:lnTo>
                    <a:pt x="433745" y="86498"/>
                  </a:lnTo>
                  <a:lnTo>
                    <a:pt x="481797" y="107926"/>
                  </a:lnTo>
                  <a:lnTo>
                    <a:pt x="528495" y="137416"/>
                  </a:lnTo>
                  <a:lnTo>
                    <a:pt x="573688" y="174847"/>
                  </a:lnTo>
                  <a:lnTo>
                    <a:pt x="584738" y="181544"/>
                  </a:lnTo>
                  <a:lnTo>
                    <a:pt x="597200" y="183777"/>
                  </a:lnTo>
                  <a:lnTo>
                    <a:pt x="609661" y="181544"/>
                  </a:lnTo>
                  <a:lnTo>
                    <a:pt x="620711" y="174847"/>
                  </a:lnTo>
                  <a:lnTo>
                    <a:pt x="621338" y="173593"/>
                  </a:lnTo>
                  <a:lnTo>
                    <a:pt x="620711" y="173593"/>
                  </a:lnTo>
                  <a:lnTo>
                    <a:pt x="628010" y="161990"/>
                  </a:lnTo>
                  <a:lnTo>
                    <a:pt x="619458" y="124711"/>
                  </a:lnTo>
                  <a:lnTo>
                    <a:pt x="575427" y="87272"/>
                  </a:lnTo>
                  <a:lnTo>
                    <a:pt x="529915" y="56448"/>
                  </a:lnTo>
                  <a:lnTo>
                    <a:pt x="483011" y="32274"/>
                  </a:lnTo>
                  <a:lnTo>
                    <a:pt x="434800" y="14785"/>
                  </a:lnTo>
                  <a:lnTo>
                    <a:pt x="385370" y="4015"/>
                  </a:lnTo>
                  <a:lnTo>
                    <a:pt x="334808" y="0"/>
                  </a:lnTo>
                  <a:close/>
                </a:path>
              </a:pathLst>
            </a:custGeom>
            <a:solidFill>
              <a:srgbClr val="EEE6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0024999" y="2090775"/>
              <a:ext cx="518159" cy="346710"/>
            </a:xfrm>
            <a:custGeom>
              <a:avLst/>
              <a:gdLst/>
              <a:ahLst/>
              <a:cxnLst/>
              <a:rect l="l" t="t" r="r" b="b"/>
              <a:pathLst>
                <a:path w="518159" h="346710">
                  <a:moveTo>
                    <a:pt x="72720" y="36347"/>
                  </a:moveTo>
                  <a:lnTo>
                    <a:pt x="69862" y="22212"/>
                  </a:lnTo>
                  <a:lnTo>
                    <a:pt x="62064" y="10655"/>
                  </a:lnTo>
                  <a:lnTo>
                    <a:pt x="50507" y="2857"/>
                  </a:lnTo>
                  <a:lnTo>
                    <a:pt x="36360" y="0"/>
                  </a:lnTo>
                  <a:lnTo>
                    <a:pt x="22212" y="2857"/>
                  </a:lnTo>
                  <a:lnTo>
                    <a:pt x="10655" y="10655"/>
                  </a:lnTo>
                  <a:lnTo>
                    <a:pt x="2857" y="22212"/>
                  </a:lnTo>
                  <a:lnTo>
                    <a:pt x="0" y="36347"/>
                  </a:lnTo>
                  <a:lnTo>
                    <a:pt x="0" y="234378"/>
                  </a:lnTo>
                  <a:lnTo>
                    <a:pt x="2857" y="248526"/>
                  </a:lnTo>
                  <a:lnTo>
                    <a:pt x="10655" y="260070"/>
                  </a:lnTo>
                  <a:lnTo>
                    <a:pt x="22212" y="267868"/>
                  </a:lnTo>
                  <a:lnTo>
                    <a:pt x="36360" y="270725"/>
                  </a:lnTo>
                  <a:lnTo>
                    <a:pt x="50507" y="267868"/>
                  </a:lnTo>
                  <a:lnTo>
                    <a:pt x="62064" y="260070"/>
                  </a:lnTo>
                  <a:lnTo>
                    <a:pt x="69862" y="248526"/>
                  </a:lnTo>
                  <a:lnTo>
                    <a:pt x="72720" y="234378"/>
                  </a:lnTo>
                  <a:lnTo>
                    <a:pt x="72720" y="36347"/>
                  </a:lnTo>
                  <a:close/>
                </a:path>
                <a:path w="518159" h="346710">
                  <a:moveTo>
                    <a:pt x="518058" y="125793"/>
                  </a:moveTo>
                  <a:lnTo>
                    <a:pt x="515213" y="112255"/>
                  </a:lnTo>
                  <a:lnTo>
                    <a:pt x="507441" y="100711"/>
                  </a:lnTo>
                  <a:lnTo>
                    <a:pt x="495312" y="92748"/>
                  </a:lnTo>
                  <a:lnTo>
                    <a:pt x="481088" y="90068"/>
                  </a:lnTo>
                  <a:lnTo>
                    <a:pt x="467563" y="92900"/>
                  </a:lnTo>
                  <a:lnTo>
                    <a:pt x="456158" y="100685"/>
                  </a:lnTo>
                  <a:lnTo>
                    <a:pt x="448284" y="112801"/>
                  </a:lnTo>
                  <a:lnTo>
                    <a:pt x="373049" y="296430"/>
                  </a:lnTo>
                  <a:lnTo>
                    <a:pt x="370370" y="310375"/>
                  </a:lnTo>
                  <a:lnTo>
                    <a:pt x="373202" y="323926"/>
                  </a:lnTo>
                  <a:lnTo>
                    <a:pt x="380987" y="335470"/>
                  </a:lnTo>
                  <a:lnTo>
                    <a:pt x="393115" y="343420"/>
                  </a:lnTo>
                  <a:lnTo>
                    <a:pt x="407073" y="346113"/>
                  </a:lnTo>
                  <a:lnTo>
                    <a:pt x="420624" y="343268"/>
                  </a:lnTo>
                  <a:lnTo>
                    <a:pt x="432168" y="335495"/>
                  </a:lnTo>
                  <a:lnTo>
                    <a:pt x="440131" y="323367"/>
                  </a:lnTo>
                  <a:lnTo>
                    <a:pt x="515378" y="139750"/>
                  </a:lnTo>
                  <a:lnTo>
                    <a:pt x="518058" y="125793"/>
                  </a:lnTo>
                  <a:close/>
                </a:path>
              </a:pathLst>
            </a:custGeom>
            <a:solidFill>
              <a:srgbClr val="FCCF0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708255" y="2433020"/>
              <a:ext cx="212233" cy="213780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8847519" y="2810027"/>
              <a:ext cx="2418080" cy="561340"/>
            </a:xfrm>
            <a:custGeom>
              <a:avLst/>
              <a:gdLst/>
              <a:ahLst/>
              <a:cxnLst/>
              <a:rect l="l" t="t" r="r" b="b"/>
              <a:pathLst>
                <a:path w="2418079" h="561339">
                  <a:moveTo>
                    <a:pt x="270865" y="516585"/>
                  </a:moveTo>
                  <a:lnTo>
                    <a:pt x="267538" y="502551"/>
                  </a:lnTo>
                  <a:lnTo>
                    <a:pt x="259346" y="491286"/>
                  </a:lnTo>
                  <a:lnTo>
                    <a:pt x="247497" y="483882"/>
                  </a:lnTo>
                  <a:lnTo>
                    <a:pt x="233248" y="481495"/>
                  </a:lnTo>
                  <a:lnTo>
                    <a:pt x="35115" y="488378"/>
                  </a:lnTo>
                  <a:lnTo>
                    <a:pt x="21082" y="491705"/>
                  </a:lnTo>
                  <a:lnTo>
                    <a:pt x="9804" y="499897"/>
                  </a:lnTo>
                  <a:lnTo>
                    <a:pt x="2400" y="511733"/>
                  </a:lnTo>
                  <a:lnTo>
                    <a:pt x="0" y="525983"/>
                  </a:lnTo>
                  <a:lnTo>
                    <a:pt x="3327" y="540016"/>
                  </a:lnTo>
                  <a:lnTo>
                    <a:pt x="11531" y="551281"/>
                  </a:lnTo>
                  <a:lnTo>
                    <a:pt x="23368" y="558685"/>
                  </a:lnTo>
                  <a:lnTo>
                    <a:pt x="37630" y="561073"/>
                  </a:lnTo>
                  <a:lnTo>
                    <a:pt x="235750" y="554189"/>
                  </a:lnTo>
                  <a:lnTo>
                    <a:pt x="249783" y="550862"/>
                  </a:lnTo>
                  <a:lnTo>
                    <a:pt x="261061" y="542671"/>
                  </a:lnTo>
                  <a:lnTo>
                    <a:pt x="268465" y="530834"/>
                  </a:lnTo>
                  <a:lnTo>
                    <a:pt x="270865" y="516585"/>
                  </a:lnTo>
                  <a:close/>
                </a:path>
                <a:path w="2418079" h="561339">
                  <a:moveTo>
                    <a:pt x="332651" y="143903"/>
                  </a:moveTo>
                  <a:lnTo>
                    <a:pt x="309105" y="111747"/>
                  </a:lnTo>
                  <a:lnTo>
                    <a:pt x="122897" y="42799"/>
                  </a:lnTo>
                  <a:lnTo>
                    <a:pt x="108673" y="40576"/>
                  </a:lnTo>
                  <a:lnTo>
                    <a:pt x="95224" y="43827"/>
                  </a:lnTo>
                  <a:lnTo>
                    <a:pt x="84010" y="51879"/>
                  </a:lnTo>
                  <a:lnTo>
                    <a:pt x="76492" y="64109"/>
                  </a:lnTo>
                  <a:lnTo>
                    <a:pt x="74358" y="78320"/>
                  </a:lnTo>
                  <a:lnTo>
                    <a:pt x="77749" y="91770"/>
                  </a:lnTo>
                  <a:lnTo>
                    <a:pt x="85839" y="102971"/>
                  </a:lnTo>
                  <a:lnTo>
                    <a:pt x="97815" y="110490"/>
                  </a:lnTo>
                  <a:lnTo>
                    <a:pt x="284022" y="179425"/>
                  </a:lnTo>
                  <a:lnTo>
                    <a:pt x="298246" y="181648"/>
                  </a:lnTo>
                  <a:lnTo>
                    <a:pt x="311696" y="178409"/>
                  </a:lnTo>
                  <a:lnTo>
                    <a:pt x="322910" y="170345"/>
                  </a:lnTo>
                  <a:lnTo>
                    <a:pt x="330428" y="158115"/>
                  </a:lnTo>
                  <a:lnTo>
                    <a:pt x="332651" y="143903"/>
                  </a:lnTo>
                  <a:close/>
                </a:path>
                <a:path w="2418079" h="561339">
                  <a:moveTo>
                    <a:pt x="2326386" y="36093"/>
                  </a:moveTo>
                  <a:lnTo>
                    <a:pt x="2323604" y="22123"/>
                  </a:lnTo>
                  <a:lnTo>
                    <a:pt x="2315273" y="10363"/>
                  </a:lnTo>
                  <a:lnTo>
                    <a:pt x="2303538" y="2781"/>
                  </a:lnTo>
                  <a:lnTo>
                    <a:pt x="2289924" y="0"/>
                  </a:lnTo>
                  <a:lnTo>
                    <a:pt x="2275954" y="2692"/>
                  </a:lnTo>
                  <a:lnTo>
                    <a:pt x="2093493" y="80403"/>
                  </a:lnTo>
                  <a:lnTo>
                    <a:pt x="2081466" y="88734"/>
                  </a:lnTo>
                  <a:lnTo>
                    <a:pt x="2073910" y="100457"/>
                  </a:lnTo>
                  <a:lnTo>
                    <a:pt x="2071281" y="114071"/>
                  </a:lnTo>
                  <a:lnTo>
                    <a:pt x="2074062" y="128041"/>
                  </a:lnTo>
                  <a:lnTo>
                    <a:pt x="2082393" y="140055"/>
                  </a:lnTo>
                  <a:lnTo>
                    <a:pt x="2094128" y="147624"/>
                  </a:lnTo>
                  <a:lnTo>
                    <a:pt x="2107742" y="150241"/>
                  </a:lnTo>
                  <a:lnTo>
                    <a:pt x="2121712" y="147459"/>
                  </a:lnTo>
                  <a:lnTo>
                    <a:pt x="2304161" y="69748"/>
                  </a:lnTo>
                  <a:lnTo>
                    <a:pt x="2316188" y="61429"/>
                  </a:lnTo>
                  <a:lnTo>
                    <a:pt x="2323757" y="49695"/>
                  </a:lnTo>
                  <a:lnTo>
                    <a:pt x="2326386" y="36093"/>
                  </a:lnTo>
                  <a:close/>
                </a:path>
                <a:path w="2418079" h="561339">
                  <a:moveTo>
                    <a:pt x="2417648" y="480860"/>
                  </a:moveTo>
                  <a:lnTo>
                    <a:pt x="2414790" y="466737"/>
                  </a:lnTo>
                  <a:lnTo>
                    <a:pt x="2406993" y="455244"/>
                  </a:lnTo>
                  <a:lnTo>
                    <a:pt x="2395423" y="447636"/>
                  </a:lnTo>
                  <a:lnTo>
                    <a:pt x="2381288" y="445147"/>
                  </a:lnTo>
                  <a:lnTo>
                    <a:pt x="2183155" y="447649"/>
                  </a:lnTo>
                  <a:lnTo>
                    <a:pt x="2169109" y="450507"/>
                  </a:lnTo>
                  <a:lnTo>
                    <a:pt x="2157768" y="458304"/>
                  </a:lnTo>
                  <a:lnTo>
                    <a:pt x="2150186" y="469861"/>
                  </a:lnTo>
                  <a:lnTo>
                    <a:pt x="2147417" y="483997"/>
                  </a:lnTo>
                  <a:lnTo>
                    <a:pt x="2150275" y="498043"/>
                  </a:lnTo>
                  <a:lnTo>
                    <a:pt x="2158073" y="509371"/>
                  </a:lnTo>
                  <a:lnTo>
                    <a:pt x="2169642" y="516953"/>
                  </a:lnTo>
                  <a:lnTo>
                    <a:pt x="2183777" y="519722"/>
                  </a:lnTo>
                  <a:lnTo>
                    <a:pt x="2381910" y="517207"/>
                  </a:lnTo>
                  <a:lnTo>
                    <a:pt x="2395956" y="514350"/>
                  </a:lnTo>
                  <a:lnTo>
                    <a:pt x="2407297" y="506552"/>
                  </a:lnTo>
                  <a:lnTo>
                    <a:pt x="2414879" y="495007"/>
                  </a:lnTo>
                  <a:lnTo>
                    <a:pt x="2417648" y="480860"/>
                  </a:lnTo>
                  <a:close/>
                </a:path>
              </a:pathLst>
            </a:custGeom>
            <a:solidFill>
              <a:srgbClr val="FCCF0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61412" y="2464668"/>
              <a:ext cx="218032" cy="207278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529568" y="2198442"/>
              <a:ext cx="155726" cy="252165"/>
            </a:xfrm>
            <a:prstGeom prst="rect">
              <a:avLst/>
            </a:prstGeom>
          </p:spPr>
        </p:pic>
      </p:grp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154635" y="302081"/>
            <a:ext cx="5408930" cy="1099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0100"/>
              </a:lnSpc>
              <a:spcBef>
                <a:spcPts val="100"/>
              </a:spcBef>
            </a:pPr>
            <a:r>
              <a:rPr dirty="0"/>
              <a:t>2.2</a:t>
            </a:r>
            <a:r>
              <a:rPr spc="-25" dirty="0"/>
              <a:t> </a:t>
            </a:r>
            <a:r>
              <a:rPr dirty="0"/>
              <a:t>Design</a:t>
            </a:r>
            <a:r>
              <a:rPr spc="-15" dirty="0"/>
              <a:t> </a:t>
            </a:r>
            <a:r>
              <a:rPr dirty="0"/>
              <a:t>and</a:t>
            </a:r>
            <a:r>
              <a:rPr spc="-25" dirty="0"/>
              <a:t> </a:t>
            </a:r>
            <a:r>
              <a:rPr dirty="0"/>
              <a:t>Implement </a:t>
            </a:r>
            <a:r>
              <a:rPr spc="-10" dirty="0"/>
              <a:t>Cloud </a:t>
            </a:r>
            <a:r>
              <a:rPr dirty="0"/>
              <a:t>Data</a:t>
            </a:r>
            <a:r>
              <a:rPr spc="-110" dirty="0"/>
              <a:t> </a:t>
            </a:r>
            <a:r>
              <a:rPr dirty="0"/>
              <a:t>Storage</a:t>
            </a:r>
            <a:r>
              <a:rPr spc="-100" dirty="0"/>
              <a:t> </a:t>
            </a:r>
            <a:r>
              <a:rPr spc="-10" dirty="0"/>
              <a:t>Architectures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154635" y="1555554"/>
            <a:ext cx="4696460" cy="883285"/>
          </a:xfrm>
          <a:prstGeom prst="rect">
            <a:avLst/>
          </a:prstGeom>
        </p:spPr>
        <p:txBody>
          <a:bodyPr vert="horz" wrap="square" lIns="0" tIns="167005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315"/>
              </a:spcBef>
              <a:buClr>
                <a:srgbClr val="DA3467"/>
              </a:buClr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Storage</a:t>
            </a:r>
            <a:r>
              <a:rPr sz="1800" spc="-6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Types</a:t>
            </a:r>
            <a:r>
              <a:rPr sz="18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(long</a:t>
            </a:r>
            <a:r>
              <a:rPr sz="1800" spc="-1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term,</a:t>
            </a:r>
            <a:r>
              <a:rPr sz="18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ephemeral,</a:t>
            </a:r>
            <a:r>
              <a:rPr sz="18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spc="-35" dirty="0">
                <a:solidFill>
                  <a:srgbClr val="131C36"/>
                </a:solidFill>
                <a:latin typeface="Calibri"/>
                <a:cs typeface="Calibri"/>
              </a:rPr>
              <a:t>raw-</a:t>
            </a:r>
            <a:r>
              <a:rPr sz="1800" spc="-10" dirty="0">
                <a:solidFill>
                  <a:srgbClr val="131C36"/>
                </a:solidFill>
                <a:latin typeface="Calibri"/>
                <a:cs typeface="Calibri"/>
              </a:rPr>
              <a:t>disk)</a:t>
            </a:r>
            <a:endParaRPr sz="180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spcBef>
                <a:spcPts val="1215"/>
              </a:spcBef>
              <a:buClr>
                <a:srgbClr val="DA3467"/>
              </a:buClr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Threats</a:t>
            </a:r>
            <a:r>
              <a:rPr sz="1800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to</a:t>
            </a:r>
            <a:r>
              <a:rPr sz="18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Storage</a:t>
            </a:r>
            <a:r>
              <a:rPr sz="18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131C36"/>
                </a:solidFill>
                <a:latin typeface="Calibri"/>
                <a:cs typeface="Calibri"/>
              </a:rPr>
              <a:t>Types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B274807D-1393-52E3-0F14-31DED496BC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905000"/>
            <a:ext cx="9896475" cy="414337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35273754-7FE2-82D4-4E3C-F52F3B47DC31}"/>
              </a:ext>
            </a:extLst>
          </p:cNvPr>
          <p:cNvSpPr txBox="1"/>
          <p:nvPr/>
        </p:nvSpPr>
        <p:spPr>
          <a:xfrm>
            <a:off x="990600" y="441592"/>
            <a:ext cx="9296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DA3467"/>
                </a:solidFill>
              </a:rPr>
              <a:t>Storage:  Object, Block and File Storage</a:t>
            </a: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3366770" cy="6858000"/>
            <a:chOff x="0" y="0"/>
            <a:chExt cx="3366770" cy="6858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3366770" cy="6858000"/>
            </a:xfrm>
            <a:custGeom>
              <a:avLst/>
              <a:gdLst/>
              <a:ahLst/>
              <a:cxnLst/>
              <a:rect l="l" t="t" r="r" b="b"/>
              <a:pathLst>
                <a:path w="3366770" h="6858000">
                  <a:moveTo>
                    <a:pt x="3366516" y="0"/>
                  </a:moveTo>
                  <a:lnTo>
                    <a:pt x="0" y="0"/>
                  </a:lnTo>
                  <a:lnTo>
                    <a:pt x="0" y="6857999"/>
                  </a:lnTo>
                  <a:lnTo>
                    <a:pt x="2350897" y="6857999"/>
                  </a:lnTo>
                  <a:lnTo>
                    <a:pt x="3366516" y="0"/>
                  </a:lnTo>
                  <a:close/>
                </a:path>
              </a:pathLst>
            </a:custGeom>
            <a:solidFill>
              <a:srgbClr val="EFAD4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3301" y="2189937"/>
              <a:ext cx="2715260" cy="55808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3301" y="2794126"/>
              <a:ext cx="2191512" cy="55778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03301" y="3397326"/>
              <a:ext cx="1678813" cy="558088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3563492" y="1168475"/>
            <a:ext cx="8156575" cy="5147945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340"/>
              </a:spcBef>
              <a:buClr>
                <a:srgbClr val="DA3467"/>
              </a:buClr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The</a:t>
            </a:r>
            <a:r>
              <a:rPr sz="20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most</a:t>
            </a:r>
            <a:r>
              <a:rPr sz="20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common</a:t>
            </a:r>
            <a:r>
              <a:rPr sz="2000" spc="-5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threat</a:t>
            </a:r>
            <a:r>
              <a:rPr sz="20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is</a:t>
            </a:r>
            <a:r>
              <a:rPr sz="20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unauthorized</a:t>
            </a:r>
            <a:r>
              <a:rPr sz="2000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access</a:t>
            </a:r>
            <a:r>
              <a:rPr sz="20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to</a:t>
            </a:r>
            <a:r>
              <a:rPr sz="20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data</a:t>
            </a:r>
            <a:r>
              <a:rPr sz="20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in</a:t>
            </a:r>
            <a:r>
              <a:rPr sz="20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storage</a:t>
            </a:r>
            <a:r>
              <a:rPr sz="20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in</a:t>
            </a:r>
            <a:r>
              <a:rPr sz="20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order</a:t>
            </a:r>
            <a:endParaRPr sz="2000">
              <a:latin typeface="Calibri"/>
              <a:cs typeface="Calibri"/>
            </a:endParaRPr>
          </a:p>
          <a:p>
            <a:pPr marL="299085">
              <a:lnSpc>
                <a:spcPct val="100000"/>
              </a:lnSpc>
              <a:spcBef>
                <a:spcPts val="245"/>
              </a:spcBef>
            </a:pP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to</a:t>
            </a:r>
            <a:r>
              <a:rPr sz="20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modify,</a:t>
            </a:r>
            <a:r>
              <a:rPr sz="2000" spc="-5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exfiltrate,</a:t>
            </a:r>
            <a:r>
              <a:rPr sz="2000" spc="-1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or</a:t>
            </a:r>
            <a:r>
              <a:rPr sz="20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delete</a:t>
            </a:r>
            <a:endParaRPr sz="200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spcBef>
                <a:spcPts val="1235"/>
              </a:spcBef>
              <a:buClr>
                <a:srgbClr val="DA3467"/>
              </a:buClr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Storage</a:t>
            </a:r>
            <a:r>
              <a:rPr sz="2000" spc="-6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systems</a:t>
            </a:r>
            <a:r>
              <a:rPr sz="2000" spc="-1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can</a:t>
            </a:r>
            <a:r>
              <a:rPr sz="20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also</a:t>
            </a:r>
            <a:r>
              <a:rPr sz="20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be</a:t>
            </a:r>
            <a:r>
              <a:rPr sz="20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subject</a:t>
            </a:r>
            <a:r>
              <a:rPr sz="20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to</a:t>
            </a:r>
            <a:r>
              <a:rPr sz="20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DDoS</a:t>
            </a:r>
            <a:r>
              <a:rPr sz="2000" spc="-6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botnet</a:t>
            </a:r>
            <a:r>
              <a:rPr sz="20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attacks</a:t>
            </a:r>
            <a:endParaRPr sz="200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spcBef>
                <a:spcPts val="1250"/>
              </a:spcBef>
              <a:buClr>
                <a:srgbClr val="DA3467"/>
              </a:buClr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Object</a:t>
            </a:r>
            <a:r>
              <a:rPr sz="2000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storage</a:t>
            </a:r>
            <a:r>
              <a:rPr sz="20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does</a:t>
            </a:r>
            <a:r>
              <a:rPr sz="20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not</a:t>
            </a:r>
            <a:r>
              <a:rPr sz="20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have</a:t>
            </a:r>
            <a:r>
              <a:rPr sz="20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a</a:t>
            </a:r>
            <a:r>
              <a:rPr sz="20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runtime</a:t>
            </a:r>
            <a:r>
              <a:rPr sz="2000" spc="-1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environment,</a:t>
            </a:r>
            <a:r>
              <a:rPr sz="20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so</a:t>
            </a:r>
            <a:r>
              <a:rPr sz="20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malware</a:t>
            </a:r>
            <a:r>
              <a:rPr sz="2000" spc="-1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risk</a:t>
            </a:r>
            <a:r>
              <a:rPr sz="2000" spc="-1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25" dirty="0">
                <a:solidFill>
                  <a:srgbClr val="131C36"/>
                </a:solidFill>
                <a:latin typeface="Calibri"/>
                <a:cs typeface="Calibri"/>
              </a:rPr>
              <a:t>is</a:t>
            </a:r>
            <a:endParaRPr sz="2000">
              <a:latin typeface="Calibri"/>
              <a:cs typeface="Calibri"/>
            </a:endParaRPr>
          </a:p>
          <a:p>
            <a:pPr marL="299085">
              <a:lnSpc>
                <a:spcPct val="100000"/>
              </a:lnSpc>
              <a:spcBef>
                <a:spcPts val="240"/>
              </a:spcBef>
            </a:pP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reduced</a:t>
            </a:r>
            <a:r>
              <a:rPr sz="2000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when</a:t>
            </a:r>
            <a:r>
              <a:rPr sz="2000" spc="-6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compared</a:t>
            </a:r>
            <a:r>
              <a:rPr sz="20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to</a:t>
            </a:r>
            <a:r>
              <a:rPr sz="2000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file,</a:t>
            </a:r>
            <a:r>
              <a:rPr sz="20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volume,</a:t>
            </a:r>
            <a:r>
              <a:rPr sz="20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and</a:t>
            </a:r>
            <a:r>
              <a:rPr sz="2000" spc="-5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database</a:t>
            </a:r>
            <a:r>
              <a:rPr sz="20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storage</a:t>
            </a:r>
            <a:endParaRPr sz="2000">
              <a:latin typeface="Calibri"/>
              <a:cs typeface="Calibri"/>
            </a:endParaRPr>
          </a:p>
          <a:p>
            <a:pPr marL="299085" marR="363220" indent="-287020">
              <a:lnSpc>
                <a:spcPct val="110000"/>
              </a:lnSpc>
              <a:spcBef>
                <a:spcPts val="994"/>
              </a:spcBef>
              <a:buClr>
                <a:srgbClr val="DA3467"/>
              </a:buClr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Objects</a:t>
            </a:r>
            <a:r>
              <a:rPr sz="20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are</a:t>
            </a:r>
            <a:r>
              <a:rPr sz="2000" spc="-1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usually</a:t>
            </a:r>
            <a:r>
              <a:rPr sz="20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accessed</a:t>
            </a:r>
            <a:r>
              <a:rPr sz="2000" spc="-1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using</a:t>
            </a:r>
            <a:r>
              <a:rPr sz="20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API</a:t>
            </a:r>
            <a:r>
              <a:rPr sz="20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requests</a:t>
            </a:r>
            <a:r>
              <a:rPr sz="2000" spc="-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or</a:t>
            </a:r>
            <a:r>
              <a:rPr sz="20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URLs</a:t>
            </a:r>
            <a:r>
              <a:rPr sz="20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which</a:t>
            </a:r>
            <a:r>
              <a:rPr sz="20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both</a:t>
            </a:r>
            <a:r>
              <a:rPr sz="2000" spc="-20" dirty="0">
                <a:solidFill>
                  <a:srgbClr val="131C36"/>
                </a:solidFill>
                <a:latin typeface="Calibri"/>
                <a:cs typeface="Calibri"/>
              </a:rPr>
              <a:t> have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their</a:t>
            </a:r>
            <a:r>
              <a:rPr sz="2000" spc="-1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own</a:t>
            </a:r>
            <a:r>
              <a:rPr sz="20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list</a:t>
            </a:r>
            <a:r>
              <a:rPr sz="2000" spc="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of</a:t>
            </a:r>
            <a:r>
              <a:rPr sz="20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vulnerabilities</a:t>
            </a:r>
            <a:endParaRPr sz="200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spcBef>
                <a:spcPts val="1240"/>
              </a:spcBef>
              <a:buClr>
                <a:srgbClr val="DA3467"/>
              </a:buClr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Loss</a:t>
            </a:r>
            <a:r>
              <a:rPr sz="20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based</a:t>
            </a:r>
            <a:r>
              <a:rPr sz="20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on</a:t>
            </a:r>
            <a:r>
              <a:rPr sz="2000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physical</a:t>
            </a:r>
            <a:r>
              <a:rPr sz="20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disk</a:t>
            </a:r>
            <a:r>
              <a:rPr sz="20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failure</a:t>
            </a:r>
            <a:r>
              <a:rPr sz="20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in</a:t>
            </a:r>
            <a:r>
              <a:rPr sz="20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the</a:t>
            </a:r>
            <a:r>
              <a:rPr sz="20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cloud</a:t>
            </a:r>
            <a:r>
              <a:rPr sz="20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datacenter</a:t>
            </a:r>
            <a:r>
              <a:rPr sz="20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remain</a:t>
            </a:r>
            <a:r>
              <a:rPr sz="20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regardless</a:t>
            </a:r>
            <a:endParaRPr sz="2000">
              <a:latin typeface="Calibri"/>
              <a:cs typeface="Calibri"/>
            </a:endParaRPr>
          </a:p>
          <a:p>
            <a:pPr marL="299085">
              <a:lnSpc>
                <a:spcPct val="100000"/>
              </a:lnSpc>
              <a:spcBef>
                <a:spcPts val="240"/>
              </a:spcBef>
            </a:pP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of</a:t>
            </a:r>
            <a:r>
              <a:rPr sz="20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the</a:t>
            </a:r>
            <a:r>
              <a:rPr sz="20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storage</a:t>
            </a:r>
            <a:r>
              <a:rPr sz="20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or</a:t>
            </a:r>
            <a:r>
              <a:rPr sz="20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database</a:t>
            </a:r>
            <a:r>
              <a:rPr sz="20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131C36"/>
                </a:solidFill>
                <a:latin typeface="Calibri"/>
                <a:cs typeface="Calibri"/>
              </a:rPr>
              <a:t>type</a:t>
            </a:r>
            <a:endParaRPr sz="2000">
              <a:latin typeface="Calibri"/>
              <a:cs typeface="Calibri"/>
            </a:endParaRPr>
          </a:p>
          <a:p>
            <a:pPr marL="299085" marR="384175" indent="-287020">
              <a:lnSpc>
                <a:spcPct val="110000"/>
              </a:lnSpc>
              <a:spcBef>
                <a:spcPts val="1010"/>
              </a:spcBef>
              <a:buClr>
                <a:srgbClr val="DA3467"/>
              </a:buClr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Ransomware</a:t>
            </a:r>
            <a:r>
              <a:rPr sz="2000" spc="-6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attacks</a:t>
            </a:r>
            <a:r>
              <a:rPr sz="2000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are</a:t>
            </a:r>
            <a:r>
              <a:rPr sz="2000" spc="-6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becoming</a:t>
            </a:r>
            <a:r>
              <a:rPr sz="2000" spc="-7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more</a:t>
            </a:r>
            <a:r>
              <a:rPr sz="2000" spc="-5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common</a:t>
            </a:r>
            <a:r>
              <a:rPr sz="2000" spc="-8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against</a:t>
            </a:r>
            <a:r>
              <a:rPr sz="2000" spc="-5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data</a:t>
            </a:r>
            <a:r>
              <a:rPr sz="2000" spc="-6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stored</a:t>
            </a:r>
            <a:r>
              <a:rPr sz="2000" spc="-5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25" dirty="0">
                <a:solidFill>
                  <a:srgbClr val="131C36"/>
                </a:solidFill>
                <a:latin typeface="Calibri"/>
                <a:cs typeface="Calibri"/>
              </a:rPr>
              <a:t>as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objects</a:t>
            </a:r>
            <a:r>
              <a:rPr sz="20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or</a:t>
            </a:r>
            <a:r>
              <a:rPr sz="20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blobs</a:t>
            </a: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at</a:t>
            </a:r>
            <a:r>
              <a:rPr sz="2000" spc="-1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the</a:t>
            </a:r>
            <a:r>
              <a:rPr sz="2000" spc="-1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CSP</a:t>
            </a:r>
            <a:r>
              <a:rPr sz="20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(S3,</a:t>
            </a:r>
            <a:r>
              <a:rPr sz="20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Azure</a:t>
            </a:r>
            <a:r>
              <a:rPr sz="20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Blob,</a:t>
            </a: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131C36"/>
                </a:solidFill>
                <a:latin typeface="Calibri"/>
                <a:cs typeface="Calibri"/>
              </a:rPr>
              <a:t>GCS)</a:t>
            </a:r>
            <a:endParaRPr sz="200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spcBef>
                <a:spcPts val="1235"/>
              </a:spcBef>
              <a:buClr>
                <a:srgbClr val="DA3467"/>
              </a:buClr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Data</a:t>
            </a:r>
            <a:r>
              <a:rPr sz="20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containing</a:t>
            </a:r>
            <a:r>
              <a:rPr sz="2000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PHI,</a:t>
            </a:r>
            <a:r>
              <a:rPr sz="20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PII,</a:t>
            </a:r>
            <a:r>
              <a:rPr sz="20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85" dirty="0">
                <a:solidFill>
                  <a:srgbClr val="131C36"/>
                </a:solidFill>
                <a:latin typeface="Calibri"/>
                <a:cs typeface="Calibri"/>
              </a:rPr>
              <a:t>IP,</a:t>
            </a:r>
            <a:r>
              <a:rPr sz="20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and</a:t>
            </a:r>
            <a:r>
              <a:rPr sz="20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other</a:t>
            </a:r>
            <a:r>
              <a:rPr sz="20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sensitive content</a:t>
            </a:r>
            <a:r>
              <a:rPr sz="20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is</a:t>
            </a:r>
            <a:r>
              <a:rPr sz="20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a</a:t>
            </a:r>
            <a:r>
              <a:rPr sz="20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prime</a:t>
            </a:r>
            <a:r>
              <a:rPr sz="20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target</a:t>
            </a:r>
            <a:r>
              <a:rPr sz="20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25" dirty="0">
                <a:solidFill>
                  <a:srgbClr val="131C36"/>
                </a:solidFill>
                <a:latin typeface="Calibri"/>
                <a:cs typeface="Calibri"/>
              </a:rPr>
              <a:t>for</a:t>
            </a:r>
            <a:endParaRPr sz="2000">
              <a:latin typeface="Calibri"/>
              <a:cs typeface="Calibri"/>
            </a:endParaRPr>
          </a:p>
          <a:p>
            <a:pPr marL="299085">
              <a:lnSpc>
                <a:spcPct val="100000"/>
              </a:lnSpc>
              <a:spcBef>
                <a:spcPts val="240"/>
              </a:spcBef>
            </a:pP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advanced</a:t>
            </a:r>
            <a:r>
              <a:rPr sz="2000" spc="-7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persistent</a:t>
            </a:r>
            <a:r>
              <a:rPr sz="2000" spc="-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threats</a:t>
            </a:r>
            <a:r>
              <a:rPr sz="20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(APT)</a:t>
            </a:r>
            <a:r>
              <a:rPr sz="20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and</a:t>
            </a:r>
            <a:r>
              <a:rPr sz="2000" spc="-6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data</a:t>
            </a:r>
            <a:r>
              <a:rPr sz="20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remanence</a:t>
            </a:r>
            <a:r>
              <a:rPr sz="20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attacks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863840" y="0"/>
            <a:ext cx="4328160" cy="6858000"/>
            <a:chOff x="7863840" y="0"/>
            <a:chExt cx="4328160" cy="6858000"/>
          </a:xfrm>
        </p:grpSpPr>
        <p:sp>
          <p:nvSpPr>
            <p:cNvPr id="3" name="object 3"/>
            <p:cNvSpPr/>
            <p:nvPr/>
          </p:nvSpPr>
          <p:spPr>
            <a:xfrm>
              <a:off x="7863840" y="0"/>
              <a:ext cx="4328160" cy="6858000"/>
            </a:xfrm>
            <a:custGeom>
              <a:avLst/>
              <a:gdLst/>
              <a:ahLst/>
              <a:cxnLst/>
              <a:rect l="l" t="t" r="r" b="b"/>
              <a:pathLst>
                <a:path w="4328159" h="6858000">
                  <a:moveTo>
                    <a:pt x="4328159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4328159" y="6858000"/>
                  </a:lnTo>
                  <a:lnTo>
                    <a:pt x="4328159" y="0"/>
                  </a:lnTo>
                  <a:close/>
                </a:path>
              </a:pathLst>
            </a:custGeom>
            <a:solidFill>
              <a:srgbClr val="DA57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9188401" y="2470688"/>
              <a:ext cx="1745614" cy="1974214"/>
            </a:xfrm>
            <a:custGeom>
              <a:avLst/>
              <a:gdLst/>
              <a:ahLst/>
              <a:cxnLst/>
              <a:rect l="l" t="t" r="r" b="b"/>
              <a:pathLst>
                <a:path w="1745615" h="1974214">
                  <a:moveTo>
                    <a:pt x="916786" y="316"/>
                  </a:moveTo>
                  <a:lnTo>
                    <a:pt x="834726" y="0"/>
                  </a:lnTo>
                  <a:lnTo>
                    <a:pt x="778560" y="3584"/>
                  </a:lnTo>
                  <a:lnTo>
                    <a:pt x="700249" y="14585"/>
                  </a:lnTo>
                  <a:lnTo>
                    <a:pt x="654605" y="24108"/>
                  </a:lnTo>
                  <a:lnTo>
                    <a:pt x="605605" y="36976"/>
                  </a:lnTo>
                  <a:lnTo>
                    <a:pt x="553976" y="53685"/>
                  </a:lnTo>
                  <a:lnTo>
                    <a:pt x="500444" y="74733"/>
                  </a:lnTo>
                  <a:lnTo>
                    <a:pt x="445737" y="100616"/>
                  </a:lnTo>
                  <a:lnTo>
                    <a:pt x="390580" y="131831"/>
                  </a:lnTo>
                  <a:lnTo>
                    <a:pt x="335700" y="168876"/>
                  </a:lnTo>
                  <a:lnTo>
                    <a:pt x="281825" y="212246"/>
                  </a:lnTo>
                  <a:lnTo>
                    <a:pt x="229681" y="262439"/>
                  </a:lnTo>
                  <a:lnTo>
                    <a:pt x="194751" y="301608"/>
                  </a:lnTo>
                  <a:lnTo>
                    <a:pt x="162789" y="342427"/>
                  </a:lnTo>
                  <a:lnTo>
                    <a:pt x="133770" y="384720"/>
                  </a:lnTo>
                  <a:lnTo>
                    <a:pt x="107669" y="428313"/>
                  </a:lnTo>
                  <a:lnTo>
                    <a:pt x="84462" y="473030"/>
                  </a:lnTo>
                  <a:lnTo>
                    <a:pt x="64123" y="518694"/>
                  </a:lnTo>
                  <a:lnTo>
                    <a:pt x="46628" y="565132"/>
                  </a:lnTo>
                  <a:lnTo>
                    <a:pt x="31953" y="612166"/>
                  </a:lnTo>
                  <a:lnTo>
                    <a:pt x="20072" y="659622"/>
                  </a:lnTo>
                  <a:lnTo>
                    <a:pt x="10961" y="707325"/>
                  </a:lnTo>
                  <a:lnTo>
                    <a:pt x="4595" y="755097"/>
                  </a:lnTo>
                  <a:lnTo>
                    <a:pt x="949" y="802765"/>
                  </a:lnTo>
                  <a:lnTo>
                    <a:pt x="0" y="850153"/>
                  </a:lnTo>
                  <a:lnTo>
                    <a:pt x="1721" y="897085"/>
                  </a:lnTo>
                  <a:lnTo>
                    <a:pt x="6088" y="943385"/>
                  </a:lnTo>
                  <a:lnTo>
                    <a:pt x="13076" y="988878"/>
                  </a:lnTo>
                  <a:lnTo>
                    <a:pt x="22662" y="1033389"/>
                  </a:lnTo>
                  <a:lnTo>
                    <a:pt x="34819" y="1076742"/>
                  </a:lnTo>
                  <a:lnTo>
                    <a:pt x="49524" y="1118762"/>
                  </a:lnTo>
                  <a:lnTo>
                    <a:pt x="66751" y="1159273"/>
                  </a:lnTo>
                  <a:lnTo>
                    <a:pt x="86476" y="1198099"/>
                  </a:lnTo>
                  <a:lnTo>
                    <a:pt x="108674" y="1235065"/>
                  </a:lnTo>
                  <a:lnTo>
                    <a:pt x="139624" y="1280697"/>
                  </a:lnTo>
                  <a:lnTo>
                    <a:pt x="171643" y="1324873"/>
                  </a:lnTo>
                  <a:lnTo>
                    <a:pt x="204331" y="1367831"/>
                  </a:lnTo>
                  <a:lnTo>
                    <a:pt x="302426" y="1491763"/>
                  </a:lnTo>
                  <a:lnTo>
                    <a:pt x="363861" y="1572637"/>
                  </a:lnTo>
                  <a:lnTo>
                    <a:pt x="392193" y="1613259"/>
                  </a:lnTo>
                  <a:lnTo>
                    <a:pt x="418403" y="1654322"/>
                  </a:lnTo>
                  <a:lnTo>
                    <a:pt x="441900" y="1695458"/>
                  </a:lnTo>
                  <a:lnTo>
                    <a:pt x="462594" y="1737533"/>
                  </a:lnTo>
                  <a:lnTo>
                    <a:pt x="480082" y="1780757"/>
                  </a:lnTo>
                  <a:lnTo>
                    <a:pt x="493966" y="1825340"/>
                  </a:lnTo>
                  <a:lnTo>
                    <a:pt x="503844" y="1871488"/>
                  </a:lnTo>
                  <a:lnTo>
                    <a:pt x="509316" y="1919413"/>
                  </a:lnTo>
                  <a:lnTo>
                    <a:pt x="515262" y="1941151"/>
                  </a:lnTo>
                  <a:lnTo>
                    <a:pt x="528203" y="1958425"/>
                  </a:lnTo>
                  <a:lnTo>
                    <a:pt x="546435" y="1969823"/>
                  </a:lnTo>
                  <a:lnTo>
                    <a:pt x="568252" y="1973935"/>
                  </a:lnTo>
                  <a:lnTo>
                    <a:pt x="1194607" y="1970175"/>
                  </a:lnTo>
                  <a:lnTo>
                    <a:pt x="1234577" y="1954116"/>
                  </a:lnTo>
                  <a:lnTo>
                    <a:pt x="1252916" y="1915026"/>
                  </a:lnTo>
                  <a:lnTo>
                    <a:pt x="1257418" y="1869436"/>
                  </a:lnTo>
                  <a:lnTo>
                    <a:pt x="1265839" y="1825436"/>
                  </a:lnTo>
                  <a:lnTo>
                    <a:pt x="1277857" y="1782833"/>
                  </a:lnTo>
                  <a:lnTo>
                    <a:pt x="1293146" y="1741433"/>
                  </a:lnTo>
                  <a:lnTo>
                    <a:pt x="1311383" y="1701045"/>
                  </a:lnTo>
                  <a:lnTo>
                    <a:pt x="1332244" y="1661474"/>
                  </a:lnTo>
                  <a:lnTo>
                    <a:pt x="1355405" y="1622529"/>
                  </a:lnTo>
                  <a:lnTo>
                    <a:pt x="1380543" y="1584016"/>
                  </a:lnTo>
                  <a:lnTo>
                    <a:pt x="1407333" y="1545743"/>
                  </a:lnTo>
                  <a:lnTo>
                    <a:pt x="1435451" y="1507517"/>
                  </a:lnTo>
                  <a:lnTo>
                    <a:pt x="1524539" y="1391189"/>
                  </a:lnTo>
                  <a:lnTo>
                    <a:pt x="1584635" y="1310335"/>
                  </a:lnTo>
                  <a:lnTo>
                    <a:pt x="1613923" y="1268338"/>
                  </a:lnTo>
                  <a:lnTo>
                    <a:pt x="1642271" y="1225038"/>
                  </a:lnTo>
                  <a:lnTo>
                    <a:pt x="1664016" y="1187749"/>
                  </a:lnTo>
                  <a:lnTo>
                    <a:pt x="1683237" y="1148640"/>
                  </a:lnTo>
                  <a:lnTo>
                    <a:pt x="1699917" y="1107884"/>
                  </a:lnTo>
                  <a:lnTo>
                    <a:pt x="1714034" y="1065659"/>
                  </a:lnTo>
                  <a:lnTo>
                    <a:pt x="1725569" y="1022139"/>
                  </a:lnTo>
                  <a:lnTo>
                    <a:pt x="1734503" y="977499"/>
                  </a:lnTo>
                  <a:lnTo>
                    <a:pt x="1740815" y="931917"/>
                  </a:lnTo>
                  <a:lnTo>
                    <a:pt x="1744486" y="885566"/>
                  </a:lnTo>
                  <a:lnTo>
                    <a:pt x="1745496" y="838623"/>
                  </a:lnTo>
                  <a:lnTo>
                    <a:pt x="1743825" y="791262"/>
                  </a:lnTo>
                  <a:lnTo>
                    <a:pt x="1739454" y="743660"/>
                  </a:lnTo>
                  <a:lnTo>
                    <a:pt x="1732362" y="695992"/>
                  </a:lnTo>
                  <a:lnTo>
                    <a:pt x="1722530" y="648434"/>
                  </a:lnTo>
                  <a:lnTo>
                    <a:pt x="1709938" y="601160"/>
                  </a:lnTo>
                  <a:lnTo>
                    <a:pt x="1694566" y="554347"/>
                  </a:lnTo>
                  <a:lnTo>
                    <a:pt x="1676395" y="508170"/>
                  </a:lnTo>
                  <a:lnTo>
                    <a:pt x="1655404" y="462805"/>
                  </a:lnTo>
                  <a:lnTo>
                    <a:pt x="1631575" y="418426"/>
                  </a:lnTo>
                  <a:lnTo>
                    <a:pt x="1604886" y="375210"/>
                  </a:lnTo>
                  <a:lnTo>
                    <a:pt x="1575319" y="333332"/>
                  </a:lnTo>
                  <a:lnTo>
                    <a:pt x="1542854" y="292968"/>
                  </a:lnTo>
                  <a:lnTo>
                    <a:pt x="1507470" y="254292"/>
                  </a:lnTo>
                  <a:lnTo>
                    <a:pt x="1470197" y="218613"/>
                  </a:lnTo>
                  <a:lnTo>
                    <a:pt x="1430880" y="185424"/>
                  </a:lnTo>
                  <a:lnTo>
                    <a:pt x="1389654" y="154806"/>
                  </a:lnTo>
                  <a:lnTo>
                    <a:pt x="1346649" y="126839"/>
                  </a:lnTo>
                  <a:lnTo>
                    <a:pt x="1301999" y="101603"/>
                  </a:lnTo>
                  <a:lnTo>
                    <a:pt x="1255835" y="79181"/>
                  </a:lnTo>
                  <a:lnTo>
                    <a:pt x="1208290" y="59652"/>
                  </a:lnTo>
                  <a:lnTo>
                    <a:pt x="1159495" y="43097"/>
                  </a:lnTo>
                  <a:lnTo>
                    <a:pt x="1111859" y="29318"/>
                  </a:lnTo>
                  <a:lnTo>
                    <a:pt x="1063683" y="18099"/>
                  </a:lnTo>
                  <a:lnTo>
                    <a:pt x="1015054" y="9490"/>
                  </a:lnTo>
                  <a:lnTo>
                    <a:pt x="966060" y="3546"/>
                  </a:lnTo>
                  <a:lnTo>
                    <a:pt x="916786" y="316"/>
                  </a:lnTo>
                  <a:close/>
                </a:path>
              </a:pathLst>
            </a:custGeom>
            <a:solidFill>
              <a:srgbClr val="FCCF0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9657588" y="4513567"/>
              <a:ext cx="816610" cy="482600"/>
            </a:xfrm>
            <a:custGeom>
              <a:avLst/>
              <a:gdLst/>
              <a:ahLst/>
              <a:cxnLst/>
              <a:rect l="l" t="t" r="r" b="b"/>
              <a:pathLst>
                <a:path w="816609" h="482600">
                  <a:moveTo>
                    <a:pt x="541705" y="433057"/>
                  </a:moveTo>
                  <a:lnTo>
                    <a:pt x="539838" y="423786"/>
                  </a:lnTo>
                  <a:lnTo>
                    <a:pt x="534733" y="416217"/>
                  </a:lnTo>
                  <a:lnTo>
                    <a:pt x="527164" y="411111"/>
                  </a:lnTo>
                  <a:lnTo>
                    <a:pt x="517880" y="409244"/>
                  </a:lnTo>
                  <a:lnTo>
                    <a:pt x="291541" y="410502"/>
                  </a:lnTo>
                  <a:lnTo>
                    <a:pt x="285902" y="413004"/>
                  </a:lnTo>
                  <a:lnTo>
                    <a:pt x="281508" y="417398"/>
                  </a:lnTo>
                  <a:lnTo>
                    <a:pt x="276225" y="425323"/>
                  </a:lnTo>
                  <a:lnTo>
                    <a:pt x="274459" y="434314"/>
                  </a:lnTo>
                  <a:lnTo>
                    <a:pt x="276225" y="443306"/>
                  </a:lnTo>
                  <a:lnTo>
                    <a:pt x="281508" y="451231"/>
                  </a:lnTo>
                  <a:lnTo>
                    <a:pt x="305968" y="475678"/>
                  </a:lnTo>
                  <a:lnTo>
                    <a:pt x="310984" y="480060"/>
                  </a:lnTo>
                  <a:lnTo>
                    <a:pt x="317246" y="482561"/>
                  </a:lnTo>
                  <a:lnTo>
                    <a:pt x="500329" y="481317"/>
                  </a:lnTo>
                  <a:lnTo>
                    <a:pt x="507225" y="481317"/>
                  </a:lnTo>
                  <a:lnTo>
                    <a:pt x="514121" y="477558"/>
                  </a:lnTo>
                  <a:lnTo>
                    <a:pt x="517258" y="472541"/>
                  </a:lnTo>
                  <a:lnTo>
                    <a:pt x="539826" y="443712"/>
                  </a:lnTo>
                  <a:lnTo>
                    <a:pt x="541705" y="438073"/>
                  </a:lnTo>
                  <a:lnTo>
                    <a:pt x="541705" y="433057"/>
                  </a:lnTo>
                  <a:close/>
                </a:path>
                <a:path w="816609" h="482600">
                  <a:moveTo>
                    <a:pt x="720394" y="203060"/>
                  </a:moveTo>
                  <a:lnTo>
                    <a:pt x="718527" y="189407"/>
                  </a:lnTo>
                  <a:lnTo>
                    <a:pt x="713422" y="181838"/>
                  </a:lnTo>
                  <a:lnTo>
                    <a:pt x="705853" y="176733"/>
                  </a:lnTo>
                  <a:lnTo>
                    <a:pt x="696569" y="174866"/>
                  </a:lnTo>
                  <a:lnTo>
                    <a:pt x="123507" y="178625"/>
                  </a:lnTo>
                  <a:lnTo>
                    <a:pt x="115989" y="179870"/>
                  </a:lnTo>
                  <a:lnTo>
                    <a:pt x="107734" y="184658"/>
                  </a:lnTo>
                  <a:lnTo>
                    <a:pt x="102120" y="191858"/>
                  </a:lnTo>
                  <a:lnTo>
                    <a:pt x="99682" y="200583"/>
                  </a:lnTo>
                  <a:lnTo>
                    <a:pt x="100939" y="209956"/>
                  </a:lnTo>
                  <a:lnTo>
                    <a:pt x="156743" y="376034"/>
                  </a:lnTo>
                  <a:lnTo>
                    <a:pt x="179311" y="392328"/>
                  </a:lnTo>
                  <a:lnTo>
                    <a:pt x="653313" y="389191"/>
                  </a:lnTo>
                  <a:lnTo>
                    <a:pt x="720394" y="203060"/>
                  </a:lnTo>
                  <a:close/>
                </a:path>
                <a:path w="816609" h="482600">
                  <a:moveTo>
                    <a:pt x="726046" y="33845"/>
                  </a:moveTo>
                  <a:lnTo>
                    <a:pt x="723303" y="20624"/>
                  </a:lnTo>
                  <a:lnTo>
                    <a:pt x="715848" y="9867"/>
                  </a:lnTo>
                  <a:lnTo>
                    <a:pt x="704875" y="2641"/>
                  </a:lnTo>
                  <a:lnTo>
                    <a:pt x="691553" y="0"/>
                  </a:lnTo>
                  <a:lnTo>
                    <a:pt x="122885" y="3759"/>
                  </a:lnTo>
                  <a:lnTo>
                    <a:pt x="109664" y="6502"/>
                  </a:lnTo>
                  <a:lnTo>
                    <a:pt x="98907" y="13944"/>
                  </a:lnTo>
                  <a:lnTo>
                    <a:pt x="91668" y="24904"/>
                  </a:lnTo>
                  <a:lnTo>
                    <a:pt x="89027" y="38227"/>
                  </a:lnTo>
                  <a:lnTo>
                    <a:pt x="89027" y="45123"/>
                  </a:lnTo>
                  <a:lnTo>
                    <a:pt x="91770" y="58343"/>
                  </a:lnTo>
                  <a:lnTo>
                    <a:pt x="99212" y="69088"/>
                  </a:lnTo>
                  <a:lnTo>
                    <a:pt x="110185" y="76314"/>
                  </a:lnTo>
                  <a:lnTo>
                    <a:pt x="123507" y="78968"/>
                  </a:lnTo>
                  <a:lnTo>
                    <a:pt x="692188" y="75196"/>
                  </a:lnTo>
                  <a:lnTo>
                    <a:pt x="705408" y="72466"/>
                  </a:lnTo>
                  <a:lnTo>
                    <a:pt x="716165" y="65024"/>
                  </a:lnTo>
                  <a:lnTo>
                    <a:pt x="723392" y="54051"/>
                  </a:lnTo>
                  <a:lnTo>
                    <a:pt x="726046" y="40728"/>
                  </a:lnTo>
                  <a:lnTo>
                    <a:pt x="726046" y="33845"/>
                  </a:lnTo>
                  <a:close/>
                </a:path>
                <a:path w="816609" h="482600">
                  <a:moveTo>
                    <a:pt x="816330" y="117830"/>
                  </a:moveTo>
                  <a:lnTo>
                    <a:pt x="813587" y="104609"/>
                  </a:lnTo>
                  <a:lnTo>
                    <a:pt x="806132" y="93853"/>
                  </a:lnTo>
                  <a:lnTo>
                    <a:pt x="795159" y="86626"/>
                  </a:lnTo>
                  <a:lnTo>
                    <a:pt x="781837" y="83972"/>
                  </a:lnTo>
                  <a:lnTo>
                    <a:pt x="33858" y="88988"/>
                  </a:lnTo>
                  <a:lnTo>
                    <a:pt x="20624" y="91998"/>
                  </a:lnTo>
                  <a:lnTo>
                    <a:pt x="9867" y="99428"/>
                  </a:lnTo>
                  <a:lnTo>
                    <a:pt x="2641" y="110248"/>
                  </a:lnTo>
                  <a:lnTo>
                    <a:pt x="0" y="123469"/>
                  </a:lnTo>
                  <a:lnTo>
                    <a:pt x="0" y="130365"/>
                  </a:lnTo>
                  <a:lnTo>
                    <a:pt x="2743" y="143586"/>
                  </a:lnTo>
                  <a:lnTo>
                    <a:pt x="10185" y="154343"/>
                  </a:lnTo>
                  <a:lnTo>
                    <a:pt x="21158" y="161569"/>
                  </a:lnTo>
                  <a:lnTo>
                    <a:pt x="34480" y="164211"/>
                  </a:lnTo>
                  <a:lnTo>
                    <a:pt x="782472" y="159194"/>
                  </a:lnTo>
                  <a:lnTo>
                    <a:pt x="795693" y="156451"/>
                  </a:lnTo>
                  <a:lnTo>
                    <a:pt x="806450" y="149009"/>
                  </a:lnTo>
                  <a:lnTo>
                    <a:pt x="813676" y="138049"/>
                  </a:lnTo>
                  <a:lnTo>
                    <a:pt x="816330" y="124726"/>
                  </a:lnTo>
                  <a:lnTo>
                    <a:pt x="816330" y="117830"/>
                  </a:lnTo>
                  <a:close/>
                </a:path>
              </a:pathLst>
            </a:custGeom>
            <a:solidFill>
              <a:srgbClr val="3C3C3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9753518" y="2725607"/>
              <a:ext cx="630555" cy="184150"/>
            </a:xfrm>
            <a:custGeom>
              <a:avLst/>
              <a:gdLst/>
              <a:ahLst/>
              <a:cxnLst/>
              <a:rect l="l" t="t" r="r" b="b"/>
              <a:pathLst>
                <a:path w="630554" h="184150">
                  <a:moveTo>
                    <a:pt x="334808" y="0"/>
                  </a:moveTo>
                  <a:lnTo>
                    <a:pt x="266469" y="5107"/>
                  </a:lnTo>
                  <a:lnTo>
                    <a:pt x="203671" y="20181"/>
                  </a:lnTo>
                  <a:lnTo>
                    <a:pt x="147426" y="42026"/>
                  </a:lnTo>
                  <a:lnTo>
                    <a:pt x="98749" y="67447"/>
                  </a:lnTo>
                  <a:lnTo>
                    <a:pt x="58654" y="93251"/>
                  </a:lnTo>
                  <a:lnTo>
                    <a:pt x="28155" y="116241"/>
                  </a:lnTo>
                  <a:lnTo>
                    <a:pt x="0" y="141005"/>
                  </a:lnTo>
                  <a:lnTo>
                    <a:pt x="29732" y="129382"/>
                  </a:lnTo>
                  <a:lnTo>
                    <a:pt x="107135" y="103952"/>
                  </a:lnTo>
                  <a:lnTo>
                    <a:pt x="214515" y="78875"/>
                  </a:lnTo>
                  <a:lnTo>
                    <a:pt x="334181" y="68309"/>
                  </a:lnTo>
                  <a:lnTo>
                    <a:pt x="384490" y="73252"/>
                  </a:lnTo>
                  <a:lnTo>
                    <a:pt x="433745" y="86498"/>
                  </a:lnTo>
                  <a:lnTo>
                    <a:pt x="481797" y="107926"/>
                  </a:lnTo>
                  <a:lnTo>
                    <a:pt x="528495" y="137416"/>
                  </a:lnTo>
                  <a:lnTo>
                    <a:pt x="573688" y="174847"/>
                  </a:lnTo>
                  <a:lnTo>
                    <a:pt x="584738" y="181544"/>
                  </a:lnTo>
                  <a:lnTo>
                    <a:pt x="597200" y="183777"/>
                  </a:lnTo>
                  <a:lnTo>
                    <a:pt x="609661" y="181544"/>
                  </a:lnTo>
                  <a:lnTo>
                    <a:pt x="620711" y="174847"/>
                  </a:lnTo>
                  <a:lnTo>
                    <a:pt x="621338" y="173593"/>
                  </a:lnTo>
                  <a:lnTo>
                    <a:pt x="620711" y="173593"/>
                  </a:lnTo>
                  <a:lnTo>
                    <a:pt x="628010" y="161990"/>
                  </a:lnTo>
                  <a:lnTo>
                    <a:pt x="619458" y="124711"/>
                  </a:lnTo>
                  <a:lnTo>
                    <a:pt x="575427" y="87272"/>
                  </a:lnTo>
                  <a:lnTo>
                    <a:pt x="529915" y="56448"/>
                  </a:lnTo>
                  <a:lnTo>
                    <a:pt x="483011" y="32274"/>
                  </a:lnTo>
                  <a:lnTo>
                    <a:pt x="434800" y="14785"/>
                  </a:lnTo>
                  <a:lnTo>
                    <a:pt x="385370" y="4015"/>
                  </a:lnTo>
                  <a:lnTo>
                    <a:pt x="334808" y="0"/>
                  </a:lnTo>
                  <a:close/>
                </a:path>
              </a:pathLst>
            </a:custGeom>
            <a:solidFill>
              <a:srgbClr val="EEE6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0024999" y="2090775"/>
              <a:ext cx="518159" cy="346710"/>
            </a:xfrm>
            <a:custGeom>
              <a:avLst/>
              <a:gdLst/>
              <a:ahLst/>
              <a:cxnLst/>
              <a:rect l="l" t="t" r="r" b="b"/>
              <a:pathLst>
                <a:path w="518159" h="346710">
                  <a:moveTo>
                    <a:pt x="72720" y="36347"/>
                  </a:moveTo>
                  <a:lnTo>
                    <a:pt x="69862" y="22212"/>
                  </a:lnTo>
                  <a:lnTo>
                    <a:pt x="62064" y="10655"/>
                  </a:lnTo>
                  <a:lnTo>
                    <a:pt x="50507" y="2857"/>
                  </a:lnTo>
                  <a:lnTo>
                    <a:pt x="36360" y="0"/>
                  </a:lnTo>
                  <a:lnTo>
                    <a:pt x="22212" y="2857"/>
                  </a:lnTo>
                  <a:lnTo>
                    <a:pt x="10655" y="10655"/>
                  </a:lnTo>
                  <a:lnTo>
                    <a:pt x="2857" y="22212"/>
                  </a:lnTo>
                  <a:lnTo>
                    <a:pt x="0" y="36347"/>
                  </a:lnTo>
                  <a:lnTo>
                    <a:pt x="0" y="234378"/>
                  </a:lnTo>
                  <a:lnTo>
                    <a:pt x="2857" y="248526"/>
                  </a:lnTo>
                  <a:lnTo>
                    <a:pt x="10655" y="260070"/>
                  </a:lnTo>
                  <a:lnTo>
                    <a:pt x="22212" y="267868"/>
                  </a:lnTo>
                  <a:lnTo>
                    <a:pt x="36360" y="270725"/>
                  </a:lnTo>
                  <a:lnTo>
                    <a:pt x="50507" y="267868"/>
                  </a:lnTo>
                  <a:lnTo>
                    <a:pt x="62064" y="260070"/>
                  </a:lnTo>
                  <a:lnTo>
                    <a:pt x="69862" y="248526"/>
                  </a:lnTo>
                  <a:lnTo>
                    <a:pt x="72720" y="234378"/>
                  </a:lnTo>
                  <a:lnTo>
                    <a:pt x="72720" y="36347"/>
                  </a:lnTo>
                  <a:close/>
                </a:path>
                <a:path w="518159" h="346710">
                  <a:moveTo>
                    <a:pt x="518058" y="125793"/>
                  </a:moveTo>
                  <a:lnTo>
                    <a:pt x="515213" y="112255"/>
                  </a:lnTo>
                  <a:lnTo>
                    <a:pt x="507441" y="100711"/>
                  </a:lnTo>
                  <a:lnTo>
                    <a:pt x="495312" y="92748"/>
                  </a:lnTo>
                  <a:lnTo>
                    <a:pt x="481088" y="90068"/>
                  </a:lnTo>
                  <a:lnTo>
                    <a:pt x="467563" y="92900"/>
                  </a:lnTo>
                  <a:lnTo>
                    <a:pt x="456158" y="100685"/>
                  </a:lnTo>
                  <a:lnTo>
                    <a:pt x="448284" y="112801"/>
                  </a:lnTo>
                  <a:lnTo>
                    <a:pt x="373049" y="296430"/>
                  </a:lnTo>
                  <a:lnTo>
                    <a:pt x="370370" y="310375"/>
                  </a:lnTo>
                  <a:lnTo>
                    <a:pt x="373202" y="323926"/>
                  </a:lnTo>
                  <a:lnTo>
                    <a:pt x="380987" y="335470"/>
                  </a:lnTo>
                  <a:lnTo>
                    <a:pt x="393115" y="343420"/>
                  </a:lnTo>
                  <a:lnTo>
                    <a:pt x="407073" y="346113"/>
                  </a:lnTo>
                  <a:lnTo>
                    <a:pt x="420624" y="343268"/>
                  </a:lnTo>
                  <a:lnTo>
                    <a:pt x="432168" y="335495"/>
                  </a:lnTo>
                  <a:lnTo>
                    <a:pt x="440131" y="323367"/>
                  </a:lnTo>
                  <a:lnTo>
                    <a:pt x="515378" y="139750"/>
                  </a:lnTo>
                  <a:lnTo>
                    <a:pt x="518058" y="125793"/>
                  </a:lnTo>
                  <a:close/>
                </a:path>
              </a:pathLst>
            </a:custGeom>
            <a:solidFill>
              <a:srgbClr val="FCCF0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708255" y="2433020"/>
              <a:ext cx="212233" cy="213780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8847519" y="2810027"/>
              <a:ext cx="2418080" cy="561340"/>
            </a:xfrm>
            <a:custGeom>
              <a:avLst/>
              <a:gdLst/>
              <a:ahLst/>
              <a:cxnLst/>
              <a:rect l="l" t="t" r="r" b="b"/>
              <a:pathLst>
                <a:path w="2418079" h="561339">
                  <a:moveTo>
                    <a:pt x="270865" y="516585"/>
                  </a:moveTo>
                  <a:lnTo>
                    <a:pt x="267538" y="502551"/>
                  </a:lnTo>
                  <a:lnTo>
                    <a:pt x="259346" y="491286"/>
                  </a:lnTo>
                  <a:lnTo>
                    <a:pt x="247497" y="483882"/>
                  </a:lnTo>
                  <a:lnTo>
                    <a:pt x="233248" y="481495"/>
                  </a:lnTo>
                  <a:lnTo>
                    <a:pt x="35115" y="488378"/>
                  </a:lnTo>
                  <a:lnTo>
                    <a:pt x="21082" y="491705"/>
                  </a:lnTo>
                  <a:lnTo>
                    <a:pt x="9804" y="499897"/>
                  </a:lnTo>
                  <a:lnTo>
                    <a:pt x="2400" y="511733"/>
                  </a:lnTo>
                  <a:lnTo>
                    <a:pt x="0" y="525983"/>
                  </a:lnTo>
                  <a:lnTo>
                    <a:pt x="3327" y="540016"/>
                  </a:lnTo>
                  <a:lnTo>
                    <a:pt x="11531" y="551281"/>
                  </a:lnTo>
                  <a:lnTo>
                    <a:pt x="23368" y="558685"/>
                  </a:lnTo>
                  <a:lnTo>
                    <a:pt x="37630" y="561073"/>
                  </a:lnTo>
                  <a:lnTo>
                    <a:pt x="235750" y="554189"/>
                  </a:lnTo>
                  <a:lnTo>
                    <a:pt x="249783" y="550862"/>
                  </a:lnTo>
                  <a:lnTo>
                    <a:pt x="261061" y="542671"/>
                  </a:lnTo>
                  <a:lnTo>
                    <a:pt x="268465" y="530834"/>
                  </a:lnTo>
                  <a:lnTo>
                    <a:pt x="270865" y="516585"/>
                  </a:lnTo>
                  <a:close/>
                </a:path>
                <a:path w="2418079" h="561339">
                  <a:moveTo>
                    <a:pt x="332651" y="143903"/>
                  </a:moveTo>
                  <a:lnTo>
                    <a:pt x="309105" y="111747"/>
                  </a:lnTo>
                  <a:lnTo>
                    <a:pt x="122897" y="42799"/>
                  </a:lnTo>
                  <a:lnTo>
                    <a:pt x="108673" y="40576"/>
                  </a:lnTo>
                  <a:lnTo>
                    <a:pt x="95224" y="43827"/>
                  </a:lnTo>
                  <a:lnTo>
                    <a:pt x="84010" y="51879"/>
                  </a:lnTo>
                  <a:lnTo>
                    <a:pt x="76492" y="64109"/>
                  </a:lnTo>
                  <a:lnTo>
                    <a:pt x="74358" y="78320"/>
                  </a:lnTo>
                  <a:lnTo>
                    <a:pt x="77749" y="91770"/>
                  </a:lnTo>
                  <a:lnTo>
                    <a:pt x="85839" y="102971"/>
                  </a:lnTo>
                  <a:lnTo>
                    <a:pt x="97815" y="110490"/>
                  </a:lnTo>
                  <a:lnTo>
                    <a:pt x="284022" y="179425"/>
                  </a:lnTo>
                  <a:lnTo>
                    <a:pt x="298246" y="181648"/>
                  </a:lnTo>
                  <a:lnTo>
                    <a:pt x="311696" y="178409"/>
                  </a:lnTo>
                  <a:lnTo>
                    <a:pt x="322910" y="170345"/>
                  </a:lnTo>
                  <a:lnTo>
                    <a:pt x="330428" y="158115"/>
                  </a:lnTo>
                  <a:lnTo>
                    <a:pt x="332651" y="143903"/>
                  </a:lnTo>
                  <a:close/>
                </a:path>
                <a:path w="2418079" h="561339">
                  <a:moveTo>
                    <a:pt x="2326386" y="36093"/>
                  </a:moveTo>
                  <a:lnTo>
                    <a:pt x="2323604" y="22123"/>
                  </a:lnTo>
                  <a:lnTo>
                    <a:pt x="2315273" y="10363"/>
                  </a:lnTo>
                  <a:lnTo>
                    <a:pt x="2303538" y="2781"/>
                  </a:lnTo>
                  <a:lnTo>
                    <a:pt x="2289924" y="0"/>
                  </a:lnTo>
                  <a:lnTo>
                    <a:pt x="2275954" y="2692"/>
                  </a:lnTo>
                  <a:lnTo>
                    <a:pt x="2093493" y="80403"/>
                  </a:lnTo>
                  <a:lnTo>
                    <a:pt x="2081466" y="88734"/>
                  </a:lnTo>
                  <a:lnTo>
                    <a:pt x="2073910" y="100457"/>
                  </a:lnTo>
                  <a:lnTo>
                    <a:pt x="2071281" y="114071"/>
                  </a:lnTo>
                  <a:lnTo>
                    <a:pt x="2074062" y="128041"/>
                  </a:lnTo>
                  <a:lnTo>
                    <a:pt x="2082393" y="140055"/>
                  </a:lnTo>
                  <a:lnTo>
                    <a:pt x="2094128" y="147624"/>
                  </a:lnTo>
                  <a:lnTo>
                    <a:pt x="2107742" y="150241"/>
                  </a:lnTo>
                  <a:lnTo>
                    <a:pt x="2121712" y="147459"/>
                  </a:lnTo>
                  <a:lnTo>
                    <a:pt x="2304161" y="69748"/>
                  </a:lnTo>
                  <a:lnTo>
                    <a:pt x="2316188" y="61429"/>
                  </a:lnTo>
                  <a:lnTo>
                    <a:pt x="2323757" y="49695"/>
                  </a:lnTo>
                  <a:lnTo>
                    <a:pt x="2326386" y="36093"/>
                  </a:lnTo>
                  <a:close/>
                </a:path>
                <a:path w="2418079" h="561339">
                  <a:moveTo>
                    <a:pt x="2417648" y="480860"/>
                  </a:moveTo>
                  <a:lnTo>
                    <a:pt x="2414790" y="466737"/>
                  </a:lnTo>
                  <a:lnTo>
                    <a:pt x="2406993" y="455244"/>
                  </a:lnTo>
                  <a:lnTo>
                    <a:pt x="2395423" y="447636"/>
                  </a:lnTo>
                  <a:lnTo>
                    <a:pt x="2381288" y="445147"/>
                  </a:lnTo>
                  <a:lnTo>
                    <a:pt x="2183155" y="447649"/>
                  </a:lnTo>
                  <a:lnTo>
                    <a:pt x="2169109" y="450507"/>
                  </a:lnTo>
                  <a:lnTo>
                    <a:pt x="2157768" y="458304"/>
                  </a:lnTo>
                  <a:lnTo>
                    <a:pt x="2150186" y="469861"/>
                  </a:lnTo>
                  <a:lnTo>
                    <a:pt x="2147417" y="483997"/>
                  </a:lnTo>
                  <a:lnTo>
                    <a:pt x="2150275" y="498043"/>
                  </a:lnTo>
                  <a:lnTo>
                    <a:pt x="2158073" y="509371"/>
                  </a:lnTo>
                  <a:lnTo>
                    <a:pt x="2169642" y="516953"/>
                  </a:lnTo>
                  <a:lnTo>
                    <a:pt x="2183777" y="519722"/>
                  </a:lnTo>
                  <a:lnTo>
                    <a:pt x="2381910" y="517207"/>
                  </a:lnTo>
                  <a:lnTo>
                    <a:pt x="2395956" y="514350"/>
                  </a:lnTo>
                  <a:lnTo>
                    <a:pt x="2407297" y="506552"/>
                  </a:lnTo>
                  <a:lnTo>
                    <a:pt x="2414879" y="495007"/>
                  </a:lnTo>
                  <a:lnTo>
                    <a:pt x="2417648" y="480860"/>
                  </a:lnTo>
                  <a:close/>
                </a:path>
              </a:pathLst>
            </a:custGeom>
            <a:solidFill>
              <a:srgbClr val="FCCF0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61412" y="2464668"/>
              <a:ext cx="218032" cy="207278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529568" y="2198442"/>
              <a:ext cx="155726" cy="252165"/>
            </a:xfrm>
            <a:prstGeom prst="rect">
              <a:avLst/>
            </a:prstGeom>
          </p:spPr>
        </p:pic>
      </p:grp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154635" y="302081"/>
            <a:ext cx="5775960" cy="1099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0100"/>
              </a:lnSpc>
              <a:spcBef>
                <a:spcPts val="100"/>
              </a:spcBef>
            </a:pPr>
            <a:r>
              <a:rPr dirty="0"/>
              <a:t>2.3</a:t>
            </a:r>
            <a:r>
              <a:rPr spc="-30" dirty="0"/>
              <a:t> </a:t>
            </a:r>
            <a:r>
              <a:rPr dirty="0"/>
              <a:t>Design</a:t>
            </a:r>
            <a:r>
              <a:rPr spc="-15" dirty="0"/>
              <a:t> </a:t>
            </a:r>
            <a:r>
              <a:rPr dirty="0"/>
              <a:t>and</a:t>
            </a:r>
            <a:r>
              <a:rPr spc="-30" dirty="0"/>
              <a:t> </a:t>
            </a:r>
            <a:r>
              <a:rPr dirty="0"/>
              <a:t>Apply</a:t>
            </a:r>
            <a:r>
              <a:rPr spc="-20" dirty="0"/>
              <a:t> </a:t>
            </a:r>
            <a:r>
              <a:rPr dirty="0"/>
              <a:t>Data</a:t>
            </a:r>
            <a:r>
              <a:rPr spc="-10" dirty="0"/>
              <a:t> Security Technologies</a:t>
            </a:r>
            <a:r>
              <a:rPr spc="-95" dirty="0"/>
              <a:t> </a:t>
            </a:r>
            <a:r>
              <a:rPr dirty="0"/>
              <a:t>and</a:t>
            </a:r>
            <a:r>
              <a:rPr spc="-85" dirty="0"/>
              <a:t> </a:t>
            </a:r>
            <a:r>
              <a:rPr spc="-10" dirty="0"/>
              <a:t>Strategies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154635" y="1555554"/>
            <a:ext cx="4357370" cy="3027680"/>
          </a:xfrm>
          <a:prstGeom prst="rect">
            <a:avLst/>
          </a:prstGeom>
        </p:spPr>
        <p:txBody>
          <a:bodyPr vert="horz" wrap="square" lIns="0" tIns="167005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315"/>
              </a:spcBef>
              <a:buClr>
                <a:srgbClr val="DA3467"/>
              </a:buClr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Encryption</a:t>
            </a:r>
            <a:r>
              <a:rPr sz="1800" spc="-1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and</a:t>
            </a:r>
            <a:r>
              <a:rPr sz="18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Key</a:t>
            </a:r>
            <a:r>
              <a:rPr sz="1800" spc="-10" dirty="0">
                <a:solidFill>
                  <a:srgbClr val="131C36"/>
                </a:solidFill>
                <a:latin typeface="Calibri"/>
                <a:cs typeface="Calibri"/>
              </a:rPr>
              <a:t> Management</a:t>
            </a:r>
            <a:endParaRPr sz="180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spcBef>
                <a:spcPts val="1215"/>
              </a:spcBef>
              <a:buClr>
                <a:srgbClr val="DA3467"/>
              </a:buClr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800" spc="-10" dirty="0">
                <a:solidFill>
                  <a:srgbClr val="131C36"/>
                </a:solidFill>
                <a:latin typeface="Calibri"/>
                <a:cs typeface="Calibri"/>
              </a:rPr>
              <a:t>Hashing</a:t>
            </a:r>
            <a:endParaRPr sz="180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spcBef>
                <a:spcPts val="1215"/>
              </a:spcBef>
              <a:buClr>
                <a:srgbClr val="DA3467"/>
              </a:buClr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800" spc="-10" dirty="0">
                <a:solidFill>
                  <a:srgbClr val="131C36"/>
                </a:solidFill>
                <a:latin typeface="Calibri"/>
                <a:cs typeface="Calibri"/>
              </a:rPr>
              <a:t>Masking</a:t>
            </a:r>
            <a:endParaRPr sz="180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spcBef>
                <a:spcPts val="1225"/>
              </a:spcBef>
              <a:buClr>
                <a:srgbClr val="DA3467"/>
              </a:buClr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800" spc="-10" dirty="0">
                <a:solidFill>
                  <a:srgbClr val="131C36"/>
                </a:solidFill>
                <a:latin typeface="Calibri"/>
                <a:cs typeface="Calibri"/>
              </a:rPr>
              <a:t>Tokenization</a:t>
            </a:r>
            <a:endParaRPr sz="180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spcBef>
                <a:spcPts val="1210"/>
              </a:spcBef>
              <a:buClr>
                <a:srgbClr val="DA3467"/>
              </a:buClr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Data</a:t>
            </a:r>
            <a:r>
              <a:rPr sz="18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Loss</a:t>
            </a:r>
            <a:r>
              <a:rPr sz="18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Prevention</a:t>
            </a:r>
            <a:r>
              <a:rPr sz="18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131C36"/>
                </a:solidFill>
                <a:latin typeface="Calibri"/>
                <a:cs typeface="Calibri"/>
              </a:rPr>
              <a:t>(DLP)</a:t>
            </a:r>
            <a:endParaRPr sz="180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spcBef>
                <a:spcPts val="1215"/>
              </a:spcBef>
              <a:buClr>
                <a:srgbClr val="DA3467"/>
              </a:buClr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Data</a:t>
            </a:r>
            <a:r>
              <a:rPr sz="18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131C36"/>
                </a:solidFill>
                <a:latin typeface="Calibri"/>
                <a:cs typeface="Calibri"/>
              </a:rPr>
              <a:t>Obfuscation</a:t>
            </a:r>
            <a:endParaRPr sz="180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spcBef>
                <a:spcPts val="1225"/>
              </a:spcBef>
              <a:buClr>
                <a:srgbClr val="DA3467"/>
              </a:buClr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Data</a:t>
            </a:r>
            <a:r>
              <a:rPr sz="18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131C36"/>
                </a:solidFill>
                <a:latin typeface="Calibri"/>
                <a:cs typeface="Calibri"/>
              </a:rPr>
              <a:t>De-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identification</a:t>
            </a:r>
            <a:r>
              <a:rPr sz="1800" spc="-1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(e.g.,</a:t>
            </a:r>
            <a:r>
              <a:rPr sz="18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131C36"/>
                </a:solidFill>
                <a:latin typeface="Calibri"/>
                <a:cs typeface="Calibri"/>
              </a:rPr>
              <a:t>anonymization)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6350" y="0"/>
            <a:ext cx="5243195" cy="6870700"/>
            <a:chOff x="-6350" y="0"/>
            <a:chExt cx="5243195" cy="68707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5230495" cy="6858000"/>
            </a:xfrm>
            <a:custGeom>
              <a:avLst/>
              <a:gdLst/>
              <a:ahLst/>
              <a:cxnLst/>
              <a:rect l="l" t="t" r="r" b="b"/>
              <a:pathLst>
                <a:path w="5230495" h="6858000">
                  <a:moveTo>
                    <a:pt x="5230368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5230368" y="6858000"/>
                  </a:lnTo>
                  <a:lnTo>
                    <a:pt x="5230368" y="0"/>
                  </a:lnTo>
                  <a:close/>
                </a:path>
              </a:pathLst>
            </a:custGeom>
            <a:solidFill>
              <a:srgbClr val="131C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0"/>
              <a:ext cx="5230495" cy="6858000"/>
            </a:xfrm>
            <a:custGeom>
              <a:avLst/>
              <a:gdLst/>
              <a:ahLst/>
              <a:cxnLst/>
              <a:rect l="l" t="t" r="r" b="b"/>
              <a:pathLst>
                <a:path w="5230495" h="6858000">
                  <a:moveTo>
                    <a:pt x="0" y="6858000"/>
                  </a:moveTo>
                  <a:lnTo>
                    <a:pt x="5230368" y="6858000"/>
                  </a:lnTo>
                  <a:lnTo>
                    <a:pt x="5230368" y="0"/>
                  </a:lnTo>
                  <a:lnTo>
                    <a:pt x="0" y="0"/>
                  </a:lnTo>
                  <a:lnTo>
                    <a:pt x="0" y="6858000"/>
                  </a:lnTo>
                  <a:close/>
                </a:path>
              </a:pathLst>
            </a:custGeom>
            <a:ln w="12700">
              <a:solidFill>
                <a:srgbClr val="9F3D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0863" y="260350"/>
              <a:ext cx="2903855" cy="557784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88163" y="902614"/>
            <a:ext cx="4180204" cy="9645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0000"/>
              </a:lnSpc>
              <a:spcBef>
                <a:spcPts val="100"/>
              </a:spcBef>
            </a:pPr>
            <a:r>
              <a:rPr sz="2800" b="1" dirty="0">
                <a:solidFill>
                  <a:srgbClr val="FFFFFF"/>
                </a:solidFill>
                <a:latin typeface="Calibri"/>
                <a:cs typeface="Calibri"/>
              </a:rPr>
              <a:t>Cloud</a:t>
            </a:r>
            <a:r>
              <a:rPr sz="2800" b="1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b="1" spc="-10" dirty="0">
                <a:solidFill>
                  <a:srgbClr val="FFFFFF"/>
                </a:solidFill>
                <a:latin typeface="Calibri"/>
                <a:cs typeface="Calibri"/>
              </a:rPr>
              <a:t>computing</a:t>
            </a:r>
            <a:r>
              <a:rPr sz="2800" b="1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FFFFFF"/>
                </a:solidFill>
                <a:latin typeface="Calibri"/>
                <a:cs typeface="Calibri"/>
              </a:rPr>
              <a:t>has</a:t>
            </a:r>
            <a:r>
              <a:rPr sz="2800" b="1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800" b="1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b="1" spc="-20" dirty="0">
                <a:solidFill>
                  <a:srgbClr val="FFFFFF"/>
                </a:solidFill>
                <a:latin typeface="Calibri"/>
                <a:cs typeface="Calibri"/>
              </a:rPr>
              <a:t>huge </a:t>
            </a:r>
            <a:r>
              <a:rPr sz="2800" b="1" dirty="0">
                <a:solidFill>
                  <a:srgbClr val="FFFFFF"/>
                </a:solidFill>
                <a:latin typeface="Calibri"/>
                <a:cs typeface="Calibri"/>
              </a:rPr>
              <a:t>dependency</a:t>
            </a:r>
            <a:r>
              <a:rPr sz="2800" b="1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r>
              <a:rPr sz="2800" b="1" spc="-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b="1" spc="-10" dirty="0">
                <a:solidFill>
                  <a:srgbClr val="FFFFFF"/>
                </a:solidFill>
                <a:latin typeface="Calibri"/>
                <a:cs typeface="Calibri"/>
              </a:rPr>
              <a:t>encryption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88163" y="2098903"/>
            <a:ext cx="4872990" cy="43046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10000"/>
              </a:lnSpc>
              <a:spcBef>
                <a:spcPts val="100"/>
              </a:spcBef>
              <a:buClr>
                <a:srgbClr val="DA3467"/>
              </a:buClr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Cloud</a:t>
            </a:r>
            <a:r>
              <a:rPr sz="2000" spc="-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providers</a:t>
            </a:r>
            <a:r>
              <a:rPr sz="20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have</a:t>
            </a:r>
            <a:r>
              <a:rPr sz="20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0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massive</a:t>
            </a:r>
            <a:r>
              <a:rPr sz="20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resources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0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employ</a:t>
            </a:r>
            <a:r>
              <a:rPr sz="20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teams of</a:t>
            </a:r>
            <a:r>
              <a:rPr sz="20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advanced cryptographers</a:t>
            </a:r>
            <a:r>
              <a:rPr sz="20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20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cryptanalysts</a:t>
            </a:r>
            <a:r>
              <a:rPr sz="2000" spc="-25" dirty="0">
                <a:solidFill>
                  <a:srgbClr val="FFFFFF"/>
                </a:solidFill>
                <a:latin typeface="Calibri"/>
                <a:cs typeface="Calibri"/>
              </a:rPr>
              <a:t> to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develop</a:t>
            </a:r>
            <a:r>
              <a:rPr sz="20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bleeding</a:t>
            </a:r>
            <a:r>
              <a:rPr sz="20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edge</a:t>
            </a:r>
            <a:r>
              <a:rPr sz="2000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crypto</a:t>
            </a:r>
            <a:r>
              <a:rPr sz="20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solutions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such</a:t>
            </a:r>
            <a:r>
              <a:rPr sz="20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as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post-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quantum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cryptography</a:t>
            </a:r>
            <a:r>
              <a:rPr sz="20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25" dirty="0">
                <a:solidFill>
                  <a:srgbClr val="FFFFFF"/>
                </a:solidFill>
                <a:latin typeface="Calibri"/>
                <a:cs typeface="Calibri"/>
              </a:rPr>
              <a:t>and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homomorphic</a:t>
            </a:r>
            <a:r>
              <a:rPr sz="2000" spc="-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encryption</a:t>
            </a:r>
            <a:endParaRPr sz="2000">
              <a:latin typeface="Calibri"/>
              <a:cs typeface="Calibri"/>
            </a:endParaRPr>
          </a:p>
          <a:p>
            <a:pPr marL="355600" marR="114935" indent="-342900">
              <a:lnSpc>
                <a:spcPct val="110000"/>
              </a:lnSpc>
              <a:spcBef>
                <a:spcPts val="994"/>
              </a:spcBef>
              <a:buClr>
                <a:srgbClr val="DA3467"/>
              </a:buClr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Responsibility</a:t>
            </a:r>
            <a:r>
              <a:rPr sz="2000" spc="-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2000" spc="-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cryptographic</a:t>
            </a:r>
            <a:r>
              <a:rPr sz="2000" spc="-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protection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depends</a:t>
            </a:r>
            <a:r>
              <a:rPr sz="20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r>
              <a:rPr sz="20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service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deployment</a:t>
            </a:r>
            <a:r>
              <a:rPr sz="20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FFFFFF"/>
                </a:solidFill>
                <a:latin typeface="Calibri"/>
                <a:cs typeface="Calibri"/>
              </a:rPr>
              <a:t>type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(IaaS</a:t>
            </a:r>
            <a:r>
              <a:rPr sz="20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vs.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PaaS)</a:t>
            </a:r>
            <a:endParaRPr sz="2000">
              <a:latin typeface="Calibri"/>
              <a:cs typeface="Calibri"/>
            </a:endParaRPr>
          </a:p>
          <a:p>
            <a:pPr marL="355600" marR="90170" indent="-342900">
              <a:lnSpc>
                <a:spcPct val="110100"/>
              </a:lnSpc>
              <a:spcBef>
                <a:spcPts val="1005"/>
              </a:spcBef>
              <a:buClr>
                <a:srgbClr val="DA3467"/>
              </a:buClr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Newer</a:t>
            </a:r>
            <a:r>
              <a:rPr sz="20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mechanisms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such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as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FFFFFF"/>
                </a:solidFill>
                <a:latin typeface="Calibri"/>
                <a:cs typeface="Calibri"/>
              </a:rPr>
              <a:t>AES-GCM-</a:t>
            </a:r>
            <a:r>
              <a:rPr sz="2000" b="1" spc="-20" dirty="0">
                <a:solidFill>
                  <a:srgbClr val="FFFFFF"/>
                </a:solidFill>
                <a:latin typeface="Calibri"/>
                <a:cs typeface="Calibri"/>
              </a:rPr>
              <a:t>256</a:t>
            </a:r>
            <a:r>
              <a:rPr sz="2000" spc="-20" dirty="0">
                <a:solidFill>
                  <a:srgbClr val="FFFFFF"/>
                </a:solidFill>
                <a:latin typeface="Calibri"/>
                <a:cs typeface="Calibri"/>
              </a:rPr>
              <a:t>, </a:t>
            </a:r>
            <a:r>
              <a:rPr sz="2000" b="1" spc="-10" dirty="0">
                <a:solidFill>
                  <a:srgbClr val="FFFFFF"/>
                </a:solidFill>
                <a:latin typeface="Calibri"/>
                <a:cs typeface="Calibri"/>
              </a:rPr>
              <a:t>SHA-</a:t>
            </a:r>
            <a:r>
              <a:rPr sz="2000" b="1" dirty="0">
                <a:solidFill>
                  <a:srgbClr val="FFFFFF"/>
                </a:solidFill>
                <a:latin typeface="Calibri"/>
                <a:cs typeface="Calibri"/>
              </a:rPr>
              <a:t>3</a:t>
            </a:r>
            <a:r>
              <a:rPr sz="2000" b="1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FFFFFF"/>
                </a:solidFill>
                <a:latin typeface="Calibri"/>
                <a:cs typeface="Calibri"/>
              </a:rPr>
              <a:t>hashing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,</a:t>
            </a:r>
            <a:r>
              <a:rPr sz="20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FFFFFF"/>
                </a:solidFill>
                <a:latin typeface="Calibri"/>
                <a:cs typeface="Calibri"/>
              </a:rPr>
              <a:t>elliptic</a:t>
            </a:r>
            <a:r>
              <a:rPr sz="2000" b="1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FFFFFF"/>
                </a:solidFill>
                <a:latin typeface="Calibri"/>
                <a:cs typeface="Calibri"/>
              </a:rPr>
              <a:t>curve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cryptography</a:t>
            </a:r>
            <a:r>
              <a:rPr sz="2000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are</a:t>
            </a:r>
            <a:r>
              <a:rPr sz="20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commonly</a:t>
            </a:r>
            <a:r>
              <a:rPr sz="20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utilized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7196894" y="1801619"/>
            <a:ext cx="2348230" cy="850900"/>
            <a:chOff x="7196894" y="1801619"/>
            <a:chExt cx="2348230" cy="850900"/>
          </a:xfrm>
        </p:grpSpPr>
        <p:sp>
          <p:nvSpPr>
            <p:cNvPr id="9" name="object 9"/>
            <p:cNvSpPr/>
            <p:nvPr/>
          </p:nvSpPr>
          <p:spPr>
            <a:xfrm>
              <a:off x="8972213" y="2065943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4">
                  <a:moveTo>
                    <a:pt x="149537" y="0"/>
                  </a:moveTo>
                  <a:lnTo>
                    <a:pt x="107042" y="10325"/>
                  </a:lnTo>
                  <a:lnTo>
                    <a:pt x="69118" y="30887"/>
                  </a:lnTo>
                  <a:lnTo>
                    <a:pt x="37611" y="60353"/>
                  </a:lnTo>
                  <a:lnTo>
                    <a:pt x="14364" y="97392"/>
                  </a:lnTo>
                  <a:lnTo>
                    <a:pt x="1222" y="140670"/>
                  </a:lnTo>
                  <a:lnTo>
                    <a:pt x="0" y="185875"/>
                  </a:lnTo>
                  <a:lnTo>
                    <a:pt x="10335" y="228353"/>
                  </a:lnTo>
                  <a:lnTo>
                    <a:pt x="30901" y="266261"/>
                  </a:lnTo>
                  <a:lnTo>
                    <a:pt x="60370" y="297756"/>
                  </a:lnTo>
                  <a:lnTo>
                    <a:pt x="97414" y="320993"/>
                  </a:lnTo>
                  <a:lnTo>
                    <a:pt x="140705" y="334130"/>
                  </a:lnTo>
                  <a:lnTo>
                    <a:pt x="185933" y="335352"/>
                  </a:lnTo>
                  <a:lnTo>
                    <a:pt x="228438" y="325021"/>
                  </a:lnTo>
                  <a:lnTo>
                    <a:pt x="266371" y="304463"/>
                  </a:lnTo>
                  <a:lnTo>
                    <a:pt x="297882" y="275006"/>
                  </a:lnTo>
                  <a:lnTo>
                    <a:pt x="321123" y="237977"/>
                  </a:lnTo>
                  <a:lnTo>
                    <a:pt x="334243" y="194704"/>
                  </a:lnTo>
                  <a:lnTo>
                    <a:pt x="335488" y="149472"/>
                  </a:lnTo>
                  <a:lnTo>
                    <a:pt x="325158" y="106978"/>
                  </a:lnTo>
                  <a:lnTo>
                    <a:pt x="304588" y="69065"/>
                  </a:lnTo>
                  <a:lnTo>
                    <a:pt x="275110" y="37576"/>
                  </a:lnTo>
                  <a:lnTo>
                    <a:pt x="238056" y="14354"/>
                  </a:lnTo>
                  <a:lnTo>
                    <a:pt x="194760" y="1243"/>
                  </a:lnTo>
                  <a:lnTo>
                    <a:pt x="149537" y="0"/>
                  </a:lnTo>
                  <a:close/>
                </a:path>
              </a:pathLst>
            </a:custGeom>
            <a:solidFill>
              <a:srgbClr val="FDCF0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196894" y="1801619"/>
              <a:ext cx="2348230" cy="850900"/>
            </a:xfrm>
            <a:custGeom>
              <a:avLst/>
              <a:gdLst/>
              <a:ahLst/>
              <a:cxnLst/>
              <a:rect l="l" t="t" r="r" b="b"/>
              <a:pathLst>
                <a:path w="2348229" h="850900">
                  <a:moveTo>
                    <a:pt x="2182914" y="0"/>
                  </a:moveTo>
                  <a:lnTo>
                    <a:pt x="164082" y="0"/>
                  </a:lnTo>
                  <a:lnTo>
                    <a:pt x="120513" y="5868"/>
                  </a:lnTo>
                  <a:lnTo>
                    <a:pt x="81331" y="22425"/>
                  </a:lnTo>
                  <a:lnTo>
                    <a:pt x="48113" y="48093"/>
                  </a:lnTo>
                  <a:lnTo>
                    <a:pt x="22434" y="81298"/>
                  </a:lnTo>
                  <a:lnTo>
                    <a:pt x="5871" y="120464"/>
                  </a:lnTo>
                  <a:lnTo>
                    <a:pt x="0" y="164016"/>
                  </a:lnTo>
                  <a:lnTo>
                    <a:pt x="0" y="685956"/>
                  </a:lnTo>
                  <a:lnTo>
                    <a:pt x="5818" y="729511"/>
                  </a:lnTo>
                  <a:lnTo>
                    <a:pt x="22264" y="768702"/>
                  </a:lnTo>
                  <a:lnTo>
                    <a:pt x="47825" y="801975"/>
                  </a:lnTo>
                  <a:lnTo>
                    <a:pt x="80990" y="827774"/>
                  </a:lnTo>
                  <a:lnTo>
                    <a:pt x="120247" y="844547"/>
                  </a:lnTo>
                  <a:lnTo>
                    <a:pt x="164082" y="850739"/>
                  </a:lnTo>
                  <a:lnTo>
                    <a:pt x="2183681" y="850739"/>
                  </a:lnTo>
                  <a:lnTo>
                    <a:pt x="2227197" y="844600"/>
                  </a:lnTo>
                  <a:lnTo>
                    <a:pt x="2266262" y="827945"/>
                  </a:lnTo>
                  <a:lnTo>
                    <a:pt x="2299363" y="802262"/>
                  </a:lnTo>
                  <a:lnTo>
                    <a:pt x="2324989" y="769043"/>
                  </a:lnTo>
                  <a:lnTo>
                    <a:pt x="2341626" y="729777"/>
                  </a:lnTo>
                  <a:lnTo>
                    <a:pt x="2347764" y="685956"/>
                  </a:lnTo>
                  <a:lnTo>
                    <a:pt x="2347764" y="545699"/>
                  </a:lnTo>
                  <a:lnTo>
                    <a:pt x="1970526" y="545699"/>
                  </a:lnTo>
                  <a:lnTo>
                    <a:pt x="1923576" y="536166"/>
                  </a:lnTo>
                  <a:lnTo>
                    <a:pt x="1885322" y="510252"/>
                  </a:lnTo>
                  <a:lnTo>
                    <a:pt x="1859577" y="471978"/>
                  </a:lnTo>
                  <a:lnTo>
                    <a:pt x="1850148" y="425369"/>
                  </a:lnTo>
                  <a:lnTo>
                    <a:pt x="1859684" y="378437"/>
                  </a:lnTo>
                  <a:lnTo>
                    <a:pt x="1885610" y="340199"/>
                  </a:lnTo>
                  <a:lnTo>
                    <a:pt x="1923899" y="314464"/>
                  </a:lnTo>
                  <a:lnTo>
                    <a:pt x="1970526" y="305039"/>
                  </a:lnTo>
                  <a:lnTo>
                    <a:pt x="2347764" y="305039"/>
                  </a:lnTo>
                  <a:lnTo>
                    <a:pt x="2347763" y="164016"/>
                  </a:lnTo>
                  <a:lnTo>
                    <a:pt x="2341569" y="120464"/>
                  </a:lnTo>
                  <a:lnTo>
                    <a:pt x="2324790" y="81298"/>
                  </a:lnTo>
                  <a:lnTo>
                    <a:pt x="2298980" y="48093"/>
                  </a:lnTo>
                  <a:lnTo>
                    <a:pt x="2265694" y="22425"/>
                  </a:lnTo>
                  <a:lnTo>
                    <a:pt x="2226487" y="5868"/>
                  </a:lnTo>
                  <a:lnTo>
                    <a:pt x="2182914" y="0"/>
                  </a:lnTo>
                  <a:close/>
                </a:path>
                <a:path w="2348229" h="850900">
                  <a:moveTo>
                    <a:pt x="2347764" y="305039"/>
                  </a:moveTo>
                  <a:lnTo>
                    <a:pt x="1970526" y="305039"/>
                  </a:lnTo>
                  <a:lnTo>
                    <a:pt x="2017477" y="314572"/>
                  </a:lnTo>
                  <a:lnTo>
                    <a:pt x="2055731" y="340487"/>
                  </a:lnTo>
                  <a:lnTo>
                    <a:pt x="2081476" y="378761"/>
                  </a:lnTo>
                  <a:lnTo>
                    <a:pt x="2090905" y="425369"/>
                  </a:lnTo>
                  <a:lnTo>
                    <a:pt x="2081369" y="472301"/>
                  </a:lnTo>
                  <a:lnTo>
                    <a:pt x="2055443" y="510539"/>
                  </a:lnTo>
                  <a:lnTo>
                    <a:pt x="2017154" y="536274"/>
                  </a:lnTo>
                  <a:lnTo>
                    <a:pt x="1970526" y="545699"/>
                  </a:lnTo>
                  <a:lnTo>
                    <a:pt x="2347764" y="545699"/>
                  </a:lnTo>
                  <a:lnTo>
                    <a:pt x="2347764" y="305039"/>
                  </a:lnTo>
                  <a:close/>
                </a:path>
              </a:pathLst>
            </a:custGeom>
            <a:solidFill>
              <a:srgbClr val="1549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" name="object 11"/>
          <p:cNvGrpSpPr/>
          <p:nvPr/>
        </p:nvGrpSpPr>
        <p:grpSpPr>
          <a:xfrm>
            <a:off x="7196894" y="2725935"/>
            <a:ext cx="2348230" cy="850900"/>
            <a:chOff x="7196894" y="2725935"/>
            <a:chExt cx="2348230" cy="850900"/>
          </a:xfrm>
        </p:grpSpPr>
        <p:sp>
          <p:nvSpPr>
            <p:cNvPr id="12" name="object 12"/>
            <p:cNvSpPr/>
            <p:nvPr/>
          </p:nvSpPr>
          <p:spPr>
            <a:xfrm>
              <a:off x="8990998" y="3002965"/>
              <a:ext cx="333375" cy="333375"/>
            </a:xfrm>
            <a:custGeom>
              <a:avLst/>
              <a:gdLst/>
              <a:ahLst/>
              <a:cxnLst/>
              <a:rect l="l" t="t" r="r" b="b"/>
              <a:pathLst>
                <a:path w="333375" h="333375">
                  <a:moveTo>
                    <a:pt x="149537" y="0"/>
                  </a:moveTo>
                  <a:lnTo>
                    <a:pt x="107042" y="10313"/>
                  </a:lnTo>
                  <a:lnTo>
                    <a:pt x="69118" y="30860"/>
                  </a:lnTo>
                  <a:lnTo>
                    <a:pt x="37611" y="60311"/>
                  </a:lnTo>
                  <a:lnTo>
                    <a:pt x="14364" y="97338"/>
                  </a:lnTo>
                  <a:lnTo>
                    <a:pt x="1222" y="140611"/>
                  </a:lnTo>
                  <a:lnTo>
                    <a:pt x="0" y="185843"/>
                  </a:lnTo>
                  <a:lnTo>
                    <a:pt x="10335" y="228337"/>
                  </a:lnTo>
                  <a:lnTo>
                    <a:pt x="30901" y="266250"/>
                  </a:lnTo>
                  <a:lnTo>
                    <a:pt x="60370" y="297739"/>
                  </a:lnTo>
                  <a:lnTo>
                    <a:pt x="97414" y="320961"/>
                  </a:lnTo>
                  <a:lnTo>
                    <a:pt x="138297" y="333342"/>
                  </a:lnTo>
                  <a:lnTo>
                    <a:pt x="332904" y="138813"/>
                  </a:lnTo>
                  <a:lnTo>
                    <a:pt x="304588" y="69061"/>
                  </a:lnTo>
                  <a:lnTo>
                    <a:pt x="275110" y="37578"/>
                  </a:lnTo>
                  <a:lnTo>
                    <a:pt x="238056" y="14359"/>
                  </a:lnTo>
                  <a:lnTo>
                    <a:pt x="194760" y="1248"/>
                  </a:lnTo>
                  <a:lnTo>
                    <a:pt x="149537" y="0"/>
                  </a:lnTo>
                  <a:close/>
                </a:path>
              </a:pathLst>
            </a:custGeom>
            <a:solidFill>
              <a:srgbClr val="FDCF0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7196894" y="2725935"/>
              <a:ext cx="2348230" cy="850900"/>
            </a:xfrm>
            <a:custGeom>
              <a:avLst/>
              <a:gdLst/>
              <a:ahLst/>
              <a:cxnLst/>
              <a:rect l="l" t="t" r="r" b="b"/>
              <a:pathLst>
                <a:path w="2348229" h="850900">
                  <a:moveTo>
                    <a:pt x="2182914" y="0"/>
                  </a:moveTo>
                  <a:lnTo>
                    <a:pt x="164082" y="0"/>
                  </a:lnTo>
                  <a:lnTo>
                    <a:pt x="120566" y="5812"/>
                  </a:lnTo>
                  <a:lnTo>
                    <a:pt x="81501" y="22226"/>
                  </a:lnTo>
                  <a:lnTo>
                    <a:pt x="48400" y="47710"/>
                  </a:lnTo>
                  <a:lnTo>
                    <a:pt x="22775" y="80730"/>
                  </a:lnTo>
                  <a:lnTo>
                    <a:pt x="6137" y="119754"/>
                  </a:lnTo>
                  <a:lnTo>
                    <a:pt x="0" y="163249"/>
                  </a:lnTo>
                  <a:lnTo>
                    <a:pt x="0" y="686722"/>
                  </a:lnTo>
                  <a:lnTo>
                    <a:pt x="5871" y="730274"/>
                  </a:lnTo>
                  <a:lnTo>
                    <a:pt x="22434" y="769440"/>
                  </a:lnTo>
                  <a:lnTo>
                    <a:pt x="48113" y="802645"/>
                  </a:lnTo>
                  <a:lnTo>
                    <a:pt x="81331" y="828314"/>
                  </a:lnTo>
                  <a:lnTo>
                    <a:pt x="120513" y="844870"/>
                  </a:lnTo>
                  <a:lnTo>
                    <a:pt x="164082" y="850739"/>
                  </a:lnTo>
                  <a:lnTo>
                    <a:pt x="1691938" y="850739"/>
                  </a:lnTo>
                  <a:lnTo>
                    <a:pt x="1997100" y="545699"/>
                  </a:lnTo>
                  <a:lnTo>
                    <a:pt x="1970526" y="545699"/>
                  </a:lnTo>
                  <a:lnTo>
                    <a:pt x="1923576" y="536274"/>
                  </a:lnTo>
                  <a:lnTo>
                    <a:pt x="1885322" y="510539"/>
                  </a:lnTo>
                  <a:lnTo>
                    <a:pt x="1859577" y="472301"/>
                  </a:lnTo>
                  <a:lnTo>
                    <a:pt x="1850148" y="425369"/>
                  </a:lnTo>
                  <a:lnTo>
                    <a:pt x="1859576" y="378437"/>
                  </a:lnTo>
                  <a:lnTo>
                    <a:pt x="1885322" y="340199"/>
                  </a:lnTo>
                  <a:lnTo>
                    <a:pt x="1923575" y="314464"/>
                  </a:lnTo>
                  <a:lnTo>
                    <a:pt x="1970526" y="305039"/>
                  </a:lnTo>
                  <a:lnTo>
                    <a:pt x="2237856" y="305039"/>
                  </a:lnTo>
                  <a:lnTo>
                    <a:pt x="2347763" y="195176"/>
                  </a:lnTo>
                  <a:lnTo>
                    <a:pt x="2341569" y="120464"/>
                  </a:lnTo>
                  <a:lnTo>
                    <a:pt x="2324790" y="81298"/>
                  </a:lnTo>
                  <a:lnTo>
                    <a:pt x="2298980" y="48093"/>
                  </a:lnTo>
                  <a:lnTo>
                    <a:pt x="2265694" y="22425"/>
                  </a:lnTo>
                  <a:lnTo>
                    <a:pt x="2226487" y="5868"/>
                  </a:lnTo>
                  <a:lnTo>
                    <a:pt x="2182914" y="0"/>
                  </a:lnTo>
                  <a:close/>
                </a:path>
                <a:path w="2348229" h="850900">
                  <a:moveTo>
                    <a:pt x="2003777" y="539024"/>
                  </a:moveTo>
                  <a:lnTo>
                    <a:pt x="1970526" y="545699"/>
                  </a:lnTo>
                  <a:lnTo>
                    <a:pt x="1997100" y="545699"/>
                  </a:lnTo>
                  <a:lnTo>
                    <a:pt x="2003777" y="539024"/>
                  </a:lnTo>
                  <a:close/>
                </a:path>
                <a:path w="2348229" h="850900">
                  <a:moveTo>
                    <a:pt x="2237856" y="305039"/>
                  </a:moveTo>
                  <a:lnTo>
                    <a:pt x="1970526" y="305039"/>
                  </a:lnTo>
                  <a:lnTo>
                    <a:pt x="2017477" y="314464"/>
                  </a:lnTo>
                  <a:lnTo>
                    <a:pt x="2055731" y="340199"/>
                  </a:lnTo>
                  <a:lnTo>
                    <a:pt x="2081476" y="378437"/>
                  </a:lnTo>
                  <a:lnTo>
                    <a:pt x="2090905" y="425369"/>
                  </a:lnTo>
                  <a:lnTo>
                    <a:pt x="2084228" y="458606"/>
                  </a:lnTo>
                  <a:lnTo>
                    <a:pt x="2237856" y="305039"/>
                  </a:lnTo>
                  <a:close/>
                </a:path>
              </a:pathLst>
            </a:custGeom>
            <a:solidFill>
              <a:srgbClr val="1549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/>
          <p:nvPr/>
        </p:nvSpPr>
        <p:spPr>
          <a:xfrm>
            <a:off x="7196894" y="3651018"/>
            <a:ext cx="1617980" cy="850900"/>
          </a:xfrm>
          <a:custGeom>
            <a:avLst/>
            <a:gdLst/>
            <a:ahLst/>
            <a:cxnLst/>
            <a:rect l="l" t="t" r="r" b="b"/>
            <a:pathLst>
              <a:path w="1617979" h="850900">
                <a:moveTo>
                  <a:pt x="1617564" y="0"/>
                </a:moveTo>
                <a:lnTo>
                  <a:pt x="164082" y="0"/>
                </a:lnTo>
                <a:lnTo>
                  <a:pt x="120513" y="5868"/>
                </a:lnTo>
                <a:lnTo>
                  <a:pt x="81331" y="22425"/>
                </a:lnTo>
                <a:lnTo>
                  <a:pt x="48113" y="48093"/>
                </a:lnTo>
                <a:lnTo>
                  <a:pt x="22434" y="81298"/>
                </a:lnTo>
                <a:lnTo>
                  <a:pt x="5871" y="120464"/>
                </a:lnTo>
                <a:lnTo>
                  <a:pt x="0" y="164016"/>
                </a:lnTo>
                <a:lnTo>
                  <a:pt x="0" y="686722"/>
                </a:lnTo>
                <a:lnTo>
                  <a:pt x="5814" y="730274"/>
                </a:lnTo>
                <a:lnTo>
                  <a:pt x="22235" y="769440"/>
                </a:lnTo>
                <a:lnTo>
                  <a:pt x="47729" y="802645"/>
                </a:lnTo>
                <a:lnTo>
                  <a:pt x="80763" y="828314"/>
                </a:lnTo>
                <a:lnTo>
                  <a:pt x="119803" y="844870"/>
                </a:lnTo>
                <a:lnTo>
                  <a:pt x="163316" y="850739"/>
                </a:lnTo>
                <a:lnTo>
                  <a:pt x="766483" y="850739"/>
                </a:lnTo>
                <a:lnTo>
                  <a:pt x="1617564" y="0"/>
                </a:lnTo>
                <a:close/>
              </a:path>
            </a:pathLst>
          </a:custGeom>
          <a:solidFill>
            <a:srgbClr val="15498F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390900" y="0"/>
            <a:ext cx="8801100" cy="6858000"/>
          </a:xfrm>
          <a:custGeom>
            <a:avLst/>
            <a:gdLst/>
            <a:ahLst/>
            <a:cxnLst/>
            <a:rect l="l" t="t" r="r" b="b"/>
            <a:pathLst>
              <a:path w="8801100" h="6858000">
                <a:moveTo>
                  <a:pt x="0" y="6858000"/>
                </a:moveTo>
                <a:lnTo>
                  <a:pt x="8801100" y="6858000"/>
                </a:lnTo>
                <a:lnTo>
                  <a:pt x="88011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E9E8DE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3390900" cy="6858000"/>
            <a:chOff x="0" y="0"/>
            <a:chExt cx="3390900" cy="685800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3390900" cy="6858000"/>
            </a:xfrm>
            <a:custGeom>
              <a:avLst/>
              <a:gdLst/>
              <a:ahLst/>
              <a:cxnLst/>
              <a:rect l="l" t="t" r="r" b="b"/>
              <a:pathLst>
                <a:path w="3390900" h="6858000">
                  <a:moveTo>
                    <a:pt x="3390900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3390900" y="6858000"/>
                  </a:lnTo>
                  <a:lnTo>
                    <a:pt x="33909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003" y="1421891"/>
              <a:ext cx="3300349" cy="3302508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3671442" y="1549120"/>
            <a:ext cx="7707630" cy="34321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3535">
              <a:lnSpc>
                <a:spcPct val="110000"/>
              </a:lnSpc>
              <a:spcBef>
                <a:spcPts val="100"/>
              </a:spcBef>
              <a:buClr>
                <a:srgbClr val="DA3467"/>
              </a:buClr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2000" b="1" dirty="0">
                <a:solidFill>
                  <a:srgbClr val="131C36"/>
                </a:solidFill>
                <a:latin typeface="Calibri"/>
                <a:cs typeface="Calibri"/>
              </a:rPr>
              <a:t>Cloud</a:t>
            </a:r>
            <a:r>
              <a:rPr sz="2000" b="1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131C36"/>
                </a:solidFill>
                <a:latin typeface="Calibri"/>
                <a:cs typeface="Calibri"/>
              </a:rPr>
              <a:t>computing</a:t>
            </a:r>
            <a:r>
              <a:rPr sz="2000" b="1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–</a:t>
            </a:r>
            <a:r>
              <a:rPr sz="20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A</a:t>
            </a:r>
            <a:r>
              <a:rPr sz="20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network-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accessible</a:t>
            </a:r>
            <a:r>
              <a:rPr sz="2000" spc="-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platform</a:t>
            </a:r>
            <a:r>
              <a:rPr sz="20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model</a:t>
            </a:r>
            <a:r>
              <a:rPr sz="20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for</a:t>
            </a:r>
            <a:r>
              <a:rPr sz="20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enabling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ubiquitous,</a:t>
            </a:r>
            <a:r>
              <a:rPr sz="2000" spc="-5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convenient,</a:t>
            </a:r>
            <a:r>
              <a:rPr sz="20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on-demand</a:t>
            </a:r>
            <a:r>
              <a:rPr sz="2000" spc="-5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network</a:t>
            </a:r>
            <a:r>
              <a:rPr sz="2000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access</a:t>
            </a:r>
            <a:r>
              <a:rPr sz="20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to</a:t>
            </a:r>
            <a:r>
              <a:rPr sz="20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a</a:t>
            </a:r>
            <a:r>
              <a:rPr sz="20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shared</a:t>
            </a:r>
            <a:r>
              <a:rPr sz="20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pool</a:t>
            </a:r>
            <a:r>
              <a:rPr sz="20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25" dirty="0">
                <a:solidFill>
                  <a:srgbClr val="131C36"/>
                </a:solidFill>
                <a:latin typeface="Calibri"/>
                <a:cs typeface="Calibri"/>
              </a:rPr>
              <a:t>of </a:t>
            </a: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configurable</a:t>
            </a:r>
            <a:r>
              <a:rPr sz="2000" spc="-8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computing</a:t>
            </a:r>
            <a:r>
              <a:rPr sz="2000" spc="-7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resources</a:t>
            </a:r>
            <a:r>
              <a:rPr sz="2000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(e.g.,</a:t>
            </a:r>
            <a:r>
              <a:rPr sz="2000" spc="-6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networks,</a:t>
            </a:r>
            <a:r>
              <a:rPr sz="20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servers,</a:t>
            </a:r>
            <a:r>
              <a:rPr sz="20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storage,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applications,</a:t>
            </a:r>
            <a:r>
              <a:rPr sz="20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and</a:t>
            </a:r>
            <a:r>
              <a:rPr sz="20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services)</a:t>
            </a: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that</a:t>
            </a:r>
            <a:r>
              <a:rPr sz="2000" spc="-1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can</a:t>
            </a:r>
            <a:r>
              <a:rPr sz="20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be</a:t>
            </a:r>
            <a:r>
              <a:rPr sz="20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rapidly</a:t>
            </a:r>
            <a:r>
              <a:rPr sz="20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provisioned</a:t>
            </a:r>
            <a:r>
              <a:rPr sz="20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and</a:t>
            </a:r>
            <a:r>
              <a:rPr sz="20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released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with</a:t>
            </a:r>
            <a:r>
              <a:rPr sz="20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minimal</a:t>
            </a:r>
            <a:r>
              <a:rPr sz="20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management</a:t>
            </a:r>
            <a:r>
              <a:rPr sz="20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effort</a:t>
            </a:r>
            <a:r>
              <a:rPr sz="2000" spc="-5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or</a:t>
            </a:r>
            <a:r>
              <a:rPr sz="20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service</a:t>
            </a:r>
            <a:r>
              <a:rPr sz="20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provider</a:t>
            </a:r>
            <a:r>
              <a:rPr sz="20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interaction</a:t>
            </a:r>
            <a:endParaRPr sz="2000">
              <a:latin typeface="Calibri"/>
              <a:cs typeface="Calibri"/>
            </a:endParaRPr>
          </a:p>
          <a:p>
            <a:pPr marL="355600" indent="-343535">
              <a:lnSpc>
                <a:spcPct val="100000"/>
              </a:lnSpc>
              <a:spcBef>
                <a:spcPts val="1235"/>
              </a:spcBef>
              <a:buClr>
                <a:srgbClr val="DA3467"/>
              </a:buClr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Other</a:t>
            </a:r>
            <a:r>
              <a:rPr sz="2000" spc="-6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definitions</a:t>
            </a:r>
            <a:r>
              <a:rPr sz="20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are</a:t>
            </a:r>
            <a:r>
              <a:rPr sz="20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covered</a:t>
            </a:r>
            <a:r>
              <a:rPr sz="20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throughout</a:t>
            </a:r>
            <a:r>
              <a:rPr sz="2000" spc="-7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this</a:t>
            </a:r>
            <a:r>
              <a:rPr sz="20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course</a:t>
            </a:r>
            <a:endParaRPr sz="2000">
              <a:latin typeface="Calibri"/>
              <a:cs typeface="Calibri"/>
            </a:endParaRPr>
          </a:p>
          <a:p>
            <a:pPr marL="355600" indent="-343535">
              <a:lnSpc>
                <a:spcPct val="100000"/>
              </a:lnSpc>
              <a:spcBef>
                <a:spcPts val="1245"/>
              </a:spcBef>
              <a:buClr>
                <a:srgbClr val="DA3467"/>
              </a:buClr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Study</a:t>
            </a:r>
            <a:r>
              <a:rPr sz="20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references:</a:t>
            </a:r>
            <a:endParaRPr sz="2000">
              <a:latin typeface="Calibri"/>
              <a:cs typeface="Calibri"/>
            </a:endParaRPr>
          </a:p>
          <a:p>
            <a:pPr marL="812800" lvl="1" indent="-343535">
              <a:lnSpc>
                <a:spcPct val="100000"/>
              </a:lnSpc>
              <a:spcBef>
                <a:spcPts val="735"/>
              </a:spcBef>
              <a:buClr>
                <a:srgbClr val="DA3467"/>
              </a:buClr>
              <a:buSzPct val="115000"/>
              <a:buFont typeface="Arial"/>
              <a:buChar char="•"/>
              <a:tabLst>
                <a:tab pos="812800" algn="l"/>
                <a:tab pos="813435" algn="l"/>
              </a:tabLst>
            </a:pP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https://csrc.nist.gov/glossary</a:t>
            </a:r>
            <a:endParaRPr sz="2000">
              <a:latin typeface="Calibri"/>
              <a:cs typeface="Calibri"/>
            </a:endParaRPr>
          </a:p>
          <a:p>
            <a:pPr marL="812800" lvl="1" indent="-343535">
              <a:lnSpc>
                <a:spcPct val="100000"/>
              </a:lnSpc>
              <a:spcBef>
                <a:spcPts val="745"/>
              </a:spcBef>
              <a:buClr>
                <a:srgbClr val="DA3467"/>
              </a:buClr>
              <a:buSzPct val="115000"/>
              <a:buFont typeface="Arial"/>
              <a:buChar char="•"/>
              <a:tabLst>
                <a:tab pos="812800" algn="l"/>
                <a:tab pos="813435" algn="l"/>
              </a:tabLst>
            </a:pP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ISO/IEC</a:t>
            </a:r>
            <a:r>
              <a:rPr sz="2000" spc="-6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17788</a:t>
            </a:r>
            <a:r>
              <a:rPr sz="2000" spc="-5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“Cloud</a:t>
            </a:r>
            <a:r>
              <a:rPr sz="20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Computing</a:t>
            </a:r>
            <a:r>
              <a:rPr sz="20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–</a:t>
            </a:r>
            <a:r>
              <a:rPr sz="2000" spc="-1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Overview</a:t>
            </a:r>
            <a:r>
              <a:rPr sz="2000" spc="-1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and</a:t>
            </a:r>
            <a:r>
              <a:rPr sz="20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Vocabulary”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3684142" y="381254"/>
            <a:ext cx="4010025" cy="934719"/>
            <a:chOff x="3684142" y="381254"/>
            <a:chExt cx="4010025" cy="934719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84142" y="381254"/>
              <a:ext cx="4009897" cy="49530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684142" y="820166"/>
              <a:ext cx="2545715" cy="4953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E9E8DE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1663954" y="935989"/>
            <a:ext cx="8864600" cy="5245735"/>
            <a:chOff x="1663954" y="935989"/>
            <a:chExt cx="8864600" cy="5245735"/>
          </a:xfrm>
        </p:grpSpPr>
        <p:sp>
          <p:nvSpPr>
            <p:cNvPr id="4" name="object 4"/>
            <p:cNvSpPr/>
            <p:nvPr/>
          </p:nvSpPr>
          <p:spPr>
            <a:xfrm>
              <a:off x="1670304" y="1787651"/>
              <a:ext cx="8851900" cy="4387850"/>
            </a:xfrm>
            <a:custGeom>
              <a:avLst/>
              <a:gdLst/>
              <a:ahLst/>
              <a:cxnLst/>
              <a:rect l="l" t="t" r="r" b="b"/>
              <a:pathLst>
                <a:path w="8851900" h="4387850">
                  <a:moveTo>
                    <a:pt x="8514334" y="0"/>
                  </a:moveTo>
                  <a:lnTo>
                    <a:pt x="337057" y="0"/>
                  </a:lnTo>
                  <a:lnTo>
                    <a:pt x="291314" y="3076"/>
                  </a:lnTo>
                  <a:lnTo>
                    <a:pt x="247444" y="12037"/>
                  </a:lnTo>
                  <a:lnTo>
                    <a:pt x="205847" y="26483"/>
                  </a:lnTo>
                  <a:lnTo>
                    <a:pt x="166925" y="46011"/>
                  </a:lnTo>
                  <a:lnTo>
                    <a:pt x="131079" y="70221"/>
                  </a:lnTo>
                  <a:lnTo>
                    <a:pt x="98710" y="98710"/>
                  </a:lnTo>
                  <a:lnTo>
                    <a:pt x="70221" y="131079"/>
                  </a:lnTo>
                  <a:lnTo>
                    <a:pt x="46011" y="166925"/>
                  </a:lnTo>
                  <a:lnTo>
                    <a:pt x="26483" y="205847"/>
                  </a:lnTo>
                  <a:lnTo>
                    <a:pt x="12037" y="247444"/>
                  </a:lnTo>
                  <a:lnTo>
                    <a:pt x="3076" y="291314"/>
                  </a:lnTo>
                  <a:lnTo>
                    <a:pt x="0" y="337058"/>
                  </a:lnTo>
                  <a:lnTo>
                    <a:pt x="0" y="4050538"/>
                  </a:lnTo>
                  <a:lnTo>
                    <a:pt x="3076" y="4096275"/>
                  </a:lnTo>
                  <a:lnTo>
                    <a:pt x="12037" y="4140142"/>
                  </a:lnTo>
                  <a:lnTo>
                    <a:pt x="26483" y="4181738"/>
                  </a:lnTo>
                  <a:lnTo>
                    <a:pt x="46011" y="4220659"/>
                  </a:lnTo>
                  <a:lnTo>
                    <a:pt x="70221" y="4256506"/>
                  </a:lnTo>
                  <a:lnTo>
                    <a:pt x="98710" y="4288875"/>
                  </a:lnTo>
                  <a:lnTo>
                    <a:pt x="131079" y="4317367"/>
                  </a:lnTo>
                  <a:lnTo>
                    <a:pt x="166925" y="4341578"/>
                  </a:lnTo>
                  <a:lnTo>
                    <a:pt x="205847" y="4361108"/>
                  </a:lnTo>
                  <a:lnTo>
                    <a:pt x="247444" y="4375556"/>
                  </a:lnTo>
                  <a:lnTo>
                    <a:pt x="291314" y="4384519"/>
                  </a:lnTo>
                  <a:lnTo>
                    <a:pt x="337057" y="4387596"/>
                  </a:lnTo>
                  <a:lnTo>
                    <a:pt x="8514334" y="4387596"/>
                  </a:lnTo>
                  <a:lnTo>
                    <a:pt x="8560077" y="4384519"/>
                  </a:lnTo>
                  <a:lnTo>
                    <a:pt x="8603947" y="4375556"/>
                  </a:lnTo>
                  <a:lnTo>
                    <a:pt x="8645544" y="4361108"/>
                  </a:lnTo>
                  <a:lnTo>
                    <a:pt x="8684466" y="4341578"/>
                  </a:lnTo>
                  <a:lnTo>
                    <a:pt x="8720312" y="4317367"/>
                  </a:lnTo>
                  <a:lnTo>
                    <a:pt x="8752681" y="4288875"/>
                  </a:lnTo>
                  <a:lnTo>
                    <a:pt x="8781170" y="4256506"/>
                  </a:lnTo>
                  <a:lnTo>
                    <a:pt x="8805380" y="4220659"/>
                  </a:lnTo>
                  <a:lnTo>
                    <a:pt x="8824908" y="4181738"/>
                  </a:lnTo>
                  <a:lnTo>
                    <a:pt x="8839354" y="4140142"/>
                  </a:lnTo>
                  <a:lnTo>
                    <a:pt x="8848315" y="4096275"/>
                  </a:lnTo>
                  <a:lnTo>
                    <a:pt x="8851392" y="4050538"/>
                  </a:lnTo>
                  <a:lnTo>
                    <a:pt x="8851392" y="337058"/>
                  </a:lnTo>
                  <a:lnTo>
                    <a:pt x="8848315" y="291314"/>
                  </a:lnTo>
                  <a:lnTo>
                    <a:pt x="8839354" y="247444"/>
                  </a:lnTo>
                  <a:lnTo>
                    <a:pt x="8824908" y="205847"/>
                  </a:lnTo>
                  <a:lnTo>
                    <a:pt x="8805380" y="166925"/>
                  </a:lnTo>
                  <a:lnTo>
                    <a:pt x="8781170" y="131079"/>
                  </a:lnTo>
                  <a:lnTo>
                    <a:pt x="8752681" y="98710"/>
                  </a:lnTo>
                  <a:lnTo>
                    <a:pt x="8720312" y="70221"/>
                  </a:lnTo>
                  <a:lnTo>
                    <a:pt x="8684466" y="46011"/>
                  </a:lnTo>
                  <a:lnTo>
                    <a:pt x="8645544" y="26483"/>
                  </a:lnTo>
                  <a:lnTo>
                    <a:pt x="8603947" y="12037"/>
                  </a:lnTo>
                  <a:lnTo>
                    <a:pt x="8560077" y="3076"/>
                  </a:lnTo>
                  <a:lnTo>
                    <a:pt x="8514334" y="0"/>
                  </a:lnTo>
                  <a:close/>
                </a:path>
              </a:pathLst>
            </a:custGeom>
            <a:solidFill>
              <a:srgbClr val="EFAD4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670304" y="1787651"/>
              <a:ext cx="8851900" cy="4387850"/>
            </a:xfrm>
            <a:custGeom>
              <a:avLst/>
              <a:gdLst/>
              <a:ahLst/>
              <a:cxnLst/>
              <a:rect l="l" t="t" r="r" b="b"/>
              <a:pathLst>
                <a:path w="8851900" h="4387850">
                  <a:moveTo>
                    <a:pt x="0" y="337058"/>
                  </a:moveTo>
                  <a:lnTo>
                    <a:pt x="3076" y="291314"/>
                  </a:lnTo>
                  <a:lnTo>
                    <a:pt x="12037" y="247444"/>
                  </a:lnTo>
                  <a:lnTo>
                    <a:pt x="26483" y="205847"/>
                  </a:lnTo>
                  <a:lnTo>
                    <a:pt x="46011" y="166925"/>
                  </a:lnTo>
                  <a:lnTo>
                    <a:pt x="70221" y="131079"/>
                  </a:lnTo>
                  <a:lnTo>
                    <a:pt x="98710" y="98710"/>
                  </a:lnTo>
                  <a:lnTo>
                    <a:pt x="131079" y="70221"/>
                  </a:lnTo>
                  <a:lnTo>
                    <a:pt x="166925" y="46011"/>
                  </a:lnTo>
                  <a:lnTo>
                    <a:pt x="205847" y="26483"/>
                  </a:lnTo>
                  <a:lnTo>
                    <a:pt x="247444" y="12037"/>
                  </a:lnTo>
                  <a:lnTo>
                    <a:pt x="291314" y="3076"/>
                  </a:lnTo>
                  <a:lnTo>
                    <a:pt x="337057" y="0"/>
                  </a:lnTo>
                  <a:lnTo>
                    <a:pt x="8514334" y="0"/>
                  </a:lnTo>
                  <a:lnTo>
                    <a:pt x="8560077" y="3076"/>
                  </a:lnTo>
                  <a:lnTo>
                    <a:pt x="8603947" y="12037"/>
                  </a:lnTo>
                  <a:lnTo>
                    <a:pt x="8645544" y="26483"/>
                  </a:lnTo>
                  <a:lnTo>
                    <a:pt x="8684466" y="46011"/>
                  </a:lnTo>
                  <a:lnTo>
                    <a:pt x="8720312" y="70221"/>
                  </a:lnTo>
                  <a:lnTo>
                    <a:pt x="8752681" y="98710"/>
                  </a:lnTo>
                  <a:lnTo>
                    <a:pt x="8781170" y="131079"/>
                  </a:lnTo>
                  <a:lnTo>
                    <a:pt x="8805380" y="166925"/>
                  </a:lnTo>
                  <a:lnTo>
                    <a:pt x="8824908" y="205847"/>
                  </a:lnTo>
                  <a:lnTo>
                    <a:pt x="8839354" y="247444"/>
                  </a:lnTo>
                  <a:lnTo>
                    <a:pt x="8848315" y="291314"/>
                  </a:lnTo>
                  <a:lnTo>
                    <a:pt x="8851392" y="337058"/>
                  </a:lnTo>
                  <a:lnTo>
                    <a:pt x="8851392" y="4050538"/>
                  </a:lnTo>
                  <a:lnTo>
                    <a:pt x="8848315" y="4096275"/>
                  </a:lnTo>
                  <a:lnTo>
                    <a:pt x="8839354" y="4140142"/>
                  </a:lnTo>
                  <a:lnTo>
                    <a:pt x="8824908" y="4181738"/>
                  </a:lnTo>
                  <a:lnTo>
                    <a:pt x="8805380" y="4220659"/>
                  </a:lnTo>
                  <a:lnTo>
                    <a:pt x="8781170" y="4256506"/>
                  </a:lnTo>
                  <a:lnTo>
                    <a:pt x="8752681" y="4288875"/>
                  </a:lnTo>
                  <a:lnTo>
                    <a:pt x="8720312" y="4317367"/>
                  </a:lnTo>
                  <a:lnTo>
                    <a:pt x="8684466" y="4341578"/>
                  </a:lnTo>
                  <a:lnTo>
                    <a:pt x="8645544" y="4361108"/>
                  </a:lnTo>
                  <a:lnTo>
                    <a:pt x="8603947" y="4375556"/>
                  </a:lnTo>
                  <a:lnTo>
                    <a:pt x="8560077" y="4384519"/>
                  </a:lnTo>
                  <a:lnTo>
                    <a:pt x="8514334" y="4387596"/>
                  </a:lnTo>
                  <a:lnTo>
                    <a:pt x="337057" y="4387596"/>
                  </a:lnTo>
                  <a:lnTo>
                    <a:pt x="291314" y="4384519"/>
                  </a:lnTo>
                  <a:lnTo>
                    <a:pt x="247444" y="4375556"/>
                  </a:lnTo>
                  <a:lnTo>
                    <a:pt x="205847" y="4361108"/>
                  </a:lnTo>
                  <a:lnTo>
                    <a:pt x="166925" y="4341578"/>
                  </a:lnTo>
                  <a:lnTo>
                    <a:pt x="131079" y="4317367"/>
                  </a:lnTo>
                  <a:lnTo>
                    <a:pt x="98710" y="4288875"/>
                  </a:lnTo>
                  <a:lnTo>
                    <a:pt x="70221" y="4256506"/>
                  </a:lnTo>
                  <a:lnTo>
                    <a:pt x="46011" y="4220659"/>
                  </a:lnTo>
                  <a:lnTo>
                    <a:pt x="26483" y="4181738"/>
                  </a:lnTo>
                  <a:lnTo>
                    <a:pt x="12037" y="4140142"/>
                  </a:lnTo>
                  <a:lnTo>
                    <a:pt x="3076" y="4096275"/>
                  </a:lnTo>
                  <a:lnTo>
                    <a:pt x="0" y="4050538"/>
                  </a:lnTo>
                  <a:lnTo>
                    <a:pt x="0" y="337058"/>
                  </a:lnTo>
                  <a:close/>
                </a:path>
              </a:pathLst>
            </a:custGeom>
            <a:ln w="12700">
              <a:solidFill>
                <a:srgbClr val="0A425B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240274" y="948689"/>
              <a:ext cx="1713230" cy="1711960"/>
            </a:xfrm>
            <a:custGeom>
              <a:avLst/>
              <a:gdLst/>
              <a:ahLst/>
              <a:cxnLst/>
              <a:rect l="l" t="t" r="r" b="b"/>
              <a:pathLst>
                <a:path w="1713229" h="1711960">
                  <a:moveTo>
                    <a:pt x="856488" y="0"/>
                  </a:moveTo>
                  <a:lnTo>
                    <a:pt x="807881" y="1354"/>
                  </a:lnTo>
                  <a:lnTo>
                    <a:pt x="759986" y="5370"/>
                  </a:lnTo>
                  <a:lnTo>
                    <a:pt x="712875" y="11975"/>
                  </a:lnTo>
                  <a:lnTo>
                    <a:pt x="666621" y="21097"/>
                  </a:lnTo>
                  <a:lnTo>
                    <a:pt x="621295" y="32664"/>
                  </a:lnTo>
                  <a:lnTo>
                    <a:pt x="576971" y="46603"/>
                  </a:lnTo>
                  <a:lnTo>
                    <a:pt x="533719" y="62841"/>
                  </a:lnTo>
                  <a:lnTo>
                    <a:pt x="491614" y="81308"/>
                  </a:lnTo>
                  <a:lnTo>
                    <a:pt x="450726" y="101930"/>
                  </a:lnTo>
                  <a:lnTo>
                    <a:pt x="411128" y="124635"/>
                  </a:lnTo>
                  <a:lnTo>
                    <a:pt x="372893" y="149351"/>
                  </a:lnTo>
                  <a:lnTo>
                    <a:pt x="336092" y="176006"/>
                  </a:lnTo>
                  <a:lnTo>
                    <a:pt x="300798" y="204527"/>
                  </a:lnTo>
                  <a:lnTo>
                    <a:pt x="267083" y="234842"/>
                  </a:lnTo>
                  <a:lnTo>
                    <a:pt x="235020" y="266879"/>
                  </a:lnTo>
                  <a:lnTo>
                    <a:pt x="204680" y="300566"/>
                  </a:lnTo>
                  <a:lnTo>
                    <a:pt x="176136" y="335830"/>
                  </a:lnTo>
                  <a:lnTo>
                    <a:pt x="149461" y="372599"/>
                  </a:lnTo>
                  <a:lnTo>
                    <a:pt x="124725" y="410801"/>
                  </a:lnTo>
                  <a:lnTo>
                    <a:pt x="102003" y="450363"/>
                  </a:lnTo>
                  <a:lnTo>
                    <a:pt x="81366" y="491214"/>
                  </a:lnTo>
                  <a:lnTo>
                    <a:pt x="62886" y="533281"/>
                  </a:lnTo>
                  <a:lnTo>
                    <a:pt x="46635" y="576491"/>
                  </a:lnTo>
                  <a:lnTo>
                    <a:pt x="32687" y="620773"/>
                  </a:lnTo>
                  <a:lnTo>
                    <a:pt x="21112" y="666054"/>
                  </a:lnTo>
                  <a:lnTo>
                    <a:pt x="11984" y="712262"/>
                  </a:lnTo>
                  <a:lnTo>
                    <a:pt x="5374" y="759325"/>
                  </a:lnTo>
                  <a:lnTo>
                    <a:pt x="1355" y="807170"/>
                  </a:lnTo>
                  <a:lnTo>
                    <a:pt x="0" y="855726"/>
                  </a:lnTo>
                  <a:lnTo>
                    <a:pt x="1355" y="904281"/>
                  </a:lnTo>
                  <a:lnTo>
                    <a:pt x="5374" y="952126"/>
                  </a:lnTo>
                  <a:lnTo>
                    <a:pt x="11984" y="999189"/>
                  </a:lnTo>
                  <a:lnTo>
                    <a:pt x="21112" y="1045397"/>
                  </a:lnTo>
                  <a:lnTo>
                    <a:pt x="32687" y="1090678"/>
                  </a:lnTo>
                  <a:lnTo>
                    <a:pt x="46635" y="1134960"/>
                  </a:lnTo>
                  <a:lnTo>
                    <a:pt x="62886" y="1178170"/>
                  </a:lnTo>
                  <a:lnTo>
                    <a:pt x="81366" y="1220237"/>
                  </a:lnTo>
                  <a:lnTo>
                    <a:pt x="102003" y="1261088"/>
                  </a:lnTo>
                  <a:lnTo>
                    <a:pt x="124725" y="1300650"/>
                  </a:lnTo>
                  <a:lnTo>
                    <a:pt x="149461" y="1338852"/>
                  </a:lnTo>
                  <a:lnTo>
                    <a:pt x="176136" y="1375621"/>
                  </a:lnTo>
                  <a:lnTo>
                    <a:pt x="204680" y="1410885"/>
                  </a:lnTo>
                  <a:lnTo>
                    <a:pt x="235020" y="1444572"/>
                  </a:lnTo>
                  <a:lnTo>
                    <a:pt x="267083" y="1476609"/>
                  </a:lnTo>
                  <a:lnTo>
                    <a:pt x="300798" y="1506924"/>
                  </a:lnTo>
                  <a:lnTo>
                    <a:pt x="336092" y="1535445"/>
                  </a:lnTo>
                  <a:lnTo>
                    <a:pt x="372893" y="1562100"/>
                  </a:lnTo>
                  <a:lnTo>
                    <a:pt x="411128" y="1586816"/>
                  </a:lnTo>
                  <a:lnTo>
                    <a:pt x="450726" y="1609521"/>
                  </a:lnTo>
                  <a:lnTo>
                    <a:pt x="491614" y="1630143"/>
                  </a:lnTo>
                  <a:lnTo>
                    <a:pt x="533719" y="1648610"/>
                  </a:lnTo>
                  <a:lnTo>
                    <a:pt x="576971" y="1664848"/>
                  </a:lnTo>
                  <a:lnTo>
                    <a:pt x="621295" y="1678787"/>
                  </a:lnTo>
                  <a:lnTo>
                    <a:pt x="666621" y="1690354"/>
                  </a:lnTo>
                  <a:lnTo>
                    <a:pt x="712875" y="1699476"/>
                  </a:lnTo>
                  <a:lnTo>
                    <a:pt x="759986" y="1706081"/>
                  </a:lnTo>
                  <a:lnTo>
                    <a:pt x="807881" y="1710097"/>
                  </a:lnTo>
                  <a:lnTo>
                    <a:pt x="856488" y="1711452"/>
                  </a:lnTo>
                  <a:lnTo>
                    <a:pt x="905094" y="1710097"/>
                  </a:lnTo>
                  <a:lnTo>
                    <a:pt x="952989" y="1706081"/>
                  </a:lnTo>
                  <a:lnTo>
                    <a:pt x="1000100" y="1699476"/>
                  </a:lnTo>
                  <a:lnTo>
                    <a:pt x="1046354" y="1690354"/>
                  </a:lnTo>
                  <a:lnTo>
                    <a:pt x="1091680" y="1678787"/>
                  </a:lnTo>
                  <a:lnTo>
                    <a:pt x="1136004" y="1664848"/>
                  </a:lnTo>
                  <a:lnTo>
                    <a:pt x="1179256" y="1648610"/>
                  </a:lnTo>
                  <a:lnTo>
                    <a:pt x="1221361" y="1630143"/>
                  </a:lnTo>
                  <a:lnTo>
                    <a:pt x="1262249" y="1609521"/>
                  </a:lnTo>
                  <a:lnTo>
                    <a:pt x="1301847" y="1586816"/>
                  </a:lnTo>
                  <a:lnTo>
                    <a:pt x="1340082" y="1562100"/>
                  </a:lnTo>
                  <a:lnTo>
                    <a:pt x="1376883" y="1535445"/>
                  </a:lnTo>
                  <a:lnTo>
                    <a:pt x="1412177" y="1506924"/>
                  </a:lnTo>
                  <a:lnTo>
                    <a:pt x="1445892" y="1476609"/>
                  </a:lnTo>
                  <a:lnTo>
                    <a:pt x="1477955" y="1444572"/>
                  </a:lnTo>
                  <a:lnTo>
                    <a:pt x="1508295" y="1410885"/>
                  </a:lnTo>
                  <a:lnTo>
                    <a:pt x="1536839" y="1375621"/>
                  </a:lnTo>
                  <a:lnTo>
                    <a:pt x="1563514" y="1338852"/>
                  </a:lnTo>
                  <a:lnTo>
                    <a:pt x="1588250" y="1300650"/>
                  </a:lnTo>
                  <a:lnTo>
                    <a:pt x="1610972" y="1261088"/>
                  </a:lnTo>
                  <a:lnTo>
                    <a:pt x="1631609" y="1220237"/>
                  </a:lnTo>
                  <a:lnTo>
                    <a:pt x="1650089" y="1178170"/>
                  </a:lnTo>
                  <a:lnTo>
                    <a:pt x="1666340" y="1134960"/>
                  </a:lnTo>
                  <a:lnTo>
                    <a:pt x="1680288" y="1090678"/>
                  </a:lnTo>
                  <a:lnTo>
                    <a:pt x="1691863" y="1045397"/>
                  </a:lnTo>
                  <a:lnTo>
                    <a:pt x="1700991" y="999189"/>
                  </a:lnTo>
                  <a:lnTo>
                    <a:pt x="1707601" y="952126"/>
                  </a:lnTo>
                  <a:lnTo>
                    <a:pt x="1711620" y="904281"/>
                  </a:lnTo>
                  <a:lnTo>
                    <a:pt x="1712976" y="855726"/>
                  </a:lnTo>
                  <a:lnTo>
                    <a:pt x="1711620" y="807170"/>
                  </a:lnTo>
                  <a:lnTo>
                    <a:pt x="1707601" y="759325"/>
                  </a:lnTo>
                  <a:lnTo>
                    <a:pt x="1700991" y="712262"/>
                  </a:lnTo>
                  <a:lnTo>
                    <a:pt x="1691863" y="666054"/>
                  </a:lnTo>
                  <a:lnTo>
                    <a:pt x="1680288" y="620773"/>
                  </a:lnTo>
                  <a:lnTo>
                    <a:pt x="1666340" y="576491"/>
                  </a:lnTo>
                  <a:lnTo>
                    <a:pt x="1650089" y="533281"/>
                  </a:lnTo>
                  <a:lnTo>
                    <a:pt x="1631609" y="491214"/>
                  </a:lnTo>
                  <a:lnTo>
                    <a:pt x="1610972" y="450363"/>
                  </a:lnTo>
                  <a:lnTo>
                    <a:pt x="1588250" y="410801"/>
                  </a:lnTo>
                  <a:lnTo>
                    <a:pt x="1563514" y="372599"/>
                  </a:lnTo>
                  <a:lnTo>
                    <a:pt x="1536839" y="335830"/>
                  </a:lnTo>
                  <a:lnTo>
                    <a:pt x="1508295" y="300566"/>
                  </a:lnTo>
                  <a:lnTo>
                    <a:pt x="1477955" y="266879"/>
                  </a:lnTo>
                  <a:lnTo>
                    <a:pt x="1445892" y="234842"/>
                  </a:lnTo>
                  <a:lnTo>
                    <a:pt x="1412177" y="204527"/>
                  </a:lnTo>
                  <a:lnTo>
                    <a:pt x="1376883" y="176006"/>
                  </a:lnTo>
                  <a:lnTo>
                    <a:pt x="1340082" y="149351"/>
                  </a:lnTo>
                  <a:lnTo>
                    <a:pt x="1301847" y="124635"/>
                  </a:lnTo>
                  <a:lnTo>
                    <a:pt x="1262249" y="101930"/>
                  </a:lnTo>
                  <a:lnTo>
                    <a:pt x="1221361" y="81308"/>
                  </a:lnTo>
                  <a:lnTo>
                    <a:pt x="1179256" y="62841"/>
                  </a:lnTo>
                  <a:lnTo>
                    <a:pt x="1136004" y="46603"/>
                  </a:lnTo>
                  <a:lnTo>
                    <a:pt x="1091680" y="32664"/>
                  </a:lnTo>
                  <a:lnTo>
                    <a:pt x="1046354" y="21097"/>
                  </a:lnTo>
                  <a:lnTo>
                    <a:pt x="1000100" y="11975"/>
                  </a:lnTo>
                  <a:lnTo>
                    <a:pt x="952989" y="5370"/>
                  </a:lnTo>
                  <a:lnTo>
                    <a:pt x="905094" y="1354"/>
                  </a:lnTo>
                  <a:lnTo>
                    <a:pt x="856488" y="0"/>
                  </a:lnTo>
                  <a:close/>
                </a:path>
              </a:pathLst>
            </a:custGeom>
            <a:solidFill>
              <a:srgbClr val="FAF9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240274" y="948689"/>
              <a:ext cx="1713230" cy="1711960"/>
            </a:xfrm>
            <a:custGeom>
              <a:avLst/>
              <a:gdLst/>
              <a:ahLst/>
              <a:cxnLst/>
              <a:rect l="l" t="t" r="r" b="b"/>
              <a:pathLst>
                <a:path w="1713229" h="1711960">
                  <a:moveTo>
                    <a:pt x="0" y="855726"/>
                  </a:moveTo>
                  <a:lnTo>
                    <a:pt x="1355" y="807170"/>
                  </a:lnTo>
                  <a:lnTo>
                    <a:pt x="5374" y="759325"/>
                  </a:lnTo>
                  <a:lnTo>
                    <a:pt x="11984" y="712262"/>
                  </a:lnTo>
                  <a:lnTo>
                    <a:pt x="21112" y="666054"/>
                  </a:lnTo>
                  <a:lnTo>
                    <a:pt x="32687" y="620773"/>
                  </a:lnTo>
                  <a:lnTo>
                    <a:pt x="46635" y="576491"/>
                  </a:lnTo>
                  <a:lnTo>
                    <a:pt x="62886" y="533281"/>
                  </a:lnTo>
                  <a:lnTo>
                    <a:pt x="81366" y="491214"/>
                  </a:lnTo>
                  <a:lnTo>
                    <a:pt x="102003" y="450363"/>
                  </a:lnTo>
                  <a:lnTo>
                    <a:pt x="124725" y="410801"/>
                  </a:lnTo>
                  <a:lnTo>
                    <a:pt x="149461" y="372599"/>
                  </a:lnTo>
                  <a:lnTo>
                    <a:pt x="176136" y="335830"/>
                  </a:lnTo>
                  <a:lnTo>
                    <a:pt x="204680" y="300566"/>
                  </a:lnTo>
                  <a:lnTo>
                    <a:pt x="235020" y="266879"/>
                  </a:lnTo>
                  <a:lnTo>
                    <a:pt x="267083" y="234842"/>
                  </a:lnTo>
                  <a:lnTo>
                    <a:pt x="300798" y="204527"/>
                  </a:lnTo>
                  <a:lnTo>
                    <a:pt x="336092" y="176006"/>
                  </a:lnTo>
                  <a:lnTo>
                    <a:pt x="372893" y="149351"/>
                  </a:lnTo>
                  <a:lnTo>
                    <a:pt x="411128" y="124635"/>
                  </a:lnTo>
                  <a:lnTo>
                    <a:pt x="450726" y="101930"/>
                  </a:lnTo>
                  <a:lnTo>
                    <a:pt x="491614" y="81308"/>
                  </a:lnTo>
                  <a:lnTo>
                    <a:pt x="533719" y="62841"/>
                  </a:lnTo>
                  <a:lnTo>
                    <a:pt x="576971" y="46603"/>
                  </a:lnTo>
                  <a:lnTo>
                    <a:pt x="621295" y="32664"/>
                  </a:lnTo>
                  <a:lnTo>
                    <a:pt x="666621" y="21097"/>
                  </a:lnTo>
                  <a:lnTo>
                    <a:pt x="712875" y="11975"/>
                  </a:lnTo>
                  <a:lnTo>
                    <a:pt x="759986" y="5370"/>
                  </a:lnTo>
                  <a:lnTo>
                    <a:pt x="807881" y="1354"/>
                  </a:lnTo>
                  <a:lnTo>
                    <a:pt x="856488" y="0"/>
                  </a:lnTo>
                  <a:lnTo>
                    <a:pt x="905094" y="1354"/>
                  </a:lnTo>
                  <a:lnTo>
                    <a:pt x="952989" y="5370"/>
                  </a:lnTo>
                  <a:lnTo>
                    <a:pt x="1000100" y="11975"/>
                  </a:lnTo>
                  <a:lnTo>
                    <a:pt x="1046354" y="21097"/>
                  </a:lnTo>
                  <a:lnTo>
                    <a:pt x="1091680" y="32664"/>
                  </a:lnTo>
                  <a:lnTo>
                    <a:pt x="1136004" y="46603"/>
                  </a:lnTo>
                  <a:lnTo>
                    <a:pt x="1179256" y="62841"/>
                  </a:lnTo>
                  <a:lnTo>
                    <a:pt x="1221361" y="81308"/>
                  </a:lnTo>
                  <a:lnTo>
                    <a:pt x="1262249" y="101930"/>
                  </a:lnTo>
                  <a:lnTo>
                    <a:pt x="1301847" y="124635"/>
                  </a:lnTo>
                  <a:lnTo>
                    <a:pt x="1340082" y="149351"/>
                  </a:lnTo>
                  <a:lnTo>
                    <a:pt x="1376883" y="176006"/>
                  </a:lnTo>
                  <a:lnTo>
                    <a:pt x="1412177" y="204527"/>
                  </a:lnTo>
                  <a:lnTo>
                    <a:pt x="1445892" y="234842"/>
                  </a:lnTo>
                  <a:lnTo>
                    <a:pt x="1477955" y="266879"/>
                  </a:lnTo>
                  <a:lnTo>
                    <a:pt x="1508295" y="300566"/>
                  </a:lnTo>
                  <a:lnTo>
                    <a:pt x="1536839" y="335830"/>
                  </a:lnTo>
                  <a:lnTo>
                    <a:pt x="1563514" y="372599"/>
                  </a:lnTo>
                  <a:lnTo>
                    <a:pt x="1588250" y="410801"/>
                  </a:lnTo>
                  <a:lnTo>
                    <a:pt x="1610972" y="450363"/>
                  </a:lnTo>
                  <a:lnTo>
                    <a:pt x="1631609" y="491214"/>
                  </a:lnTo>
                  <a:lnTo>
                    <a:pt x="1650089" y="533281"/>
                  </a:lnTo>
                  <a:lnTo>
                    <a:pt x="1666340" y="576491"/>
                  </a:lnTo>
                  <a:lnTo>
                    <a:pt x="1680288" y="620773"/>
                  </a:lnTo>
                  <a:lnTo>
                    <a:pt x="1691863" y="666054"/>
                  </a:lnTo>
                  <a:lnTo>
                    <a:pt x="1700991" y="712262"/>
                  </a:lnTo>
                  <a:lnTo>
                    <a:pt x="1707601" y="759325"/>
                  </a:lnTo>
                  <a:lnTo>
                    <a:pt x="1711620" y="807170"/>
                  </a:lnTo>
                  <a:lnTo>
                    <a:pt x="1712976" y="855726"/>
                  </a:lnTo>
                  <a:lnTo>
                    <a:pt x="1711620" y="904281"/>
                  </a:lnTo>
                  <a:lnTo>
                    <a:pt x="1707601" y="952126"/>
                  </a:lnTo>
                  <a:lnTo>
                    <a:pt x="1700991" y="999189"/>
                  </a:lnTo>
                  <a:lnTo>
                    <a:pt x="1691863" y="1045397"/>
                  </a:lnTo>
                  <a:lnTo>
                    <a:pt x="1680288" y="1090678"/>
                  </a:lnTo>
                  <a:lnTo>
                    <a:pt x="1666340" y="1134960"/>
                  </a:lnTo>
                  <a:lnTo>
                    <a:pt x="1650089" y="1178170"/>
                  </a:lnTo>
                  <a:lnTo>
                    <a:pt x="1631609" y="1220237"/>
                  </a:lnTo>
                  <a:lnTo>
                    <a:pt x="1610972" y="1261088"/>
                  </a:lnTo>
                  <a:lnTo>
                    <a:pt x="1588250" y="1300650"/>
                  </a:lnTo>
                  <a:lnTo>
                    <a:pt x="1563514" y="1338852"/>
                  </a:lnTo>
                  <a:lnTo>
                    <a:pt x="1536839" y="1375621"/>
                  </a:lnTo>
                  <a:lnTo>
                    <a:pt x="1508295" y="1410885"/>
                  </a:lnTo>
                  <a:lnTo>
                    <a:pt x="1477955" y="1444572"/>
                  </a:lnTo>
                  <a:lnTo>
                    <a:pt x="1445892" y="1476609"/>
                  </a:lnTo>
                  <a:lnTo>
                    <a:pt x="1412177" y="1506924"/>
                  </a:lnTo>
                  <a:lnTo>
                    <a:pt x="1376883" y="1535445"/>
                  </a:lnTo>
                  <a:lnTo>
                    <a:pt x="1340082" y="1562100"/>
                  </a:lnTo>
                  <a:lnTo>
                    <a:pt x="1301847" y="1586816"/>
                  </a:lnTo>
                  <a:lnTo>
                    <a:pt x="1262249" y="1609521"/>
                  </a:lnTo>
                  <a:lnTo>
                    <a:pt x="1221361" y="1630143"/>
                  </a:lnTo>
                  <a:lnTo>
                    <a:pt x="1179256" y="1648610"/>
                  </a:lnTo>
                  <a:lnTo>
                    <a:pt x="1136004" y="1664848"/>
                  </a:lnTo>
                  <a:lnTo>
                    <a:pt x="1091680" y="1678787"/>
                  </a:lnTo>
                  <a:lnTo>
                    <a:pt x="1046354" y="1690354"/>
                  </a:lnTo>
                  <a:lnTo>
                    <a:pt x="1000100" y="1699476"/>
                  </a:lnTo>
                  <a:lnTo>
                    <a:pt x="952989" y="1706081"/>
                  </a:lnTo>
                  <a:lnTo>
                    <a:pt x="905094" y="1710097"/>
                  </a:lnTo>
                  <a:lnTo>
                    <a:pt x="856488" y="1711452"/>
                  </a:lnTo>
                  <a:lnTo>
                    <a:pt x="807881" y="1710097"/>
                  </a:lnTo>
                  <a:lnTo>
                    <a:pt x="759986" y="1706081"/>
                  </a:lnTo>
                  <a:lnTo>
                    <a:pt x="712875" y="1699476"/>
                  </a:lnTo>
                  <a:lnTo>
                    <a:pt x="666621" y="1690354"/>
                  </a:lnTo>
                  <a:lnTo>
                    <a:pt x="621295" y="1678787"/>
                  </a:lnTo>
                  <a:lnTo>
                    <a:pt x="576971" y="1664848"/>
                  </a:lnTo>
                  <a:lnTo>
                    <a:pt x="533719" y="1648610"/>
                  </a:lnTo>
                  <a:lnTo>
                    <a:pt x="491614" y="1630143"/>
                  </a:lnTo>
                  <a:lnTo>
                    <a:pt x="450726" y="1609521"/>
                  </a:lnTo>
                  <a:lnTo>
                    <a:pt x="411128" y="1586816"/>
                  </a:lnTo>
                  <a:lnTo>
                    <a:pt x="372893" y="1562100"/>
                  </a:lnTo>
                  <a:lnTo>
                    <a:pt x="336092" y="1535445"/>
                  </a:lnTo>
                  <a:lnTo>
                    <a:pt x="300798" y="1506924"/>
                  </a:lnTo>
                  <a:lnTo>
                    <a:pt x="267083" y="1476609"/>
                  </a:lnTo>
                  <a:lnTo>
                    <a:pt x="235020" y="1444572"/>
                  </a:lnTo>
                  <a:lnTo>
                    <a:pt x="204680" y="1410885"/>
                  </a:lnTo>
                  <a:lnTo>
                    <a:pt x="176136" y="1375621"/>
                  </a:lnTo>
                  <a:lnTo>
                    <a:pt x="149461" y="1338852"/>
                  </a:lnTo>
                  <a:lnTo>
                    <a:pt x="124725" y="1300650"/>
                  </a:lnTo>
                  <a:lnTo>
                    <a:pt x="102003" y="1261088"/>
                  </a:lnTo>
                  <a:lnTo>
                    <a:pt x="81366" y="1220237"/>
                  </a:lnTo>
                  <a:lnTo>
                    <a:pt x="62886" y="1178170"/>
                  </a:lnTo>
                  <a:lnTo>
                    <a:pt x="46635" y="1134960"/>
                  </a:lnTo>
                  <a:lnTo>
                    <a:pt x="32687" y="1090678"/>
                  </a:lnTo>
                  <a:lnTo>
                    <a:pt x="21112" y="1045397"/>
                  </a:lnTo>
                  <a:lnTo>
                    <a:pt x="11984" y="999189"/>
                  </a:lnTo>
                  <a:lnTo>
                    <a:pt x="5374" y="952126"/>
                  </a:lnTo>
                  <a:lnTo>
                    <a:pt x="1355" y="904281"/>
                  </a:lnTo>
                  <a:lnTo>
                    <a:pt x="0" y="855726"/>
                  </a:lnTo>
                  <a:close/>
                </a:path>
              </a:pathLst>
            </a:custGeom>
            <a:ln w="25400">
              <a:solidFill>
                <a:srgbClr val="0A425B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5241797" y="204342"/>
            <a:ext cx="170942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 spc="-10" dirty="0">
                <a:solidFill>
                  <a:srgbClr val="0A425B"/>
                </a:solidFill>
                <a:latin typeface="Calibri"/>
                <a:cs typeface="Calibri"/>
              </a:rPr>
              <a:t>Hashing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265933" y="2837180"/>
            <a:ext cx="7764145" cy="25457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93675" marR="26034" indent="-181610">
              <a:lnSpc>
                <a:spcPct val="100600"/>
              </a:lnSpc>
              <a:spcBef>
                <a:spcPts val="95"/>
              </a:spcBef>
              <a:buFont typeface="Arial"/>
              <a:buChar char="•"/>
              <a:tabLst>
                <a:tab pos="194310" algn="l"/>
              </a:tabLst>
            </a:pPr>
            <a:r>
              <a:rPr sz="2650" dirty="0">
                <a:solidFill>
                  <a:srgbClr val="0A425B"/>
                </a:solidFill>
                <a:latin typeface="Calibri"/>
                <a:cs typeface="Calibri"/>
              </a:rPr>
              <a:t>In</a:t>
            </a:r>
            <a:r>
              <a:rPr sz="2650" spc="-55" dirty="0">
                <a:solidFill>
                  <a:srgbClr val="0A425B"/>
                </a:solidFill>
                <a:latin typeface="Calibri"/>
                <a:cs typeface="Calibri"/>
              </a:rPr>
              <a:t> </a:t>
            </a:r>
            <a:r>
              <a:rPr sz="2650" dirty="0">
                <a:solidFill>
                  <a:srgbClr val="0A425B"/>
                </a:solidFill>
                <a:latin typeface="Calibri"/>
                <a:cs typeface="Calibri"/>
              </a:rPr>
              <a:t>a</a:t>
            </a:r>
            <a:r>
              <a:rPr sz="2650" spc="-40" dirty="0">
                <a:solidFill>
                  <a:srgbClr val="0A425B"/>
                </a:solidFill>
                <a:latin typeface="Calibri"/>
                <a:cs typeface="Calibri"/>
              </a:rPr>
              <a:t> </a:t>
            </a:r>
            <a:r>
              <a:rPr sz="2650" dirty="0">
                <a:solidFill>
                  <a:srgbClr val="0A425B"/>
                </a:solidFill>
                <a:latin typeface="Calibri"/>
                <a:cs typeface="Calibri"/>
              </a:rPr>
              <a:t>database</a:t>
            </a:r>
            <a:r>
              <a:rPr sz="2650" spc="-45" dirty="0">
                <a:solidFill>
                  <a:srgbClr val="0A425B"/>
                </a:solidFill>
                <a:latin typeface="Calibri"/>
                <a:cs typeface="Calibri"/>
              </a:rPr>
              <a:t> </a:t>
            </a:r>
            <a:r>
              <a:rPr sz="2650" dirty="0">
                <a:solidFill>
                  <a:srgbClr val="0A425B"/>
                </a:solidFill>
                <a:latin typeface="Calibri"/>
                <a:cs typeface="Calibri"/>
              </a:rPr>
              <a:t>management</a:t>
            </a:r>
            <a:r>
              <a:rPr sz="2650" spc="-40" dirty="0">
                <a:solidFill>
                  <a:srgbClr val="0A425B"/>
                </a:solidFill>
                <a:latin typeface="Calibri"/>
                <a:cs typeface="Calibri"/>
              </a:rPr>
              <a:t> </a:t>
            </a:r>
            <a:r>
              <a:rPr sz="2650" spc="-10" dirty="0">
                <a:solidFill>
                  <a:srgbClr val="0A425B"/>
                </a:solidFill>
                <a:latin typeface="Calibri"/>
                <a:cs typeface="Calibri"/>
              </a:rPr>
              <a:t>system,</a:t>
            </a:r>
            <a:r>
              <a:rPr sz="2650" spc="-45" dirty="0">
                <a:solidFill>
                  <a:srgbClr val="0A425B"/>
                </a:solidFill>
                <a:latin typeface="Calibri"/>
                <a:cs typeface="Calibri"/>
              </a:rPr>
              <a:t> </a:t>
            </a:r>
            <a:r>
              <a:rPr sz="2650" dirty="0">
                <a:solidFill>
                  <a:srgbClr val="0A425B"/>
                </a:solidFill>
                <a:latin typeface="Calibri"/>
                <a:cs typeface="Calibri"/>
              </a:rPr>
              <a:t>hashing</a:t>
            </a:r>
            <a:r>
              <a:rPr sz="2650" spc="-55" dirty="0">
                <a:solidFill>
                  <a:srgbClr val="0A425B"/>
                </a:solidFill>
                <a:latin typeface="Calibri"/>
                <a:cs typeface="Calibri"/>
              </a:rPr>
              <a:t> </a:t>
            </a:r>
            <a:r>
              <a:rPr sz="2650" spc="-10" dirty="0">
                <a:solidFill>
                  <a:srgbClr val="0A425B"/>
                </a:solidFill>
                <a:latin typeface="Calibri"/>
                <a:cs typeface="Calibri"/>
              </a:rPr>
              <a:t>transforms </a:t>
            </a:r>
            <a:r>
              <a:rPr sz="2650" dirty="0">
                <a:solidFill>
                  <a:srgbClr val="0A425B"/>
                </a:solidFill>
                <a:latin typeface="Calibri"/>
                <a:cs typeface="Calibri"/>
              </a:rPr>
              <a:t>a</a:t>
            </a:r>
            <a:r>
              <a:rPr sz="2650" spc="-45" dirty="0">
                <a:solidFill>
                  <a:srgbClr val="0A425B"/>
                </a:solidFill>
                <a:latin typeface="Calibri"/>
                <a:cs typeface="Calibri"/>
              </a:rPr>
              <a:t> </a:t>
            </a:r>
            <a:r>
              <a:rPr sz="2650" dirty="0">
                <a:solidFill>
                  <a:srgbClr val="0A425B"/>
                </a:solidFill>
                <a:latin typeface="Calibri"/>
                <a:cs typeface="Calibri"/>
              </a:rPr>
              <a:t>string</a:t>
            </a:r>
            <a:r>
              <a:rPr sz="2650" spc="-45" dirty="0">
                <a:solidFill>
                  <a:srgbClr val="0A425B"/>
                </a:solidFill>
                <a:latin typeface="Calibri"/>
                <a:cs typeface="Calibri"/>
              </a:rPr>
              <a:t> </a:t>
            </a:r>
            <a:r>
              <a:rPr sz="2650" dirty="0">
                <a:solidFill>
                  <a:srgbClr val="0A425B"/>
                </a:solidFill>
                <a:latin typeface="Calibri"/>
                <a:cs typeface="Calibri"/>
              </a:rPr>
              <a:t>of</a:t>
            </a:r>
            <a:r>
              <a:rPr sz="2650" spc="-25" dirty="0">
                <a:solidFill>
                  <a:srgbClr val="0A425B"/>
                </a:solidFill>
                <a:latin typeface="Calibri"/>
                <a:cs typeface="Calibri"/>
              </a:rPr>
              <a:t> </a:t>
            </a:r>
            <a:r>
              <a:rPr sz="2650" spc="-10" dirty="0">
                <a:solidFill>
                  <a:srgbClr val="0A425B"/>
                </a:solidFill>
                <a:latin typeface="Calibri"/>
                <a:cs typeface="Calibri"/>
              </a:rPr>
              <a:t>characters</a:t>
            </a:r>
            <a:r>
              <a:rPr sz="2650" spc="-35" dirty="0">
                <a:solidFill>
                  <a:srgbClr val="0A425B"/>
                </a:solidFill>
                <a:latin typeface="Calibri"/>
                <a:cs typeface="Calibri"/>
              </a:rPr>
              <a:t> </a:t>
            </a:r>
            <a:r>
              <a:rPr sz="2650" dirty="0">
                <a:solidFill>
                  <a:srgbClr val="0A425B"/>
                </a:solidFill>
                <a:latin typeface="Calibri"/>
                <a:cs typeface="Calibri"/>
              </a:rPr>
              <a:t>into</a:t>
            </a:r>
            <a:r>
              <a:rPr sz="2650" spc="-30" dirty="0">
                <a:solidFill>
                  <a:srgbClr val="0A425B"/>
                </a:solidFill>
                <a:latin typeface="Calibri"/>
                <a:cs typeface="Calibri"/>
              </a:rPr>
              <a:t> </a:t>
            </a:r>
            <a:r>
              <a:rPr sz="2650" dirty="0">
                <a:solidFill>
                  <a:srgbClr val="0A425B"/>
                </a:solidFill>
                <a:latin typeface="Calibri"/>
                <a:cs typeface="Calibri"/>
              </a:rPr>
              <a:t>a</a:t>
            </a:r>
            <a:r>
              <a:rPr sz="2650" spc="-40" dirty="0">
                <a:solidFill>
                  <a:srgbClr val="0A425B"/>
                </a:solidFill>
                <a:latin typeface="Calibri"/>
                <a:cs typeface="Calibri"/>
              </a:rPr>
              <a:t> </a:t>
            </a:r>
            <a:r>
              <a:rPr sz="2650" dirty="0">
                <a:solidFill>
                  <a:srgbClr val="0A425B"/>
                </a:solidFill>
                <a:latin typeface="Calibri"/>
                <a:cs typeface="Calibri"/>
              </a:rPr>
              <a:t>typically</a:t>
            </a:r>
            <a:r>
              <a:rPr sz="2650" spc="-25" dirty="0">
                <a:solidFill>
                  <a:srgbClr val="0A425B"/>
                </a:solidFill>
                <a:latin typeface="Calibri"/>
                <a:cs typeface="Calibri"/>
              </a:rPr>
              <a:t> </a:t>
            </a:r>
            <a:r>
              <a:rPr sz="2650" dirty="0">
                <a:solidFill>
                  <a:srgbClr val="0A425B"/>
                </a:solidFill>
                <a:latin typeface="Calibri"/>
                <a:cs typeface="Calibri"/>
              </a:rPr>
              <a:t>shorter</a:t>
            </a:r>
            <a:r>
              <a:rPr sz="2650" spc="-40" dirty="0">
                <a:solidFill>
                  <a:srgbClr val="0A425B"/>
                </a:solidFill>
                <a:latin typeface="Calibri"/>
                <a:cs typeface="Calibri"/>
              </a:rPr>
              <a:t> </a:t>
            </a:r>
            <a:r>
              <a:rPr sz="2650" spc="-10" dirty="0">
                <a:solidFill>
                  <a:srgbClr val="0A425B"/>
                </a:solidFill>
                <a:latin typeface="Calibri"/>
                <a:cs typeface="Calibri"/>
              </a:rPr>
              <a:t>fixed- </a:t>
            </a:r>
            <a:r>
              <a:rPr sz="2650" dirty="0">
                <a:solidFill>
                  <a:srgbClr val="0A425B"/>
                </a:solidFill>
                <a:latin typeface="Calibri"/>
                <a:cs typeface="Calibri"/>
              </a:rPr>
              <a:t>length</a:t>
            </a:r>
            <a:r>
              <a:rPr sz="2650" spc="-70" dirty="0">
                <a:solidFill>
                  <a:srgbClr val="0A425B"/>
                </a:solidFill>
                <a:latin typeface="Calibri"/>
                <a:cs typeface="Calibri"/>
              </a:rPr>
              <a:t> </a:t>
            </a:r>
            <a:r>
              <a:rPr sz="2650" dirty="0">
                <a:solidFill>
                  <a:srgbClr val="0A425B"/>
                </a:solidFill>
                <a:latin typeface="Calibri"/>
                <a:cs typeface="Calibri"/>
              </a:rPr>
              <a:t>value</a:t>
            </a:r>
            <a:r>
              <a:rPr sz="2650" spc="-55" dirty="0">
                <a:solidFill>
                  <a:srgbClr val="0A425B"/>
                </a:solidFill>
                <a:latin typeface="Calibri"/>
                <a:cs typeface="Calibri"/>
              </a:rPr>
              <a:t> </a:t>
            </a:r>
            <a:r>
              <a:rPr sz="2650" dirty="0">
                <a:solidFill>
                  <a:srgbClr val="0A425B"/>
                </a:solidFill>
                <a:latin typeface="Calibri"/>
                <a:cs typeface="Calibri"/>
              </a:rPr>
              <a:t>or</a:t>
            </a:r>
            <a:r>
              <a:rPr sz="2650" spc="-45" dirty="0">
                <a:solidFill>
                  <a:srgbClr val="0A425B"/>
                </a:solidFill>
                <a:latin typeface="Calibri"/>
                <a:cs typeface="Calibri"/>
              </a:rPr>
              <a:t> </a:t>
            </a:r>
            <a:r>
              <a:rPr sz="2650" dirty="0">
                <a:solidFill>
                  <a:srgbClr val="0A425B"/>
                </a:solidFill>
                <a:latin typeface="Calibri"/>
                <a:cs typeface="Calibri"/>
              </a:rPr>
              <a:t>key</a:t>
            </a:r>
            <a:r>
              <a:rPr sz="2650" spc="-45" dirty="0">
                <a:solidFill>
                  <a:srgbClr val="0A425B"/>
                </a:solidFill>
                <a:latin typeface="Calibri"/>
                <a:cs typeface="Calibri"/>
              </a:rPr>
              <a:t> </a:t>
            </a:r>
            <a:r>
              <a:rPr sz="2650" dirty="0">
                <a:solidFill>
                  <a:srgbClr val="0A425B"/>
                </a:solidFill>
                <a:latin typeface="Calibri"/>
                <a:cs typeface="Calibri"/>
              </a:rPr>
              <a:t>that</a:t>
            </a:r>
            <a:r>
              <a:rPr sz="2650" spc="-45" dirty="0">
                <a:solidFill>
                  <a:srgbClr val="0A425B"/>
                </a:solidFill>
                <a:latin typeface="Calibri"/>
                <a:cs typeface="Calibri"/>
              </a:rPr>
              <a:t> </a:t>
            </a:r>
            <a:r>
              <a:rPr sz="2650" dirty="0">
                <a:solidFill>
                  <a:srgbClr val="0A425B"/>
                </a:solidFill>
                <a:latin typeface="Calibri"/>
                <a:cs typeface="Calibri"/>
              </a:rPr>
              <a:t>represents</a:t>
            </a:r>
            <a:r>
              <a:rPr sz="2650" spc="-45" dirty="0">
                <a:solidFill>
                  <a:srgbClr val="0A425B"/>
                </a:solidFill>
                <a:latin typeface="Calibri"/>
                <a:cs typeface="Calibri"/>
              </a:rPr>
              <a:t> </a:t>
            </a:r>
            <a:r>
              <a:rPr sz="2650" dirty="0">
                <a:solidFill>
                  <a:srgbClr val="0A425B"/>
                </a:solidFill>
                <a:latin typeface="Calibri"/>
                <a:cs typeface="Calibri"/>
              </a:rPr>
              <a:t>the</a:t>
            </a:r>
            <a:r>
              <a:rPr sz="2650" spc="-45" dirty="0">
                <a:solidFill>
                  <a:srgbClr val="0A425B"/>
                </a:solidFill>
                <a:latin typeface="Calibri"/>
                <a:cs typeface="Calibri"/>
              </a:rPr>
              <a:t> </a:t>
            </a:r>
            <a:r>
              <a:rPr sz="2650" dirty="0">
                <a:solidFill>
                  <a:srgbClr val="0A425B"/>
                </a:solidFill>
                <a:latin typeface="Calibri"/>
                <a:cs typeface="Calibri"/>
              </a:rPr>
              <a:t>original</a:t>
            </a:r>
            <a:r>
              <a:rPr sz="2650" spc="-45" dirty="0">
                <a:solidFill>
                  <a:srgbClr val="0A425B"/>
                </a:solidFill>
                <a:latin typeface="Calibri"/>
                <a:cs typeface="Calibri"/>
              </a:rPr>
              <a:t> </a:t>
            </a:r>
            <a:r>
              <a:rPr sz="2650" spc="-10" dirty="0">
                <a:solidFill>
                  <a:srgbClr val="0A425B"/>
                </a:solidFill>
                <a:latin typeface="Calibri"/>
                <a:cs typeface="Calibri"/>
              </a:rPr>
              <a:t>string</a:t>
            </a:r>
            <a:endParaRPr sz="2650">
              <a:latin typeface="Calibri"/>
              <a:cs typeface="Calibri"/>
            </a:endParaRPr>
          </a:p>
          <a:p>
            <a:pPr marL="193675" marR="5080" indent="-181610">
              <a:lnSpc>
                <a:spcPct val="100600"/>
              </a:lnSpc>
              <a:spcBef>
                <a:spcPts val="650"/>
              </a:spcBef>
              <a:buFont typeface="Arial"/>
              <a:buChar char="•"/>
              <a:tabLst>
                <a:tab pos="194310" algn="l"/>
              </a:tabLst>
            </a:pPr>
            <a:r>
              <a:rPr sz="2650" dirty="0">
                <a:solidFill>
                  <a:srgbClr val="0A425B"/>
                </a:solidFill>
                <a:latin typeface="Calibri"/>
                <a:cs typeface="Calibri"/>
              </a:rPr>
              <a:t>Hashing</a:t>
            </a:r>
            <a:r>
              <a:rPr sz="2650" spc="-40" dirty="0">
                <a:solidFill>
                  <a:srgbClr val="0A425B"/>
                </a:solidFill>
                <a:latin typeface="Calibri"/>
                <a:cs typeface="Calibri"/>
              </a:rPr>
              <a:t> </a:t>
            </a:r>
            <a:r>
              <a:rPr sz="2650" dirty="0">
                <a:solidFill>
                  <a:srgbClr val="0A425B"/>
                </a:solidFill>
                <a:latin typeface="Calibri"/>
                <a:cs typeface="Calibri"/>
              </a:rPr>
              <a:t>is</a:t>
            </a:r>
            <a:r>
              <a:rPr sz="2650" spc="-40" dirty="0">
                <a:solidFill>
                  <a:srgbClr val="0A425B"/>
                </a:solidFill>
                <a:latin typeface="Calibri"/>
                <a:cs typeface="Calibri"/>
              </a:rPr>
              <a:t> </a:t>
            </a:r>
            <a:r>
              <a:rPr sz="2650" dirty="0">
                <a:solidFill>
                  <a:srgbClr val="0A425B"/>
                </a:solidFill>
                <a:latin typeface="Calibri"/>
                <a:cs typeface="Calibri"/>
              </a:rPr>
              <a:t>often</a:t>
            </a:r>
            <a:r>
              <a:rPr sz="2650" spc="-25" dirty="0">
                <a:solidFill>
                  <a:srgbClr val="0A425B"/>
                </a:solidFill>
                <a:latin typeface="Calibri"/>
                <a:cs typeface="Calibri"/>
              </a:rPr>
              <a:t> </a:t>
            </a:r>
            <a:r>
              <a:rPr sz="2650" dirty="0">
                <a:solidFill>
                  <a:srgbClr val="0A425B"/>
                </a:solidFill>
                <a:latin typeface="Calibri"/>
                <a:cs typeface="Calibri"/>
              </a:rPr>
              <a:t>used</a:t>
            </a:r>
            <a:r>
              <a:rPr sz="2650" spc="-35" dirty="0">
                <a:solidFill>
                  <a:srgbClr val="0A425B"/>
                </a:solidFill>
                <a:latin typeface="Calibri"/>
                <a:cs typeface="Calibri"/>
              </a:rPr>
              <a:t> </a:t>
            </a:r>
            <a:r>
              <a:rPr sz="2650" dirty="0">
                <a:solidFill>
                  <a:srgbClr val="0A425B"/>
                </a:solidFill>
                <a:latin typeface="Calibri"/>
                <a:cs typeface="Calibri"/>
              </a:rPr>
              <a:t>to</a:t>
            </a:r>
            <a:r>
              <a:rPr sz="2650" spc="-30" dirty="0">
                <a:solidFill>
                  <a:srgbClr val="0A425B"/>
                </a:solidFill>
                <a:latin typeface="Calibri"/>
                <a:cs typeface="Calibri"/>
              </a:rPr>
              <a:t> </a:t>
            </a:r>
            <a:r>
              <a:rPr sz="2650" dirty="0">
                <a:solidFill>
                  <a:srgbClr val="0A425B"/>
                </a:solidFill>
                <a:latin typeface="Calibri"/>
                <a:cs typeface="Calibri"/>
              </a:rPr>
              <a:t>index</a:t>
            </a:r>
            <a:r>
              <a:rPr sz="2650" spc="-45" dirty="0">
                <a:solidFill>
                  <a:srgbClr val="0A425B"/>
                </a:solidFill>
                <a:latin typeface="Calibri"/>
                <a:cs typeface="Calibri"/>
              </a:rPr>
              <a:t> </a:t>
            </a:r>
            <a:r>
              <a:rPr sz="2650" dirty="0">
                <a:solidFill>
                  <a:srgbClr val="0A425B"/>
                </a:solidFill>
                <a:latin typeface="Calibri"/>
                <a:cs typeface="Calibri"/>
              </a:rPr>
              <a:t>and</a:t>
            </a:r>
            <a:r>
              <a:rPr sz="2650" spc="-35" dirty="0">
                <a:solidFill>
                  <a:srgbClr val="0A425B"/>
                </a:solidFill>
                <a:latin typeface="Calibri"/>
                <a:cs typeface="Calibri"/>
              </a:rPr>
              <a:t> </a:t>
            </a:r>
            <a:r>
              <a:rPr sz="2650" dirty="0">
                <a:solidFill>
                  <a:srgbClr val="0A425B"/>
                </a:solidFill>
                <a:latin typeface="Calibri"/>
                <a:cs typeface="Calibri"/>
              </a:rPr>
              <a:t>retrieve</a:t>
            </a:r>
            <a:r>
              <a:rPr sz="2650" spc="-25" dirty="0">
                <a:solidFill>
                  <a:srgbClr val="0A425B"/>
                </a:solidFill>
                <a:latin typeface="Calibri"/>
                <a:cs typeface="Calibri"/>
              </a:rPr>
              <a:t> </a:t>
            </a:r>
            <a:r>
              <a:rPr sz="2650" dirty="0">
                <a:solidFill>
                  <a:srgbClr val="0A425B"/>
                </a:solidFill>
                <a:latin typeface="Calibri"/>
                <a:cs typeface="Calibri"/>
              </a:rPr>
              <a:t>items</a:t>
            </a:r>
            <a:r>
              <a:rPr sz="2650" spc="-30" dirty="0">
                <a:solidFill>
                  <a:srgbClr val="0A425B"/>
                </a:solidFill>
                <a:latin typeface="Calibri"/>
                <a:cs typeface="Calibri"/>
              </a:rPr>
              <a:t> </a:t>
            </a:r>
            <a:r>
              <a:rPr sz="2650" dirty="0">
                <a:solidFill>
                  <a:srgbClr val="0A425B"/>
                </a:solidFill>
                <a:latin typeface="Calibri"/>
                <a:cs typeface="Calibri"/>
              </a:rPr>
              <a:t>in</a:t>
            </a:r>
            <a:r>
              <a:rPr sz="2650" spc="-35" dirty="0">
                <a:solidFill>
                  <a:srgbClr val="0A425B"/>
                </a:solidFill>
                <a:latin typeface="Calibri"/>
                <a:cs typeface="Calibri"/>
              </a:rPr>
              <a:t> </a:t>
            </a:r>
            <a:r>
              <a:rPr sz="2650" spc="-50" dirty="0">
                <a:solidFill>
                  <a:srgbClr val="0A425B"/>
                </a:solidFill>
                <a:latin typeface="Calibri"/>
                <a:cs typeface="Calibri"/>
              </a:rPr>
              <a:t>a </a:t>
            </a:r>
            <a:r>
              <a:rPr sz="2650" dirty="0">
                <a:solidFill>
                  <a:srgbClr val="0A425B"/>
                </a:solidFill>
                <a:latin typeface="Calibri"/>
                <a:cs typeface="Calibri"/>
              </a:rPr>
              <a:t>database</a:t>
            </a:r>
            <a:r>
              <a:rPr sz="2650" spc="-45" dirty="0">
                <a:solidFill>
                  <a:srgbClr val="0A425B"/>
                </a:solidFill>
                <a:latin typeface="Calibri"/>
                <a:cs typeface="Calibri"/>
              </a:rPr>
              <a:t> </a:t>
            </a:r>
            <a:r>
              <a:rPr sz="2650" dirty="0">
                <a:solidFill>
                  <a:srgbClr val="0A425B"/>
                </a:solidFill>
                <a:latin typeface="Calibri"/>
                <a:cs typeface="Calibri"/>
              </a:rPr>
              <a:t>because</a:t>
            </a:r>
            <a:r>
              <a:rPr sz="2650" spc="-35" dirty="0">
                <a:solidFill>
                  <a:srgbClr val="0A425B"/>
                </a:solidFill>
                <a:latin typeface="Calibri"/>
                <a:cs typeface="Calibri"/>
              </a:rPr>
              <a:t> </a:t>
            </a:r>
            <a:r>
              <a:rPr sz="2650" dirty="0">
                <a:solidFill>
                  <a:srgbClr val="0A425B"/>
                </a:solidFill>
                <a:latin typeface="Calibri"/>
                <a:cs typeface="Calibri"/>
              </a:rPr>
              <a:t>it</a:t>
            </a:r>
            <a:r>
              <a:rPr sz="2650" spc="-50" dirty="0">
                <a:solidFill>
                  <a:srgbClr val="0A425B"/>
                </a:solidFill>
                <a:latin typeface="Calibri"/>
                <a:cs typeface="Calibri"/>
              </a:rPr>
              <a:t> </a:t>
            </a:r>
            <a:r>
              <a:rPr sz="2650" dirty="0">
                <a:solidFill>
                  <a:srgbClr val="0A425B"/>
                </a:solidFill>
                <a:latin typeface="Calibri"/>
                <a:cs typeface="Calibri"/>
              </a:rPr>
              <a:t>is</a:t>
            </a:r>
            <a:r>
              <a:rPr sz="2650" spc="-45" dirty="0">
                <a:solidFill>
                  <a:srgbClr val="0A425B"/>
                </a:solidFill>
                <a:latin typeface="Calibri"/>
                <a:cs typeface="Calibri"/>
              </a:rPr>
              <a:t> </a:t>
            </a:r>
            <a:r>
              <a:rPr sz="2650" dirty="0">
                <a:solidFill>
                  <a:srgbClr val="0A425B"/>
                </a:solidFill>
                <a:latin typeface="Calibri"/>
                <a:cs typeface="Calibri"/>
              </a:rPr>
              <a:t>faster</a:t>
            </a:r>
            <a:r>
              <a:rPr sz="2650" spc="-60" dirty="0">
                <a:solidFill>
                  <a:srgbClr val="0A425B"/>
                </a:solidFill>
                <a:latin typeface="Calibri"/>
                <a:cs typeface="Calibri"/>
              </a:rPr>
              <a:t> </a:t>
            </a:r>
            <a:r>
              <a:rPr sz="2650" dirty="0">
                <a:solidFill>
                  <a:srgbClr val="0A425B"/>
                </a:solidFill>
                <a:latin typeface="Calibri"/>
                <a:cs typeface="Calibri"/>
              </a:rPr>
              <a:t>to</a:t>
            </a:r>
            <a:r>
              <a:rPr sz="2650" spc="-35" dirty="0">
                <a:solidFill>
                  <a:srgbClr val="0A425B"/>
                </a:solidFill>
                <a:latin typeface="Calibri"/>
                <a:cs typeface="Calibri"/>
              </a:rPr>
              <a:t> </a:t>
            </a:r>
            <a:r>
              <a:rPr sz="2650" dirty="0">
                <a:solidFill>
                  <a:srgbClr val="0A425B"/>
                </a:solidFill>
                <a:latin typeface="Calibri"/>
                <a:cs typeface="Calibri"/>
              </a:rPr>
              <a:t>find</a:t>
            </a:r>
            <a:r>
              <a:rPr sz="2650" spc="-45" dirty="0">
                <a:solidFill>
                  <a:srgbClr val="0A425B"/>
                </a:solidFill>
                <a:latin typeface="Calibri"/>
                <a:cs typeface="Calibri"/>
              </a:rPr>
              <a:t> </a:t>
            </a:r>
            <a:r>
              <a:rPr sz="2650" dirty="0">
                <a:solidFill>
                  <a:srgbClr val="0A425B"/>
                </a:solidFill>
                <a:latin typeface="Calibri"/>
                <a:cs typeface="Calibri"/>
              </a:rPr>
              <a:t>the</a:t>
            </a:r>
            <a:r>
              <a:rPr sz="2650" spc="-40" dirty="0">
                <a:solidFill>
                  <a:srgbClr val="0A425B"/>
                </a:solidFill>
                <a:latin typeface="Calibri"/>
                <a:cs typeface="Calibri"/>
              </a:rPr>
              <a:t> </a:t>
            </a:r>
            <a:r>
              <a:rPr sz="2650" dirty="0">
                <a:solidFill>
                  <a:srgbClr val="0A425B"/>
                </a:solidFill>
                <a:latin typeface="Calibri"/>
                <a:cs typeface="Calibri"/>
              </a:rPr>
              <a:t>data</a:t>
            </a:r>
            <a:r>
              <a:rPr sz="2650" spc="-35" dirty="0">
                <a:solidFill>
                  <a:srgbClr val="0A425B"/>
                </a:solidFill>
                <a:latin typeface="Calibri"/>
                <a:cs typeface="Calibri"/>
              </a:rPr>
              <a:t> </a:t>
            </a:r>
            <a:r>
              <a:rPr sz="2650" dirty="0">
                <a:solidFill>
                  <a:srgbClr val="0A425B"/>
                </a:solidFill>
                <a:latin typeface="Calibri"/>
                <a:cs typeface="Calibri"/>
              </a:rPr>
              <a:t>item</a:t>
            </a:r>
            <a:r>
              <a:rPr sz="2650" spc="-45" dirty="0">
                <a:solidFill>
                  <a:srgbClr val="0A425B"/>
                </a:solidFill>
                <a:latin typeface="Calibri"/>
                <a:cs typeface="Calibri"/>
              </a:rPr>
              <a:t> </a:t>
            </a:r>
            <a:r>
              <a:rPr sz="2650" spc="-10" dirty="0">
                <a:solidFill>
                  <a:srgbClr val="0A425B"/>
                </a:solidFill>
                <a:latin typeface="Calibri"/>
                <a:cs typeface="Calibri"/>
              </a:rPr>
              <a:t>using </a:t>
            </a:r>
            <a:r>
              <a:rPr sz="2650" dirty="0">
                <a:solidFill>
                  <a:srgbClr val="0A425B"/>
                </a:solidFill>
                <a:latin typeface="Calibri"/>
                <a:cs typeface="Calibri"/>
              </a:rPr>
              <a:t>the</a:t>
            </a:r>
            <a:r>
              <a:rPr sz="2650" spc="-35" dirty="0">
                <a:solidFill>
                  <a:srgbClr val="0A425B"/>
                </a:solidFill>
                <a:latin typeface="Calibri"/>
                <a:cs typeface="Calibri"/>
              </a:rPr>
              <a:t> </a:t>
            </a:r>
            <a:r>
              <a:rPr sz="2650" dirty="0">
                <a:solidFill>
                  <a:srgbClr val="0A425B"/>
                </a:solidFill>
                <a:latin typeface="Calibri"/>
                <a:cs typeface="Calibri"/>
              </a:rPr>
              <a:t>shorter</a:t>
            </a:r>
            <a:r>
              <a:rPr sz="2650" spc="-40" dirty="0">
                <a:solidFill>
                  <a:srgbClr val="0A425B"/>
                </a:solidFill>
                <a:latin typeface="Calibri"/>
                <a:cs typeface="Calibri"/>
              </a:rPr>
              <a:t> </a:t>
            </a:r>
            <a:r>
              <a:rPr sz="2650" dirty="0">
                <a:solidFill>
                  <a:srgbClr val="0A425B"/>
                </a:solidFill>
                <a:latin typeface="Calibri"/>
                <a:cs typeface="Calibri"/>
              </a:rPr>
              <a:t>hashed</a:t>
            </a:r>
            <a:r>
              <a:rPr sz="2650" spc="-40" dirty="0">
                <a:solidFill>
                  <a:srgbClr val="0A425B"/>
                </a:solidFill>
                <a:latin typeface="Calibri"/>
                <a:cs typeface="Calibri"/>
              </a:rPr>
              <a:t> </a:t>
            </a:r>
            <a:r>
              <a:rPr sz="2650" dirty="0">
                <a:solidFill>
                  <a:srgbClr val="0A425B"/>
                </a:solidFill>
                <a:latin typeface="Calibri"/>
                <a:cs typeface="Calibri"/>
              </a:rPr>
              <a:t>key</a:t>
            </a:r>
            <a:r>
              <a:rPr sz="2650" spc="-25" dirty="0">
                <a:solidFill>
                  <a:srgbClr val="0A425B"/>
                </a:solidFill>
                <a:latin typeface="Calibri"/>
                <a:cs typeface="Calibri"/>
              </a:rPr>
              <a:t> </a:t>
            </a:r>
            <a:r>
              <a:rPr sz="2650" dirty="0">
                <a:solidFill>
                  <a:srgbClr val="0A425B"/>
                </a:solidFill>
                <a:latin typeface="Calibri"/>
                <a:cs typeface="Calibri"/>
              </a:rPr>
              <a:t>than</a:t>
            </a:r>
            <a:r>
              <a:rPr sz="2650" spc="-30" dirty="0">
                <a:solidFill>
                  <a:srgbClr val="0A425B"/>
                </a:solidFill>
                <a:latin typeface="Calibri"/>
                <a:cs typeface="Calibri"/>
              </a:rPr>
              <a:t> </a:t>
            </a:r>
            <a:r>
              <a:rPr sz="2650" dirty="0">
                <a:solidFill>
                  <a:srgbClr val="0A425B"/>
                </a:solidFill>
                <a:latin typeface="Calibri"/>
                <a:cs typeface="Calibri"/>
              </a:rPr>
              <a:t>using</a:t>
            </a:r>
            <a:r>
              <a:rPr sz="2650" spc="-45" dirty="0">
                <a:solidFill>
                  <a:srgbClr val="0A425B"/>
                </a:solidFill>
                <a:latin typeface="Calibri"/>
                <a:cs typeface="Calibri"/>
              </a:rPr>
              <a:t> </a:t>
            </a:r>
            <a:r>
              <a:rPr sz="2650" dirty="0">
                <a:solidFill>
                  <a:srgbClr val="0A425B"/>
                </a:solidFill>
                <a:latin typeface="Calibri"/>
                <a:cs typeface="Calibri"/>
              </a:rPr>
              <a:t>the</a:t>
            </a:r>
            <a:r>
              <a:rPr sz="2650" spc="-35" dirty="0">
                <a:solidFill>
                  <a:srgbClr val="0A425B"/>
                </a:solidFill>
                <a:latin typeface="Calibri"/>
                <a:cs typeface="Calibri"/>
              </a:rPr>
              <a:t> </a:t>
            </a:r>
            <a:r>
              <a:rPr sz="2650" dirty="0">
                <a:solidFill>
                  <a:srgbClr val="0A425B"/>
                </a:solidFill>
                <a:latin typeface="Calibri"/>
                <a:cs typeface="Calibri"/>
              </a:rPr>
              <a:t>original</a:t>
            </a:r>
            <a:r>
              <a:rPr sz="2650" spc="-20" dirty="0">
                <a:solidFill>
                  <a:srgbClr val="0A425B"/>
                </a:solidFill>
                <a:latin typeface="Calibri"/>
                <a:cs typeface="Calibri"/>
              </a:rPr>
              <a:t> </a:t>
            </a:r>
            <a:r>
              <a:rPr sz="2650" spc="-10" dirty="0">
                <a:solidFill>
                  <a:srgbClr val="0A425B"/>
                </a:solidFill>
                <a:latin typeface="Calibri"/>
                <a:cs typeface="Calibri"/>
              </a:rPr>
              <a:t>value</a:t>
            </a:r>
            <a:endParaRPr sz="2650">
              <a:latin typeface="Calibri"/>
              <a:cs typeface="Calibri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5622671" y="1329689"/>
            <a:ext cx="948690" cy="950594"/>
            <a:chOff x="5622671" y="1329689"/>
            <a:chExt cx="948690" cy="950594"/>
          </a:xfrm>
        </p:grpSpPr>
        <p:sp>
          <p:nvSpPr>
            <p:cNvPr id="11" name="object 11"/>
            <p:cNvSpPr/>
            <p:nvPr/>
          </p:nvSpPr>
          <p:spPr>
            <a:xfrm>
              <a:off x="5632196" y="1339214"/>
              <a:ext cx="929640" cy="931544"/>
            </a:xfrm>
            <a:custGeom>
              <a:avLst/>
              <a:gdLst/>
              <a:ahLst/>
              <a:cxnLst/>
              <a:rect l="l" t="t" r="r" b="b"/>
              <a:pathLst>
                <a:path w="929640" h="931544">
                  <a:moveTo>
                    <a:pt x="464946" y="0"/>
                  </a:moveTo>
                  <a:lnTo>
                    <a:pt x="410983" y="2776"/>
                  </a:lnTo>
                  <a:lnTo>
                    <a:pt x="359359" y="11109"/>
                  </a:lnTo>
                  <a:lnTo>
                    <a:pt x="310065" y="25002"/>
                  </a:lnTo>
                  <a:lnTo>
                    <a:pt x="263093" y="44461"/>
                  </a:lnTo>
                  <a:lnTo>
                    <a:pt x="218433" y="69488"/>
                  </a:lnTo>
                  <a:lnTo>
                    <a:pt x="176077" y="100090"/>
                  </a:lnTo>
                  <a:lnTo>
                    <a:pt x="136016" y="136271"/>
                  </a:lnTo>
                  <a:lnTo>
                    <a:pt x="99890" y="176393"/>
                  </a:lnTo>
                  <a:lnTo>
                    <a:pt x="69340" y="218824"/>
                  </a:lnTo>
                  <a:lnTo>
                    <a:pt x="44360" y="263570"/>
                  </a:lnTo>
                  <a:lnTo>
                    <a:pt x="24942" y="310637"/>
                  </a:lnTo>
                  <a:lnTo>
                    <a:pt x="11081" y="360033"/>
                  </a:lnTo>
                  <a:lnTo>
                    <a:pt x="2769" y="411763"/>
                  </a:lnTo>
                  <a:lnTo>
                    <a:pt x="0" y="465836"/>
                  </a:lnTo>
                  <a:lnTo>
                    <a:pt x="2769" y="519719"/>
                  </a:lnTo>
                  <a:lnTo>
                    <a:pt x="11081" y="571315"/>
                  </a:lnTo>
                  <a:lnTo>
                    <a:pt x="24942" y="620620"/>
                  </a:lnTo>
                  <a:lnTo>
                    <a:pt x="44360" y="667633"/>
                  </a:lnTo>
                  <a:lnTo>
                    <a:pt x="69340" y="712351"/>
                  </a:lnTo>
                  <a:lnTo>
                    <a:pt x="99890" y="754771"/>
                  </a:lnTo>
                  <a:lnTo>
                    <a:pt x="136016" y="794893"/>
                  </a:lnTo>
                  <a:lnTo>
                    <a:pt x="176077" y="831073"/>
                  </a:lnTo>
                  <a:lnTo>
                    <a:pt x="218433" y="861675"/>
                  </a:lnTo>
                  <a:lnTo>
                    <a:pt x="263093" y="886702"/>
                  </a:lnTo>
                  <a:lnTo>
                    <a:pt x="310065" y="906161"/>
                  </a:lnTo>
                  <a:lnTo>
                    <a:pt x="359359" y="920054"/>
                  </a:lnTo>
                  <a:lnTo>
                    <a:pt x="410983" y="928387"/>
                  </a:lnTo>
                  <a:lnTo>
                    <a:pt x="464946" y="931163"/>
                  </a:lnTo>
                  <a:lnTo>
                    <a:pt x="518776" y="928387"/>
                  </a:lnTo>
                  <a:lnTo>
                    <a:pt x="570317" y="920054"/>
                  </a:lnTo>
                  <a:lnTo>
                    <a:pt x="619568" y="906161"/>
                  </a:lnTo>
                  <a:lnTo>
                    <a:pt x="666526" y="886702"/>
                  </a:lnTo>
                  <a:lnTo>
                    <a:pt x="711190" y="861675"/>
                  </a:lnTo>
                  <a:lnTo>
                    <a:pt x="753556" y="831073"/>
                  </a:lnTo>
                  <a:lnTo>
                    <a:pt x="793623" y="794893"/>
                  </a:lnTo>
                  <a:lnTo>
                    <a:pt x="829749" y="754771"/>
                  </a:lnTo>
                  <a:lnTo>
                    <a:pt x="860299" y="712351"/>
                  </a:lnTo>
                  <a:lnTo>
                    <a:pt x="885279" y="667633"/>
                  </a:lnTo>
                  <a:lnTo>
                    <a:pt x="904697" y="620620"/>
                  </a:lnTo>
                  <a:lnTo>
                    <a:pt x="918558" y="571315"/>
                  </a:lnTo>
                  <a:lnTo>
                    <a:pt x="926870" y="519719"/>
                  </a:lnTo>
                  <a:lnTo>
                    <a:pt x="929639" y="465836"/>
                  </a:lnTo>
                  <a:lnTo>
                    <a:pt x="926850" y="411763"/>
                  </a:lnTo>
                  <a:lnTo>
                    <a:pt x="918492" y="360033"/>
                  </a:lnTo>
                  <a:lnTo>
                    <a:pt x="904577" y="310637"/>
                  </a:lnTo>
                  <a:lnTo>
                    <a:pt x="885119" y="263570"/>
                  </a:lnTo>
                  <a:lnTo>
                    <a:pt x="860132" y="218824"/>
                  </a:lnTo>
                  <a:lnTo>
                    <a:pt x="829629" y="176393"/>
                  </a:lnTo>
                  <a:lnTo>
                    <a:pt x="793623" y="136271"/>
                  </a:lnTo>
                  <a:lnTo>
                    <a:pt x="753556" y="100090"/>
                  </a:lnTo>
                  <a:lnTo>
                    <a:pt x="711190" y="69488"/>
                  </a:lnTo>
                  <a:lnTo>
                    <a:pt x="666526" y="44461"/>
                  </a:lnTo>
                  <a:lnTo>
                    <a:pt x="619568" y="25002"/>
                  </a:lnTo>
                  <a:lnTo>
                    <a:pt x="570317" y="11109"/>
                  </a:lnTo>
                  <a:lnTo>
                    <a:pt x="518776" y="2776"/>
                  </a:lnTo>
                  <a:lnTo>
                    <a:pt x="464946" y="0"/>
                  </a:lnTo>
                  <a:close/>
                </a:path>
              </a:pathLst>
            </a:custGeom>
            <a:solidFill>
              <a:srgbClr val="BEC8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632196" y="1339214"/>
              <a:ext cx="929640" cy="931544"/>
            </a:xfrm>
            <a:custGeom>
              <a:avLst/>
              <a:gdLst/>
              <a:ahLst/>
              <a:cxnLst/>
              <a:rect l="l" t="t" r="r" b="b"/>
              <a:pathLst>
                <a:path w="929640" h="931544">
                  <a:moveTo>
                    <a:pt x="929639" y="465836"/>
                  </a:moveTo>
                  <a:lnTo>
                    <a:pt x="926850" y="411763"/>
                  </a:lnTo>
                  <a:lnTo>
                    <a:pt x="918492" y="360033"/>
                  </a:lnTo>
                  <a:lnTo>
                    <a:pt x="904577" y="310637"/>
                  </a:lnTo>
                  <a:lnTo>
                    <a:pt x="885119" y="263570"/>
                  </a:lnTo>
                  <a:lnTo>
                    <a:pt x="860132" y="218824"/>
                  </a:lnTo>
                  <a:lnTo>
                    <a:pt x="829629" y="176393"/>
                  </a:lnTo>
                  <a:lnTo>
                    <a:pt x="793623" y="136271"/>
                  </a:lnTo>
                  <a:lnTo>
                    <a:pt x="753556" y="100090"/>
                  </a:lnTo>
                  <a:lnTo>
                    <a:pt x="711190" y="69488"/>
                  </a:lnTo>
                  <a:lnTo>
                    <a:pt x="666526" y="44461"/>
                  </a:lnTo>
                  <a:lnTo>
                    <a:pt x="619568" y="25002"/>
                  </a:lnTo>
                  <a:lnTo>
                    <a:pt x="570317" y="11109"/>
                  </a:lnTo>
                  <a:lnTo>
                    <a:pt x="518776" y="2776"/>
                  </a:lnTo>
                  <a:lnTo>
                    <a:pt x="464946" y="0"/>
                  </a:lnTo>
                  <a:lnTo>
                    <a:pt x="410983" y="2776"/>
                  </a:lnTo>
                  <a:lnTo>
                    <a:pt x="359359" y="11109"/>
                  </a:lnTo>
                  <a:lnTo>
                    <a:pt x="310065" y="25002"/>
                  </a:lnTo>
                  <a:lnTo>
                    <a:pt x="263093" y="44461"/>
                  </a:lnTo>
                  <a:lnTo>
                    <a:pt x="218433" y="69488"/>
                  </a:lnTo>
                  <a:lnTo>
                    <a:pt x="176077" y="100090"/>
                  </a:lnTo>
                  <a:lnTo>
                    <a:pt x="136016" y="136271"/>
                  </a:lnTo>
                  <a:lnTo>
                    <a:pt x="99890" y="176393"/>
                  </a:lnTo>
                  <a:lnTo>
                    <a:pt x="69340" y="218824"/>
                  </a:lnTo>
                  <a:lnTo>
                    <a:pt x="44360" y="263570"/>
                  </a:lnTo>
                  <a:lnTo>
                    <a:pt x="24942" y="310637"/>
                  </a:lnTo>
                  <a:lnTo>
                    <a:pt x="11081" y="360033"/>
                  </a:lnTo>
                  <a:lnTo>
                    <a:pt x="2769" y="411763"/>
                  </a:lnTo>
                  <a:lnTo>
                    <a:pt x="0" y="465836"/>
                  </a:lnTo>
                  <a:lnTo>
                    <a:pt x="2769" y="519719"/>
                  </a:lnTo>
                  <a:lnTo>
                    <a:pt x="11081" y="571315"/>
                  </a:lnTo>
                  <a:lnTo>
                    <a:pt x="24942" y="620620"/>
                  </a:lnTo>
                  <a:lnTo>
                    <a:pt x="44360" y="667633"/>
                  </a:lnTo>
                  <a:lnTo>
                    <a:pt x="69340" y="712351"/>
                  </a:lnTo>
                  <a:lnTo>
                    <a:pt x="99890" y="754771"/>
                  </a:lnTo>
                  <a:lnTo>
                    <a:pt x="136016" y="794893"/>
                  </a:lnTo>
                  <a:lnTo>
                    <a:pt x="176077" y="831073"/>
                  </a:lnTo>
                  <a:lnTo>
                    <a:pt x="218433" y="861675"/>
                  </a:lnTo>
                  <a:lnTo>
                    <a:pt x="263093" y="886702"/>
                  </a:lnTo>
                  <a:lnTo>
                    <a:pt x="310065" y="906161"/>
                  </a:lnTo>
                  <a:lnTo>
                    <a:pt x="359359" y="920054"/>
                  </a:lnTo>
                  <a:lnTo>
                    <a:pt x="410983" y="928387"/>
                  </a:lnTo>
                  <a:lnTo>
                    <a:pt x="464946" y="931163"/>
                  </a:lnTo>
                  <a:lnTo>
                    <a:pt x="518776" y="928387"/>
                  </a:lnTo>
                  <a:lnTo>
                    <a:pt x="570317" y="920054"/>
                  </a:lnTo>
                  <a:lnTo>
                    <a:pt x="619568" y="906161"/>
                  </a:lnTo>
                  <a:lnTo>
                    <a:pt x="666526" y="886702"/>
                  </a:lnTo>
                  <a:lnTo>
                    <a:pt x="711190" y="861675"/>
                  </a:lnTo>
                  <a:lnTo>
                    <a:pt x="753556" y="831073"/>
                  </a:lnTo>
                  <a:lnTo>
                    <a:pt x="793623" y="794893"/>
                  </a:lnTo>
                  <a:lnTo>
                    <a:pt x="829749" y="754771"/>
                  </a:lnTo>
                  <a:lnTo>
                    <a:pt x="860299" y="712351"/>
                  </a:lnTo>
                  <a:lnTo>
                    <a:pt x="885279" y="667633"/>
                  </a:lnTo>
                  <a:lnTo>
                    <a:pt x="904697" y="620620"/>
                  </a:lnTo>
                  <a:lnTo>
                    <a:pt x="918558" y="571315"/>
                  </a:lnTo>
                  <a:lnTo>
                    <a:pt x="926870" y="519719"/>
                  </a:lnTo>
                  <a:lnTo>
                    <a:pt x="929639" y="465836"/>
                  </a:lnTo>
                  <a:close/>
                </a:path>
              </a:pathLst>
            </a:custGeom>
            <a:ln w="19050">
              <a:solidFill>
                <a:srgbClr val="0A425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703570" y="1604009"/>
              <a:ext cx="784860" cy="401320"/>
            </a:xfrm>
            <a:custGeom>
              <a:avLst/>
              <a:gdLst/>
              <a:ahLst/>
              <a:cxnLst/>
              <a:rect l="l" t="t" r="r" b="b"/>
              <a:pathLst>
                <a:path w="784860" h="401319">
                  <a:moveTo>
                    <a:pt x="772806" y="268731"/>
                  </a:moveTo>
                  <a:lnTo>
                    <a:pt x="395858" y="268731"/>
                  </a:lnTo>
                  <a:lnTo>
                    <a:pt x="396620" y="269366"/>
                  </a:lnTo>
                  <a:lnTo>
                    <a:pt x="397001" y="270510"/>
                  </a:lnTo>
                  <a:lnTo>
                    <a:pt x="397382" y="270890"/>
                  </a:lnTo>
                  <a:lnTo>
                    <a:pt x="397001" y="271272"/>
                  </a:lnTo>
                  <a:lnTo>
                    <a:pt x="398906" y="276098"/>
                  </a:lnTo>
                  <a:lnTo>
                    <a:pt x="400684" y="280415"/>
                  </a:lnTo>
                  <a:lnTo>
                    <a:pt x="403225" y="285241"/>
                  </a:lnTo>
                  <a:lnTo>
                    <a:pt x="406058" y="290986"/>
                  </a:lnTo>
                  <a:lnTo>
                    <a:pt x="428291" y="325373"/>
                  </a:lnTo>
                  <a:lnTo>
                    <a:pt x="474122" y="367861"/>
                  </a:lnTo>
                  <a:lnTo>
                    <a:pt x="507936" y="386159"/>
                  </a:lnTo>
                  <a:lnTo>
                    <a:pt x="544798" y="397146"/>
                  </a:lnTo>
                  <a:lnTo>
                    <a:pt x="584707" y="400812"/>
                  </a:lnTo>
                  <a:lnTo>
                    <a:pt x="624550" y="397146"/>
                  </a:lnTo>
                  <a:lnTo>
                    <a:pt x="661415" y="386159"/>
                  </a:lnTo>
                  <a:lnTo>
                    <a:pt x="695328" y="367861"/>
                  </a:lnTo>
                  <a:lnTo>
                    <a:pt x="726313" y="342264"/>
                  </a:lnTo>
                  <a:lnTo>
                    <a:pt x="751320" y="312408"/>
                  </a:lnTo>
                  <a:lnTo>
                    <a:pt x="769397" y="279622"/>
                  </a:lnTo>
                  <a:lnTo>
                    <a:pt x="772806" y="268731"/>
                  </a:lnTo>
                  <a:close/>
                </a:path>
                <a:path w="784860" h="401319">
                  <a:moveTo>
                    <a:pt x="781582" y="234823"/>
                  </a:moveTo>
                  <a:lnTo>
                    <a:pt x="301370" y="234823"/>
                  </a:lnTo>
                  <a:lnTo>
                    <a:pt x="301751" y="235203"/>
                  </a:lnTo>
                  <a:lnTo>
                    <a:pt x="302132" y="235203"/>
                  </a:lnTo>
                  <a:lnTo>
                    <a:pt x="302132" y="235585"/>
                  </a:lnTo>
                  <a:lnTo>
                    <a:pt x="335922" y="266821"/>
                  </a:lnTo>
                  <a:lnTo>
                    <a:pt x="366426" y="269208"/>
                  </a:lnTo>
                  <a:lnTo>
                    <a:pt x="380527" y="269089"/>
                  </a:lnTo>
                  <a:lnTo>
                    <a:pt x="394462" y="268731"/>
                  </a:lnTo>
                  <a:lnTo>
                    <a:pt x="772806" y="268731"/>
                  </a:lnTo>
                  <a:lnTo>
                    <a:pt x="780569" y="243931"/>
                  </a:lnTo>
                  <a:lnTo>
                    <a:pt x="781582" y="234823"/>
                  </a:lnTo>
                  <a:close/>
                </a:path>
                <a:path w="784860" h="401319">
                  <a:moveTo>
                    <a:pt x="76580" y="127762"/>
                  </a:moveTo>
                  <a:lnTo>
                    <a:pt x="75818" y="127762"/>
                  </a:lnTo>
                  <a:lnTo>
                    <a:pt x="0" y="203580"/>
                  </a:lnTo>
                  <a:lnTo>
                    <a:pt x="0" y="204215"/>
                  </a:lnTo>
                  <a:lnTo>
                    <a:pt x="63245" y="267588"/>
                  </a:lnTo>
                  <a:lnTo>
                    <a:pt x="89788" y="268350"/>
                  </a:lnTo>
                  <a:lnTo>
                    <a:pt x="103195" y="268553"/>
                  </a:lnTo>
                  <a:lnTo>
                    <a:pt x="114649" y="268541"/>
                  </a:lnTo>
                  <a:lnTo>
                    <a:pt x="124150" y="268243"/>
                  </a:lnTo>
                  <a:lnTo>
                    <a:pt x="131699" y="267588"/>
                  </a:lnTo>
                  <a:lnTo>
                    <a:pt x="132460" y="267588"/>
                  </a:lnTo>
                  <a:lnTo>
                    <a:pt x="165226" y="234823"/>
                  </a:lnTo>
                  <a:lnTo>
                    <a:pt x="165607" y="234823"/>
                  </a:lnTo>
                  <a:lnTo>
                    <a:pt x="165988" y="234441"/>
                  </a:lnTo>
                  <a:lnTo>
                    <a:pt x="781625" y="234441"/>
                  </a:lnTo>
                  <a:lnTo>
                    <a:pt x="781907" y="231901"/>
                  </a:lnTo>
                  <a:lnTo>
                    <a:pt x="689609" y="231901"/>
                  </a:lnTo>
                  <a:lnTo>
                    <a:pt x="682164" y="231217"/>
                  </a:lnTo>
                  <a:lnTo>
                    <a:pt x="653922" y="204977"/>
                  </a:lnTo>
                  <a:lnTo>
                    <a:pt x="653541" y="204215"/>
                  </a:lnTo>
                  <a:lnTo>
                    <a:pt x="653541" y="202818"/>
                  </a:lnTo>
                  <a:lnTo>
                    <a:pt x="653122" y="200278"/>
                  </a:lnTo>
                  <a:lnTo>
                    <a:pt x="652779" y="197992"/>
                  </a:lnTo>
                  <a:lnTo>
                    <a:pt x="652779" y="195452"/>
                  </a:lnTo>
                  <a:lnTo>
                    <a:pt x="653464" y="188061"/>
                  </a:lnTo>
                  <a:lnTo>
                    <a:pt x="681950" y="159254"/>
                  </a:lnTo>
                  <a:lnTo>
                    <a:pt x="689228" y="158623"/>
                  </a:lnTo>
                  <a:lnTo>
                    <a:pt x="781539" y="158623"/>
                  </a:lnTo>
                  <a:lnTo>
                    <a:pt x="781432" y="157422"/>
                  </a:lnTo>
                  <a:lnTo>
                    <a:pt x="772947" y="129159"/>
                  </a:lnTo>
                  <a:lnTo>
                    <a:pt x="397382" y="129159"/>
                  </a:lnTo>
                  <a:lnTo>
                    <a:pt x="76580" y="127762"/>
                  </a:lnTo>
                  <a:close/>
                </a:path>
                <a:path w="784860" h="401319">
                  <a:moveTo>
                    <a:pt x="781625" y="234441"/>
                  </a:moveTo>
                  <a:lnTo>
                    <a:pt x="165988" y="234441"/>
                  </a:lnTo>
                  <a:lnTo>
                    <a:pt x="165988" y="234823"/>
                  </a:lnTo>
                  <a:lnTo>
                    <a:pt x="198754" y="267588"/>
                  </a:lnTo>
                  <a:lnTo>
                    <a:pt x="199008" y="267969"/>
                  </a:lnTo>
                  <a:lnTo>
                    <a:pt x="200151" y="267969"/>
                  </a:lnTo>
                  <a:lnTo>
                    <a:pt x="232917" y="235203"/>
                  </a:lnTo>
                  <a:lnTo>
                    <a:pt x="300608" y="235203"/>
                  </a:lnTo>
                  <a:lnTo>
                    <a:pt x="301370" y="234823"/>
                  </a:lnTo>
                  <a:lnTo>
                    <a:pt x="781582" y="234823"/>
                  </a:lnTo>
                  <a:lnTo>
                    <a:pt x="781625" y="234441"/>
                  </a:lnTo>
                  <a:close/>
                </a:path>
                <a:path w="784860" h="401319">
                  <a:moveTo>
                    <a:pt x="300608" y="235203"/>
                  </a:moveTo>
                  <a:lnTo>
                    <a:pt x="233679" y="235203"/>
                  </a:lnTo>
                  <a:lnTo>
                    <a:pt x="234441" y="235585"/>
                  </a:lnTo>
                  <a:lnTo>
                    <a:pt x="266826" y="267969"/>
                  </a:lnTo>
                  <a:lnTo>
                    <a:pt x="267842" y="267969"/>
                  </a:lnTo>
                  <a:lnTo>
                    <a:pt x="300608" y="235203"/>
                  </a:lnTo>
                  <a:close/>
                </a:path>
                <a:path w="784860" h="401319">
                  <a:moveTo>
                    <a:pt x="781539" y="158623"/>
                  </a:moveTo>
                  <a:lnTo>
                    <a:pt x="689228" y="158623"/>
                  </a:lnTo>
                  <a:lnTo>
                    <a:pt x="696654" y="159254"/>
                  </a:lnTo>
                  <a:lnTo>
                    <a:pt x="703484" y="161194"/>
                  </a:lnTo>
                  <a:lnTo>
                    <a:pt x="725999" y="196214"/>
                  </a:lnTo>
                  <a:lnTo>
                    <a:pt x="726313" y="197992"/>
                  </a:lnTo>
                  <a:lnTo>
                    <a:pt x="725893" y="200532"/>
                  </a:lnTo>
                  <a:lnTo>
                    <a:pt x="725551" y="202818"/>
                  </a:lnTo>
                  <a:lnTo>
                    <a:pt x="725551" y="203580"/>
                  </a:lnTo>
                  <a:lnTo>
                    <a:pt x="725296" y="204215"/>
                  </a:lnTo>
                  <a:lnTo>
                    <a:pt x="724915" y="204977"/>
                  </a:lnTo>
                  <a:lnTo>
                    <a:pt x="723391" y="210947"/>
                  </a:lnTo>
                  <a:lnTo>
                    <a:pt x="720089" y="216026"/>
                  </a:lnTo>
                  <a:lnTo>
                    <a:pt x="689609" y="231901"/>
                  </a:lnTo>
                  <a:lnTo>
                    <a:pt x="781907" y="231901"/>
                  </a:lnTo>
                  <a:lnTo>
                    <a:pt x="784859" y="205359"/>
                  </a:lnTo>
                  <a:lnTo>
                    <a:pt x="784792" y="195452"/>
                  </a:lnTo>
                  <a:lnTo>
                    <a:pt x="781539" y="158623"/>
                  </a:lnTo>
                  <a:close/>
                </a:path>
                <a:path w="784860" h="401319">
                  <a:moveTo>
                    <a:pt x="586104" y="0"/>
                  </a:moveTo>
                  <a:lnTo>
                    <a:pt x="580643" y="0"/>
                  </a:lnTo>
                  <a:lnTo>
                    <a:pt x="550094" y="2974"/>
                  </a:lnTo>
                  <a:lnTo>
                    <a:pt x="494329" y="21591"/>
                  </a:lnTo>
                  <a:lnTo>
                    <a:pt x="456676" y="47164"/>
                  </a:lnTo>
                  <a:lnTo>
                    <a:pt x="417750" y="90916"/>
                  </a:lnTo>
                  <a:lnTo>
                    <a:pt x="399288" y="126618"/>
                  </a:lnTo>
                  <a:lnTo>
                    <a:pt x="399288" y="127000"/>
                  </a:lnTo>
                  <a:lnTo>
                    <a:pt x="398906" y="127000"/>
                  </a:lnTo>
                  <a:lnTo>
                    <a:pt x="398144" y="128397"/>
                  </a:lnTo>
                  <a:lnTo>
                    <a:pt x="397382" y="129159"/>
                  </a:lnTo>
                  <a:lnTo>
                    <a:pt x="772947" y="129159"/>
                  </a:lnTo>
                  <a:lnTo>
                    <a:pt x="752766" y="88790"/>
                  </a:lnTo>
                  <a:lnTo>
                    <a:pt x="727837" y="58927"/>
                  </a:lnTo>
                  <a:lnTo>
                    <a:pt x="697065" y="33218"/>
                  </a:lnTo>
                  <a:lnTo>
                    <a:pt x="663209" y="14795"/>
                  </a:lnTo>
                  <a:lnTo>
                    <a:pt x="626235" y="3706"/>
                  </a:lnTo>
                  <a:lnTo>
                    <a:pt x="586104" y="0"/>
                  </a:lnTo>
                  <a:close/>
                </a:path>
              </a:pathLst>
            </a:custGeom>
            <a:solidFill>
              <a:srgbClr val="131C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703570" y="1604009"/>
              <a:ext cx="784860" cy="401320"/>
            </a:xfrm>
            <a:custGeom>
              <a:avLst/>
              <a:gdLst/>
              <a:ahLst/>
              <a:cxnLst/>
              <a:rect l="l" t="t" r="r" b="b"/>
              <a:pathLst>
                <a:path w="784860" h="401319">
                  <a:moveTo>
                    <a:pt x="727837" y="58927"/>
                  </a:moveTo>
                  <a:lnTo>
                    <a:pt x="697065" y="33218"/>
                  </a:lnTo>
                  <a:lnTo>
                    <a:pt x="663209" y="14795"/>
                  </a:lnTo>
                  <a:lnTo>
                    <a:pt x="626235" y="3706"/>
                  </a:lnTo>
                  <a:lnTo>
                    <a:pt x="586104" y="0"/>
                  </a:lnTo>
                  <a:lnTo>
                    <a:pt x="580643" y="0"/>
                  </a:lnTo>
                  <a:lnTo>
                    <a:pt x="521319" y="10175"/>
                  </a:lnTo>
                  <a:lnTo>
                    <a:pt x="469138" y="37211"/>
                  </a:lnTo>
                  <a:lnTo>
                    <a:pt x="430095" y="74344"/>
                  </a:lnTo>
                  <a:lnTo>
                    <a:pt x="407477" y="108321"/>
                  </a:lnTo>
                  <a:lnTo>
                    <a:pt x="399288" y="126618"/>
                  </a:lnTo>
                  <a:lnTo>
                    <a:pt x="399288" y="127000"/>
                  </a:lnTo>
                  <a:lnTo>
                    <a:pt x="398906" y="127000"/>
                  </a:lnTo>
                  <a:lnTo>
                    <a:pt x="398144" y="128397"/>
                  </a:lnTo>
                  <a:lnTo>
                    <a:pt x="397382" y="129159"/>
                  </a:lnTo>
                  <a:lnTo>
                    <a:pt x="396239" y="129159"/>
                  </a:lnTo>
                  <a:lnTo>
                    <a:pt x="395604" y="129159"/>
                  </a:lnTo>
                  <a:lnTo>
                    <a:pt x="355429" y="129093"/>
                  </a:lnTo>
                  <a:lnTo>
                    <a:pt x="310514" y="128920"/>
                  </a:lnTo>
                  <a:lnTo>
                    <a:pt x="260838" y="128676"/>
                  </a:lnTo>
                  <a:lnTo>
                    <a:pt x="206375" y="128397"/>
                  </a:lnTo>
                  <a:lnTo>
                    <a:pt x="150500" y="128190"/>
                  </a:lnTo>
                  <a:lnTo>
                    <a:pt x="110283" y="127984"/>
                  </a:lnTo>
                  <a:lnTo>
                    <a:pt x="85663" y="127825"/>
                  </a:lnTo>
                  <a:lnTo>
                    <a:pt x="76580" y="127762"/>
                  </a:lnTo>
                  <a:lnTo>
                    <a:pt x="75818" y="127762"/>
                  </a:lnTo>
                  <a:lnTo>
                    <a:pt x="75437" y="128142"/>
                  </a:lnTo>
                  <a:lnTo>
                    <a:pt x="762" y="202818"/>
                  </a:lnTo>
                  <a:lnTo>
                    <a:pt x="0" y="203580"/>
                  </a:lnTo>
                  <a:lnTo>
                    <a:pt x="0" y="203962"/>
                  </a:lnTo>
                  <a:lnTo>
                    <a:pt x="0" y="204215"/>
                  </a:lnTo>
                  <a:lnTo>
                    <a:pt x="380" y="204597"/>
                  </a:lnTo>
                  <a:lnTo>
                    <a:pt x="62864" y="267207"/>
                  </a:lnTo>
                  <a:lnTo>
                    <a:pt x="63245" y="267588"/>
                  </a:lnTo>
                  <a:lnTo>
                    <a:pt x="63626" y="267588"/>
                  </a:lnTo>
                  <a:lnTo>
                    <a:pt x="89788" y="268350"/>
                  </a:lnTo>
                  <a:lnTo>
                    <a:pt x="103195" y="268553"/>
                  </a:lnTo>
                  <a:lnTo>
                    <a:pt x="114649" y="268541"/>
                  </a:lnTo>
                  <a:lnTo>
                    <a:pt x="124150" y="268243"/>
                  </a:lnTo>
                  <a:lnTo>
                    <a:pt x="131699" y="267588"/>
                  </a:lnTo>
                  <a:lnTo>
                    <a:pt x="132079" y="267588"/>
                  </a:lnTo>
                  <a:lnTo>
                    <a:pt x="132460" y="267588"/>
                  </a:lnTo>
                  <a:lnTo>
                    <a:pt x="132841" y="267207"/>
                  </a:lnTo>
                  <a:lnTo>
                    <a:pt x="165226" y="234823"/>
                  </a:lnTo>
                  <a:lnTo>
                    <a:pt x="165607" y="234823"/>
                  </a:lnTo>
                  <a:lnTo>
                    <a:pt x="165988" y="234441"/>
                  </a:lnTo>
                  <a:lnTo>
                    <a:pt x="165988" y="234823"/>
                  </a:lnTo>
                  <a:lnTo>
                    <a:pt x="198754" y="267588"/>
                  </a:lnTo>
                  <a:lnTo>
                    <a:pt x="199008" y="267969"/>
                  </a:lnTo>
                  <a:lnTo>
                    <a:pt x="199389" y="267969"/>
                  </a:lnTo>
                  <a:lnTo>
                    <a:pt x="199770" y="267969"/>
                  </a:lnTo>
                  <a:lnTo>
                    <a:pt x="200151" y="267969"/>
                  </a:lnTo>
                  <a:lnTo>
                    <a:pt x="200532" y="267588"/>
                  </a:lnTo>
                  <a:lnTo>
                    <a:pt x="232917" y="235203"/>
                  </a:lnTo>
                  <a:lnTo>
                    <a:pt x="233299" y="235203"/>
                  </a:lnTo>
                  <a:lnTo>
                    <a:pt x="233679" y="235203"/>
                  </a:lnTo>
                  <a:lnTo>
                    <a:pt x="234441" y="235585"/>
                  </a:lnTo>
                  <a:lnTo>
                    <a:pt x="266445" y="267588"/>
                  </a:lnTo>
                  <a:lnTo>
                    <a:pt x="266826" y="267969"/>
                  </a:lnTo>
                  <a:lnTo>
                    <a:pt x="267080" y="267969"/>
                  </a:lnTo>
                  <a:lnTo>
                    <a:pt x="267462" y="267969"/>
                  </a:lnTo>
                  <a:lnTo>
                    <a:pt x="267842" y="267969"/>
                  </a:lnTo>
                  <a:lnTo>
                    <a:pt x="268224" y="267588"/>
                  </a:lnTo>
                  <a:lnTo>
                    <a:pt x="300227" y="235585"/>
                  </a:lnTo>
                  <a:lnTo>
                    <a:pt x="300608" y="235203"/>
                  </a:lnTo>
                  <a:lnTo>
                    <a:pt x="301370" y="234823"/>
                  </a:lnTo>
                  <a:lnTo>
                    <a:pt x="301751" y="235203"/>
                  </a:lnTo>
                  <a:lnTo>
                    <a:pt x="302132" y="235203"/>
                  </a:lnTo>
                  <a:lnTo>
                    <a:pt x="302132" y="235585"/>
                  </a:lnTo>
                  <a:lnTo>
                    <a:pt x="317841" y="250283"/>
                  </a:lnTo>
                  <a:lnTo>
                    <a:pt x="329120" y="260683"/>
                  </a:lnTo>
                  <a:lnTo>
                    <a:pt x="335922" y="266821"/>
                  </a:lnTo>
                  <a:lnTo>
                    <a:pt x="338200" y="268731"/>
                  </a:lnTo>
                  <a:lnTo>
                    <a:pt x="352278" y="269089"/>
                  </a:lnTo>
                  <a:lnTo>
                    <a:pt x="366426" y="269208"/>
                  </a:lnTo>
                  <a:lnTo>
                    <a:pt x="380527" y="269089"/>
                  </a:lnTo>
                  <a:lnTo>
                    <a:pt x="394462" y="268731"/>
                  </a:lnTo>
                  <a:lnTo>
                    <a:pt x="395858" y="268731"/>
                  </a:lnTo>
                  <a:lnTo>
                    <a:pt x="396620" y="269366"/>
                  </a:lnTo>
                  <a:lnTo>
                    <a:pt x="397001" y="270510"/>
                  </a:lnTo>
                  <a:lnTo>
                    <a:pt x="397382" y="270890"/>
                  </a:lnTo>
                  <a:lnTo>
                    <a:pt x="397001" y="271272"/>
                  </a:lnTo>
                  <a:lnTo>
                    <a:pt x="398906" y="276098"/>
                  </a:lnTo>
                  <a:lnTo>
                    <a:pt x="400684" y="280415"/>
                  </a:lnTo>
                  <a:lnTo>
                    <a:pt x="403225" y="285241"/>
                  </a:lnTo>
                  <a:lnTo>
                    <a:pt x="406058" y="290986"/>
                  </a:lnTo>
                  <a:lnTo>
                    <a:pt x="428291" y="325373"/>
                  </a:lnTo>
                  <a:lnTo>
                    <a:pt x="474122" y="367861"/>
                  </a:lnTo>
                  <a:lnTo>
                    <a:pt x="507936" y="386159"/>
                  </a:lnTo>
                  <a:lnTo>
                    <a:pt x="544798" y="397146"/>
                  </a:lnTo>
                  <a:lnTo>
                    <a:pt x="584707" y="400812"/>
                  </a:lnTo>
                  <a:lnTo>
                    <a:pt x="624550" y="397146"/>
                  </a:lnTo>
                  <a:lnTo>
                    <a:pt x="661415" y="386159"/>
                  </a:lnTo>
                  <a:lnTo>
                    <a:pt x="695328" y="367861"/>
                  </a:lnTo>
                  <a:lnTo>
                    <a:pt x="726313" y="342264"/>
                  </a:lnTo>
                  <a:lnTo>
                    <a:pt x="751320" y="312408"/>
                  </a:lnTo>
                  <a:lnTo>
                    <a:pt x="780569" y="243931"/>
                  </a:lnTo>
                  <a:lnTo>
                    <a:pt x="784859" y="205359"/>
                  </a:lnTo>
                  <a:lnTo>
                    <a:pt x="784859" y="203200"/>
                  </a:lnTo>
                  <a:lnTo>
                    <a:pt x="784859" y="200913"/>
                  </a:lnTo>
                  <a:lnTo>
                    <a:pt x="784859" y="196214"/>
                  </a:lnTo>
                  <a:lnTo>
                    <a:pt x="781432" y="157422"/>
                  </a:lnTo>
                  <a:lnTo>
                    <a:pt x="770683" y="121618"/>
                  </a:lnTo>
                  <a:lnTo>
                    <a:pt x="752766" y="88790"/>
                  </a:lnTo>
                  <a:lnTo>
                    <a:pt x="727837" y="58927"/>
                  </a:lnTo>
                  <a:close/>
                </a:path>
              </a:pathLst>
            </a:custGeom>
            <a:ln w="19050">
              <a:solidFill>
                <a:srgbClr val="0A425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346825" y="1753107"/>
              <a:ext cx="92583" cy="9232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E9E8DE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5708650" y="1628901"/>
            <a:ext cx="6058535" cy="3600450"/>
            <a:chOff x="5708650" y="1628901"/>
            <a:chExt cx="6058535" cy="3600450"/>
          </a:xfrm>
        </p:grpSpPr>
        <p:sp>
          <p:nvSpPr>
            <p:cNvPr id="4" name="object 4"/>
            <p:cNvSpPr/>
            <p:nvPr/>
          </p:nvSpPr>
          <p:spPr>
            <a:xfrm>
              <a:off x="5715000" y="1635251"/>
              <a:ext cx="6045835" cy="3587750"/>
            </a:xfrm>
            <a:custGeom>
              <a:avLst/>
              <a:gdLst/>
              <a:ahLst/>
              <a:cxnLst/>
              <a:rect l="l" t="t" r="r" b="b"/>
              <a:pathLst>
                <a:path w="6045834" h="3587750">
                  <a:moveTo>
                    <a:pt x="5770118" y="0"/>
                  </a:moveTo>
                  <a:lnTo>
                    <a:pt x="275589" y="0"/>
                  </a:lnTo>
                  <a:lnTo>
                    <a:pt x="226067" y="4442"/>
                  </a:lnTo>
                  <a:lnTo>
                    <a:pt x="179451" y="17248"/>
                  </a:lnTo>
                  <a:lnTo>
                    <a:pt x="136520" y="37639"/>
                  </a:lnTo>
                  <a:lnTo>
                    <a:pt x="98054" y="64834"/>
                  </a:lnTo>
                  <a:lnTo>
                    <a:pt x="64834" y="98054"/>
                  </a:lnTo>
                  <a:lnTo>
                    <a:pt x="37639" y="136520"/>
                  </a:lnTo>
                  <a:lnTo>
                    <a:pt x="17248" y="179451"/>
                  </a:lnTo>
                  <a:lnTo>
                    <a:pt x="4442" y="226067"/>
                  </a:lnTo>
                  <a:lnTo>
                    <a:pt x="0" y="275589"/>
                  </a:lnTo>
                  <a:lnTo>
                    <a:pt x="0" y="3311905"/>
                  </a:lnTo>
                  <a:lnTo>
                    <a:pt x="4442" y="3361428"/>
                  </a:lnTo>
                  <a:lnTo>
                    <a:pt x="17248" y="3408044"/>
                  </a:lnTo>
                  <a:lnTo>
                    <a:pt x="37639" y="3450975"/>
                  </a:lnTo>
                  <a:lnTo>
                    <a:pt x="64834" y="3489441"/>
                  </a:lnTo>
                  <a:lnTo>
                    <a:pt x="98054" y="3522661"/>
                  </a:lnTo>
                  <a:lnTo>
                    <a:pt x="136520" y="3549856"/>
                  </a:lnTo>
                  <a:lnTo>
                    <a:pt x="179451" y="3570247"/>
                  </a:lnTo>
                  <a:lnTo>
                    <a:pt x="226067" y="3583053"/>
                  </a:lnTo>
                  <a:lnTo>
                    <a:pt x="275589" y="3587496"/>
                  </a:lnTo>
                  <a:lnTo>
                    <a:pt x="5770118" y="3587496"/>
                  </a:lnTo>
                  <a:lnTo>
                    <a:pt x="5819640" y="3583053"/>
                  </a:lnTo>
                  <a:lnTo>
                    <a:pt x="5866256" y="3570247"/>
                  </a:lnTo>
                  <a:lnTo>
                    <a:pt x="5909187" y="3549856"/>
                  </a:lnTo>
                  <a:lnTo>
                    <a:pt x="5947653" y="3522661"/>
                  </a:lnTo>
                  <a:lnTo>
                    <a:pt x="5980873" y="3489441"/>
                  </a:lnTo>
                  <a:lnTo>
                    <a:pt x="6008068" y="3450975"/>
                  </a:lnTo>
                  <a:lnTo>
                    <a:pt x="6028459" y="3408044"/>
                  </a:lnTo>
                  <a:lnTo>
                    <a:pt x="6041265" y="3361428"/>
                  </a:lnTo>
                  <a:lnTo>
                    <a:pt x="6045708" y="3311905"/>
                  </a:lnTo>
                  <a:lnTo>
                    <a:pt x="6045708" y="275589"/>
                  </a:lnTo>
                  <a:lnTo>
                    <a:pt x="6041265" y="226067"/>
                  </a:lnTo>
                  <a:lnTo>
                    <a:pt x="6028459" y="179451"/>
                  </a:lnTo>
                  <a:lnTo>
                    <a:pt x="6008068" y="136520"/>
                  </a:lnTo>
                  <a:lnTo>
                    <a:pt x="5980873" y="98054"/>
                  </a:lnTo>
                  <a:lnTo>
                    <a:pt x="5947653" y="64834"/>
                  </a:lnTo>
                  <a:lnTo>
                    <a:pt x="5909187" y="37639"/>
                  </a:lnTo>
                  <a:lnTo>
                    <a:pt x="5866256" y="17248"/>
                  </a:lnTo>
                  <a:lnTo>
                    <a:pt x="5819640" y="4442"/>
                  </a:lnTo>
                  <a:lnTo>
                    <a:pt x="5770118" y="0"/>
                  </a:lnTo>
                  <a:close/>
                </a:path>
              </a:pathLst>
            </a:custGeom>
            <a:solidFill>
              <a:srgbClr val="EFAD4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715000" y="1635251"/>
              <a:ext cx="6045835" cy="3587750"/>
            </a:xfrm>
            <a:custGeom>
              <a:avLst/>
              <a:gdLst/>
              <a:ahLst/>
              <a:cxnLst/>
              <a:rect l="l" t="t" r="r" b="b"/>
              <a:pathLst>
                <a:path w="6045834" h="3587750">
                  <a:moveTo>
                    <a:pt x="0" y="275589"/>
                  </a:moveTo>
                  <a:lnTo>
                    <a:pt x="4442" y="226067"/>
                  </a:lnTo>
                  <a:lnTo>
                    <a:pt x="17248" y="179451"/>
                  </a:lnTo>
                  <a:lnTo>
                    <a:pt x="37639" y="136520"/>
                  </a:lnTo>
                  <a:lnTo>
                    <a:pt x="64834" y="98054"/>
                  </a:lnTo>
                  <a:lnTo>
                    <a:pt x="98054" y="64834"/>
                  </a:lnTo>
                  <a:lnTo>
                    <a:pt x="136520" y="37639"/>
                  </a:lnTo>
                  <a:lnTo>
                    <a:pt x="179451" y="17248"/>
                  </a:lnTo>
                  <a:lnTo>
                    <a:pt x="226067" y="4442"/>
                  </a:lnTo>
                  <a:lnTo>
                    <a:pt x="275589" y="0"/>
                  </a:lnTo>
                  <a:lnTo>
                    <a:pt x="5770118" y="0"/>
                  </a:lnTo>
                  <a:lnTo>
                    <a:pt x="5819640" y="4442"/>
                  </a:lnTo>
                  <a:lnTo>
                    <a:pt x="5866256" y="17248"/>
                  </a:lnTo>
                  <a:lnTo>
                    <a:pt x="5909187" y="37639"/>
                  </a:lnTo>
                  <a:lnTo>
                    <a:pt x="5947653" y="64834"/>
                  </a:lnTo>
                  <a:lnTo>
                    <a:pt x="5980873" y="98054"/>
                  </a:lnTo>
                  <a:lnTo>
                    <a:pt x="6008068" y="136520"/>
                  </a:lnTo>
                  <a:lnTo>
                    <a:pt x="6028459" y="179451"/>
                  </a:lnTo>
                  <a:lnTo>
                    <a:pt x="6041265" y="226067"/>
                  </a:lnTo>
                  <a:lnTo>
                    <a:pt x="6045708" y="275589"/>
                  </a:lnTo>
                  <a:lnTo>
                    <a:pt x="6045708" y="3311905"/>
                  </a:lnTo>
                  <a:lnTo>
                    <a:pt x="6041265" y="3361428"/>
                  </a:lnTo>
                  <a:lnTo>
                    <a:pt x="6028459" y="3408044"/>
                  </a:lnTo>
                  <a:lnTo>
                    <a:pt x="6008068" y="3450975"/>
                  </a:lnTo>
                  <a:lnTo>
                    <a:pt x="5980873" y="3489441"/>
                  </a:lnTo>
                  <a:lnTo>
                    <a:pt x="5947653" y="3522661"/>
                  </a:lnTo>
                  <a:lnTo>
                    <a:pt x="5909187" y="3549856"/>
                  </a:lnTo>
                  <a:lnTo>
                    <a:pt x="5866256" y="3570247"/>
                  </a:lnTo>
                  <a:lnTo>
                    <a:pt x="5819640" y="3583053"/>
                  </a:lnTo>
                  <a:lnTo>
                    <a:pt x="5770118" y="3587496"/>
                  </a:lnTo>
                  <a:lnTo>
                    <a:pt x="275589" y="3587496"/>
                  </a:lnTo>
                  <a:lnTo>
                    <a:pt x="226067" y="3583053"/>
                  </a:lnTo>
                  <a:lnTo>
                    <a:pt x="179451" y="3570247"/>
                  </a:lnTo>
                  <a:lnTo>
                    <a:pt x="136520" y="3549856"/>
                  </a:lnTo>
                  <a:lnTo>
                    <a:pt x="98054" y="3522661"/>
                  </a:lnTo>
                  <a:lnTo>
                    <a:pt x="64834" y="3489441"/>
                  </a:lnTo>
                  <a:lnTo>
                    <a:pt x="37639" y="3450975"/>
                  </a:lnTo>
                  <a:lnTo>
                    <a:pt x="17248" y="3408044"/>
                  </a:lnTo>
                  <a:lnTo>
                    <a:pt x="4442" y="3361428"/>
                  </a:lnTo>
                  <a:lnTo>
                    <a:pt x="0" y="3311905"/>
                  </a:lnTo>
                  <a:lnTo>
                    <a:pt x="0" y="275589"/>
                  </a:lnTo>
                  <a:close/>
                </a:path>
              </a:pathLst>
            </a:custGeom>
            <a:ln w="12700">
              <a:solidFill>
                <a:srgbClr val="0A425B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735960" y="204342"/>
            <a:ext cx="672782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 dirty="0">
                <a:solidFill>
                  <a:srgbClr val="0A425B"/>
                </a:solidFill>
                <a:latin typeface="Calibri"/>
                <a:cs typeface="Calibri"/>
              </a:rPr>
              <a:t>Database</a:t>
            </a:r>
            <a:r>
              <a:rPr sz="4000" b="1" spc="-165" dirty="0">
                <a:solidFill>
                  <a:srgbClr val="0A425B"/>
                </a:solidFill>
                <a:latin typeface="Calibri"/>
                <a:cs typeface="Calibri"/>
              </a:rPr>
              <a:t> </a:t>
            </a:r>
            <a:r>
              <a:rPr sz="4000" b="1" dirty="0">
                <a:solidFill>
                  <a:srgbClr val="0A425B"/>
                </a:solidFill>
                <a:latin typeface="Calibri"/>
                <a:cs typeface="Calibri"/>
              </a:rPr>
              <a:t>Security:</a:t>
            </a:r>
            <a:r>
              <a:rPr sz="4000" b="1" spc="-175" dirty="0">
                <a:solidFill>
                  <a:srgbClr val="0A425B"/>
                </a:solidFill>
                <a:latin typeface="Calibri"/>
                <a:cs typeface="Calibri"/>
              </a:rPr>
              <a:t> </a:t>
            </a:r>
            <a:r>
              <a:rPr sz="4000" b="1" spc="-20" dirty="0">
                <a:solidFill>
                  <a:srgbClr val="0A425B"/>
                </a:solidFill>
                <a:latin typeface="Calibri"/>
                <a:cs typeface="Calibri"/>
              </a:rPr>
              <a:t>Tokenization</a:t>
            </a:r>
            <a:endParaRPr sz="400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93673" y="1377950"/>
            <a:ext cx="4105148" cy="4103624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6169914" y="1963293"/>
            <a:ext cx="5158105" cy="31388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53365" marR="86360" indent="-241300">
              <a:lnSpc>
                <a:spcPct val="101600"/>
              </a:lnSpc>
              <a:spcBef>
                <a:spcPts val="95"/>
              </a:spcBef>
              <a:buFont typeface="Arial"/>
              <a:buChar char="•"/>
              <a:tabLst>
                <a:tab pos="253365" algn="l"/>
                <a:tab pos="254000" algn="l"/>
              </a:tabLst>
            </a:pPr>
            <a:r>
              <a:rPr sz="2100" spc="-10" dirty="0">
                <a:solidFill>
                  <a:srgbClr val="0A425B"/>
                </a:solidFill>
                <a:latin typeface="Calibri"/>
                <a:cs typeface="Calibri"/>
              </a:rPr>
              <a:t>Tokenization</a:t>
            </a:r>
            <a:r>
              <a:rPr sz="2100" spc="-15" dirty="0">
                <a:solidFill>
                  <a:srgbClr val="0A425B"/>
                </a:solidFill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0A425B"/>
                </a:solidFill>
                <a:latin typeface="Calibri"/>
                <a:cs typeface="Calibri"/>
              </a:rPr>
              <a:t>involves</a:t>
            </a:r>
            <a:r>
              <a:rPr sz="2100" spc="-5" dirty="0">
                <a:solidFill>
                  <a:srgbClr val="0A425B"/>
                </a:solidFill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0A425B"/>
                </a:solidFill>
                <a:latin typeface="Calibri"/>
                <a:cs typeface="Calibri"/>
              </a:rPr>
              <a:t>sending</a:t>
            </a:r>
            <a:r>
              <a:rPr sz="2100" spc="-10" dirty="0">
                <a:solidFill>
                  <a:srgbClr val="0A425B"/>
                </a:solidFill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0A425B"/>
                </a:solidFill>
                <a:latin typeface="Calibri"/>
                <a:cs typeface="Calibri"/>
              </a:rPr>
              <a:t>sensitive</a:t>
            </a:r>
            <a:r>
              <a:rPr sz="2100" spc="-20" dirty="0">
                <a:solidFill>
                  <a:srgbClr val="0A425B"/>
                </a:solidFill>
                <a:latin typeface="Calibri"/>
                <a:cs typeface="Calibri"/>
              </a:rPr>
              <a:t> data </a:t>
            </a:r>
            <a:r>
              <a:rPr sz="2100" dirty="0">
                <a:solidFill>
                  <a:srgbClr val="0A425B"/>
                </a:solidFill>
                <a:latin typeface="Calibri"/>
                <a:cs typeface="Calibri"/>
              </a:rPr>
              <a:t>through</a:t>
            </a:r>
            <a:r>
              <a:rPr sz="2100" spc="-5" dirty="0">
                <a:solidFill>
                  <a:srgbClr val="0A425B"/>
                </a:solidFill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0A425B"/>
                </a:solidFill>
                <a:latin typeface="Calibri"/>
                <a:cs typeface="Calibri"/>
              </a:rPr>
              <a:t>an</a:t>
            </a:r>
            <a:r>
              <a:rPr sz="2100" spc="30" dirty="0">
                <a:solidFill>
                  <a:srgbClr val="0A425B"/>
                </a:solidFill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0A425B"/>
                </a:solidFill>
                <a:latin typeface="Calibri"/>
                <a:cs typeface="Calibri"/>
              </a:rPr>
              <a:t>API</a:t>
            </a:r>
            <a:r>
              <a:rPr sz="2100" spc="20" dirty="0">
                <a:solidFill>
                  <a:srgbClr val="0A425B"/>
                </a:solidFill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0A425B"/>
                </a:solidFill>
                <a:latin typeface="Calibri"/>
                <a:cs typeface="Calibri"/>
              </a:rPr>
              <a:t>call</a:t>
            </a:r>
            <a:r>
              <a:rPr sz="2100" spc="15" dirty="0">
                <a:solidFill>
                  <a:srgbClr val="0A425B"/>
                </a:solidFill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0A425B"/>
                </a:solidFill>
                <a:latin typeface="Calibri"/>
                <a:cs typeface="Calibri"/>
              </a:rPr>
              <a:t>(or</a:t>
            </a:r>
            <a:r>
              <a:rPr sz="2100" spc="20" dirty="0">
                <a:solidFill>
                  <a:srgbClr val="0A425B"/>
                </a:solidFill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0A425B"/>
                </a:solidFill>
                <a:latin typeface="Calibri"/>
                <a:cs typeface="Calibri"/>
              </a:rPr>
              <a:t>batch</a:t>
            </a:r>
            <a:r>
              <a:rPr sz="2100" spc="20" dirty="0">
                <a:solidFill>
                  <a:srgbClr val="0A425B"/>
                </a:solidFill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0A425B"/>
                </a:solidFill>
                <a:latin typeface="Calibri"/>
                <a:cs typeface="Calibri"/>
              </a:rPr>
              <a:t>file)</a:t>
            </a:r>
            <a:r>
              <a:rPr sz="2100" spc="20" dirty="0">
                <a:solidFill>
                  <a:srgbClr val="0A425B"/>
                </a:solidFill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0A425B"/>
                </a:solidFill>
                <a:latin typeface="Calibri"/>
                <a:cs typeface="Calibri"/>
              </a:rPr>
              <a:t>to</a:t>
            </a:r>
            <a:r>
              <a:rPr sz="2100" spc="20" dirty="0">
                <a:solidFill>
                  <a:srgbClr val="0A425B"/>
                </a:solidFill>
                <a:latin typeface="Calibri"/>
                <a:cs typeface="Calibri"/>
              </a:rPr>
              <a:t> </a:t>
            </a:r>
            <a:r>
              <a:rPr sz="2100" spc="-50" dirty="0">
                <a:solidFill>
                  <a:srgbClr val="0A425B"/>
                </a:solidFill>
                <a:latin typeface="Calibri"/>
                <a:cs typeface="Calibri"/>
              </a:rPr>
              <a:t>a </a:t>
            </a:r>
            <a:r>
              <a:rPr sz="2100" dirty="0">
                <a:solidFill>
                  <a:srgbClr val="0A425B"/>
                </a:solidFill>
                <a:latin typeface="Calibri"/>
                <a:cs typeface="Calibri"/>
              </a:rPr>
              <a:t>provider</a:t>
            </a:r>
            <a:r>
              <a:rPr sz="2100" spc="5" dirty="0">
                <a:solidFill>
                  <a:srgbClr val="0A425B"/>
                </a:solidFill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0A425B"/>
                </a:solidFill>
                <a:latin typeface="Calibri"/>
                <a:cs typeface="Calibri"/>
              </a:rPr>
              <a:t>that</a:t>
            </a:r>
            <a:r>
              <a:rPr sz="2100" spc="30" dirty="0">
                <a:solidFill>
                  <a:srgbClr val="0A425B"/>
                </a:solidFill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0A425B"/>
                </a:solidFill>
                <a:latin typeface="Calibri"/>
                <a:cs typeface="Calibri"/>
              </a:rPr>
              <a:t>replaces</a:t>
            </a:r>
            <a:r>
              <a:rPr sz="2100" spc="20" dirty="0">
                <a:solidFill>
                  <a:srgbClr val="0A425B"/>
                </a:solidFill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0A425B"/>
                </a:solidFill>
                <a:latin typeface="Calibri"/>
                <a:cs typeface="Calibri"/>
              </a:rPr>
              <a:t>the</a:t>
            </a:r>
            <a:r>
              <a:rPr sz="2100" spc="20" dirty="0">
                <a:solidFill>
                  <a:srgbClr val="0A425B"/>
                </a:solidFill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0A425B"/>
                </a:solidFill>
                <a:latin typeface="Calibri"/>
                <a:cs typeface="Calibri"/>
              </a:rPr>
              <a:t>data</a:t>
            </a:r>
            <a:r>
              <a:rPr sz="2100" spc="25" dirty="0">
                <a:solidFill>
                  <a:srgbClr val="0A425B"/>
                </a:solidFill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0A425B"/>
                </a:solidFill>
                <a:latin typeface="Calibri"/>
                <a:cs typeface="Calibri"/>
              </a:rPr>
              <a:t>with</a:t>
            </a:r>
            <a:r>
              <a:rPr sz="2100" spc="20" dirty="0">
                <a:solidFill>
                  <a:srgbClr val="0A425B"/>
                </a:solidFill>
                <a:latin typeface="Calibri"/>
                <a:cs typeface="Calibri"/>
              </a:rPr>
              <a:t> </a:t>
            </a:r>
            <a:r>
              <a:rPr sz="2100" spc="-20" dirty="0">
                <a:solidFill>
                  <a:srgbClr val="0A425B"/>
                </a:solidFill>
                <a:latin typeface="Calibri"/>
                <a:cs typeface="Calibri"/>
              </a:rPr>
              <a:t>non- </a:t>
            </a:r>
            <a:r>
              <a:rPr sz="2100" dirty="0">
                <a:solidFill>
                  <a:srgbClr val="0A425B"/>
                </a:solidFill>
                <a:latin typeface="Calibri"/>
                <a:cs typeface="Calibri"/>
              </a:rPr>
              <a:t>sensitive</a:t>
            </a:r>
            <a:r>
              <a:rPr sz="2100" spc="35" dirty="0">
                <a:solidFill>
                  <a:srgbClr val="0A425B"/>
                </a:solidFill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0A425B"/>
                </a:solidFill>
                <a:latin typeface="Calibri"/>
                <a:cs typeface="Calibri"/>
              </a:rPr>
              <a:t>placeholders</a:t>
            </a:r>
            <a:r>
              <a:rPr sz="2100" spc="40" dirty="0">
                <a:solidFill>
                  <a:srgbClr val="0A425B"/>
                </a:solidFill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0A425B"/>
                </a:solidFill>
                <a:latin typeface="Calibri"/>
                <a:cs typeface="Calibri"/>
              </a:rPr>
              <a:t>called</a:t>
            </a:r>
            <a:r>
              <a:rPr sz="2100" spc="45" dirty="0">
                <a:solidFill>
                  <a:srgbClr val="0A425B"/>
                </a:solidFill>
                <a:latin typeface="Calibri"/>
                <a:cs typeface="Calibri"/>
              </a:rPr>
              <a:t> </a:t>
            </a:r>
            <a:r>
              <a:rPr sz="2100" spc="-10" dirty="0">
                <a:solidFill>
                  <a:srgbClr val="0A425B"/>
                </a:solidFill>
                <a:latin typeface="Calibri"/>
                <a:cs typeface="Calibri"/>
              </a:rPr>
              <a:t>tokens</a:t>
            </a:r>
            <a:endParaRPr sz="2100">
              <a:latin typeface="Calibri"/>
              <a:cs typeface="Calibri"/>
            </a:endParaRPr>
          </a:p>
          <a:p>
            <a:pPr marL="253365" indent="-241300">
              <a:lnSpc>
                <a:spcPct val="100000"/>
              </a:lnSpc>
              <a:spcBef>
                <a:spcPts val="555"/>
              </a:spcBef>
              <a:buFont typeface="Arial"/>
              <a:buChar char="•"/>
              <a:tabLst>
                <a:tab pos="253365" algn="l"/>
                <a:tab pos="254000" algn="l"/>
              </a:tabLst>
            </a:pPr>
            <a:r>
              <a:rPr sz="2100" dirty="0">
                <a:solidFill>
                  <a:srgbClr val="0A425B"/>
                </a:solidFill>
                <a:latin typeface="Calibri"/>
                <a:cs typeface="Calibri"/>
              </a:rPr>
              <a:t>The</a:t>
            </a:r>
            <a:r>
              <a:rPr sz="2100" spc="5" dirty="0">
                <a:solidFill>
                  <a:srgbClr val="0A425B"/>
                </a:solidFill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0A425B"/>
                </a:solidFill>
                <a:latin typeface="Calibri"/>
                <a:cs typeface="Calibri"/>
              </a:rPr>
              <a:t>practice</a:t>
            </a:r>
            <a:r>
              <a:rPr sz="2100" spc="20" dirty="0">
                <a:solidFill>
                  <a:srgbClr val="0A425B"/>
                </a:solidFill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0A425B"/>
                </a:solidFill>
                <a:latin typeface="Calibri"/>
                <a:cs typeface="Calibri"/>
              </a:rPr>
              <a:t>involves</a:t>
            </a:r>
            <a:r>
              <a:rPr sz="2100" spc="15" dirty="0">
                <a:solidFill>
                  <a:srgbClr val="0A425B"/>
                </a:solidFill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0A425B"/>
                </a:solidFill>
                <a:latin typeface="Calibri"/>
                <a:cs typeface="Calibri"/>
              </a:rPr>
              <a:t>two</a:t>
            </a:r>
            <a:r>
              <a:rPr sz="2100" spc="20" dirty="0">
                <a:solidFill>
                  <a:srgbClr val="0A425B"/>
                </a:solidFill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0A425B"/>
                </a:solidFill>
                <a:latin typeface="Calibri"/>
                <a:cs typeface="Calibri"/>
              </a:rPr>
              <a:t>distinct</a:t>
            </a:r>
            <a:r>
              <a:rPr sz="2100" spc="-5" dirty="0">
                <a:solidFill>
                  <a:srgbClr val="0A425B"/>
                </a:solidFill>
                <a:latin typeface="Calibri"/>
                <a:cs typeface="Calibri"/>
              </a:rPr>
              <a:t> </a:t>
            </a:r>
            <a:r>
              <a:rPr sz="2100" spc="-10" dirty="0">
                <a:solidFill>
                  <a:srgbClr val="0A425B"/>
                </a:solidFill>
                <a:latin typeface="Calibri"/>
                <a:cs typeface="Calibri"/>
              </a:rPr>
              <a:t>databases</a:t>
            </a:r>
            <a:endParaRPr sz="2100">
              <a:latin typeface="Calibri"/>
              <a:cs typeface="Calibri"/>
            </a:endParaRPr>
          </a:p>
          <a:p>
            <a:pPr marL="434975" lvl="1" indent="-241300">
              <a:lnSpc>
                <a:spcPct val="100000"/>
              </a:lnSpc>
              <a:spcBef>
                <a:spcPts val="525"/>
              </a:spcBef>
              <a:buFont typeface="Arial"/>
              <a:buChar char="•"/>
              <a:tabLst>
                <a:tab pos="434975" algn="l"/>
                <a:tab pos="435609" algn="l"/>
              </a:tabLst>
            </a:pPr>
            <a:r>
              <a:rPr sz="1900" dirty="0">
                <a:solidFill>
                  <a:srgbClr val="0A425B"/>
                </a:solidFill>
                <a:latin typeface="Calibri"/>
                <a:cs typeface="Calibri"/>
              </a:rPr>
              <a:t>One</a:t>
            </a:r>
            <a:r>
              <a:rPr sz="1900" spc="15" dirty="0">
                <a:solidFill>
                  <a:srgbClr val="0A425B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0A425B"/>
                </a:solidFill>
                <a:latin typeface="Calibri"/>
                <a:cs typeface="Calibri"/>
              </a:rPr>
              <a:t>with</a:t>
            </a:r>
            <a:r>
              <a:rPr sz="1900" spc="35" dirty="0">
                <a:solidFill>
                  <a:srgbClr val="0A425B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0A425B"/>
                </a:solidFill>
                <a:latin typeface="Calibri"/>
                <a:cs typeface="Calibri"/>
              </a:rPr>
              <a:t>the</a:t>
            </a:r>
            <a:r>
              <a:rPr sz="1900" spc="40" dirty="0">
                <a:solidFill>
                  <a:srgbClr val="0A425B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0A425B"/>
                </a:solidFill>
                <a:latin typeface="Calibri"/>
                <a:cs typeface="Calibri"/>
              </a:rPr>
              <a:t>actual</a:t>
            </a:r>
            <a:r>
              <a:rPr sz="1900" spc="15" dirty="0">
                <a:solidFill>
                  <a:srgbClr val="0A425B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0A425B"/>
                </a:solidFill>
                <a:latin typeface="Calibri"/>
                <a:cs typeface="Calibri"/>
              </a:rPr>
              <a:t>sensitive</a:t>
            </a:r>
            <a:r>
              <a:rPr sz="1900" spc="15" dirty="0">
                <a:solidFill>
                  <a:srgbClr val="0A425B"/>
                </a:solidFill>
                <a:latin typeface="Calibri"/>
                <a:cs typeface="Calibri"/>
              </a:rPr>
              <a:t> </a:t>
            </a:r>
            <a:r>
              <a:rPr sz="1900" spc="-20" dirty="0">
                <a:solidFill>
                  <a:srgbClr val="0A425B"/>
                </a:solidFill>
                <a:latin typeface="Calibri"/>
                <a:cs typeface="Calibri"/>
              </a:rPr>
              <a:t>data</a:t>
            </a:r>
            <a:endParaRPr sz="1900">
              <a:latin typeface="Calibri"/>
              <a:cs typeface="Calibri"/>
            </a:endParaRPr>
          </a:p>
          <a:p>
            <a:pPr marL="434975" lvl="1" indent="-241300">
              <a:lnSpc>
                <a:spcPct val="100000"/>
              </a:lnSpc>
              <a:spcBef>
                <a:spcPts val="500"/>
              </a:spcBef>
              <a:buFont typeface="Arial"/>
              <a:buChar char="•"/>
              <a:tabLst>
                <a:tab pos="434975" algn="l"/>
                <a:tab pos="435609" algn="l"/>
              </a:tabLst>
            </a:pPr>
            <a:r>
              <a:rPr sz="1900" dirty="0">
                <a:solidFill>
                  <a:srgbClr val="0A425B"/>
                </a:solidFill>
                <a:latin typeface="Calibri"/>
                <a:cs typeface="Calibri"/>
              </a:rPr>
              <a:t>One with</a:t>
            </a:r>
            <a:r>
              <a:rPr sz="1900" spc="30" dirty="0">
                <a:solidFill>
                  <a:srgbClr val="0A425B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0A425B"/>
                </a:solidFill>
                <a:latin typeface="Calibri"/>
                <a:cs typeface="Calibri"/>
              </a:rPr>
              <a:t>tokens</a:t>
            </a:r>
            <a:r>
              <a:rPr sz="1900" spc="35" dirty="0">
                <a:solidFill>
                  <a:srgbClr val="0A425B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0A425B"/>
                </a:solidFill>
                <a:latin typeface="Calibri"/>
                <a:cs typeface="Calibri"/>
              </a:rPr>
              <a:t>mapped</a:t>
            </a:r>
            <a:r>
              <a:rPr sz="1900" spc="15" dirty="0">
                <a:solidFill>
                  <a:srgbClr val="0A425B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0A425B"/>
                </a:solidFill>
                <a:latin typeface="Calibri"/>
                <a:cs typeface="Calibri"/>
              </a:rPr>
              <a:t>to</a:t>
            </a:r>
            <a:r>
              <a:rPr sz="1900" spc="30" dirty="0">
                <a:solidFill>
                  <a:srgbClr val="0A425B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0A425B"/>
                </a:solidFill>
                <a:latin typeface="Calibri"/>
                <a:cs typeface="Calibri"/>
              </a:rPr>
              <a:t>each</a:t>
            </a:r>
            <a:r>
              <a:rPr sz="1900" spc="25" dirty="0">
                <a:solidFill>
                  <a:srgbClr val="0A425B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0A425B"/>
                </a:solidFill>
                <a:latin typeface="Calibri"/>
                <a:cs typeface="Calibri"/>
              </a:rPr>
              <a:t>chunk of</a:t>
            </a:r>
            <a:r>
              <a:rPr sz="1900" spc="30" dirty="0">
                <a:solidFill>
                  <a:srgbClr val="0A425B"/>
                </a:solidFill>
                <a:latin typeface="Calibri"/>
                <a:cs typeface="Calibri"/>
              </a:rPr>
              <a:t> </a:t>
            </a:r>
            <a:r>
              <a:rPr sz="1900" spc="-20" dirty="0">
                <a:solidFill>
                  <a:srgbClr val="0A425B"/>
                </a:solidFill>
                <a:latin typeface="Calibri"/>
                <a:cs typeface="Calibri"/>
              </a:rPr>
              <a:t>data</a:t>
            </a:r>
            <a:endParaRPr sz="1900">
              <a:latin typeface="Calibri"/>
              <a:cs typeface="Calibri"/>
            </a:endParaRPr>
          </a:p>
          <a:p>
            <a:pPr marL="253365" indent="-241300">
              <a:lnSpc>
                <a:spcPct val="100000"/>
              </a:lnSpc>
              <a:spcBef>
                <a:spcPts val="535"/>
              </a:spcBef>
              <a:buFont typeface="Arial"/>
              <a:buChar char="•"/>
              <a:tabLst>
                <a:tab pos="253365" algn="l"/>
                <a:tab pos="254000" algn="l"/>
              </a:tabLst>
            </a:pPr>
            <a:r>
              <a:rPr sz="2100" dirty="0">
                <a:solidFill>
                  <a:srgbClr val="0A425B"/>
                </a:solidFill>
                <a:latin typeface="Calibri"/>
                <a:cs typeface="Calibri"/>
              </a:rPr>
              <a:t>Unlike</a:t>
            </a:r>
            <a:r>
              <a:rPr sz="2100" spc="-5" dirty="0">
                <a:solidFill>
                  <a:srgbClr val="0A425B"/>
                </a:solidFill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0A425B"/>
                </a:solidFill>
                <a:latin typeface="Calibri"/>
                <a:cs typeface="Calibri"/>
              </a:rPr>
              <a:t>encrypted</a:t>
            </a:r>
            <a:r>
              <a:rPr sz="2100" spc="-30" dirty="0">
                <a:solidFill>
                  <a:srgbClr val="0A425B"/>
                </a:solidFill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0A425B"/>
                </a:solidFill>
                <a:latin typeface="Calibri"/>
                <a:cs typeface="Calibri"/>
              </a:rPr>
              <a:t>data,</a:t>
            </a:r>
            <a:r>
              <a:rPr sz="2100" spc="15" dirty="0">
                <a:solidFill>
                  <a:srgbClr val="0A425B"/>
                </a:solidFill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0A425B"/>
                </a:solidFill>
                <a:latin typeface="Calibri"/>
                <a:cs typeface="Calibri"/>
              </a:rPr>
              <a:t>the</a:t>
            </a:r>
            <a:r>
              <a:rPr sz="2100" spc="-5" dirty="0">
                <a:solidFill>
                  <a:srgbClr val="0A425B"/>
                </a:solidFill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0A425B"/>
                </a:solidFill>
                <a:latin typeface="Calibri"/>
                <a:cs typeface="Calibri"/>
              </a:rPr>
              <a:t>tokenized data</a:t>
            </a:r>
            <a:r>
              <a:rPr sz="2100" spc="5" dirty="0">
                <a:solidFill>
                  <a:srgbClr val="0A425B"/>
                </a:solidFill>
                <a:latin typeface="Calibri"/>
                <a:cs typeface="Calibri"/>
              </a:rPr>
              <a:t> </a:t>
            </a:r>
            <a:r>
              <a:rPr sz="2100" spc="-25" dirty="0">
                <a:solidFill>
                  <a:srgbClr val="0A425B"/>
                </a:solidFill>
                <a:latin typeface="Calibri"/>
                <a:cs typeface="Calibri"/>
              </a:rPr>
              <a:t>is</a:t>
            </a:r>
            <a:endParaRPr sz="2100">
              <a:latin typeface="Calibri"/>
              <a:cs typeface="Calibri"/>
            </a:endParaRPr>
          </a:p>
          <a:p>
            <a:pPr marL="253365">
              <a:lnSpc>
                <a:spcPct val="100000"/>
              </a:lnSpc>
              <a:spcBef>
                <a:spcPts val="35"/>
              </a:spcBef>
            </a:pPr>
            <a:r>
              <a:rPr sz="2100" dirty="0">
                <a:solidFill>
                  <a:srgbClr val="0A425B"/>
                </a:solidFill>
                <a:latin typeface="Calibri"/>
                <a:cs typeface="Calibri"/>
              </a:rPr>
              <a:t>irreversible</a:t>
            </a:r>
            <a:r>
              <a:rPr sz="2100" spc="-35" dirty="0">
                <a:solidFill>
                  <a:srgbClr val="0A425B"/>
                </a:solidFill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0A425B"/>
                </a:solidFill>
                <a:latin typeface="Calibri"/>
                <a:cs typeface="Calibri"/>
              </a:rPr>
              <a:t>and</a:t>
            </a:r>
            <a:r>
              <a:rPr sz="2100" spc="20" dirty="0">
                <a:solidFill>
                  <a:srgbClr val="0A425B"/>
                </a:solidFill>
                <a:latin typeface="Calibri"/>
                <a:cs typeface="Calibri"/>
              </a:rPr>
              <a:t> </a:t>
            </a:r>
            <a:r>
              <a:rPr sz="2100" spc="-10" dirty="0">
                <a:solidFill>
                  <a:srgbClr val="0A425B"/>
                </a:solidFill>
                <a:latin typeface="Calibri"/>
                <a:cs typeface="Calibri"/>
              </a:rPr>
              <a:t>unintelligible</a:t>
            </a:r>
            <a:endParaRPr sz="21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5300" y="429209"/>
            <a:ext cx="6943852" cy="558088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304671" y="1165097"/>
            <a:ext cx="257746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solidFill>
                  <a:srgbClr val="131C36"/>
                </a:solidFill>
                <a:latin typeface="Calibri"/>
                <a:cs typeface="Calibri"/>
              </a:rPr>
              <a:t>Sensitive</a:t>
            </a:r>
            <a:r>
              <a:rPr sz="1400" b="1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131C36"/>
                </a:solidFill>
                <a:latin typeface="Calibri"/>
                <a:cs typeface="Calibri"/>
              </a:rPr>
              <a:t>data</a:t>
            </a:r>
            <a:r>
              <a:rPr sz="1400" b="1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131C36"/>
                </a:solidFill>
                <a:latin typeface="Calibri"/>
                <a:cs typeface="Calibri"/>
              </a:rPr>
              <a:t>held</a:t>
            </a:r>
            <a:r>
              <a:rPr sz="1400" b="1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131C36"/>
                </a:solidFill>
                <a:latin typeface="Calibri"/>
                <a:cs typeface="Calibri"/>
              </a:rPr>
              <a:t>by</a:t>
            </a:r>
            <a:r>
              <a:rPr sz="1400" b="1" spc="-10" dirty="0">
                <a:solidFill>
                  <a:srgbClr val="131C36"/>
                </a:solidFill>
                <a:latin typeface="Calibri"/>
                <a:cs typeface="Calibri"/>
              </a:rPr>
              <a:t> government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473567" y="1165097"/>
            <a:ext cx="234251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solidFill>
                  <a:srgbClr val="131C36"/>
                </a:solidFill>
                <a:latin typeface="Calibri"/>
                <a:cs typeface="Calibri"/>
              </a:rPr>
              <a:t>Enriched</a:t>
            </a:r>
            <a:r>
              <a:rPr sz="1400" b="1" spc="1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400" b="1" spc="-10" dirty="0">
                <a:solidFill>
                  <a:srgbClr val="131C36"/>
                </a:solidFill>
                <a:latin typeface="Calibri"/>
                <a:cs typeface="Calibri"/>
              </a:rPr>
              <a:t>individualized</a:t>
            </a:r>
            <a:r>
              <a:rPr sz="1400" b="1" spc="1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400" b="1" spc="-10" dirty="0">
                <a:solidFill>
                  <a:srgbClr val="131C36"/>
                </a:solidFill>
                <a:latin typeface="Calibri"/>
                <a:cs typeface="Calibri"/>
              </a:rPr>
              <a:t>insights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043934" y="5643168"/>
            <a:ext cx="7194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131C36"/>
                </a:solidFill>
                <a:latin typeface="Calibri"/>
                <a:cs typeface="Calibri"/>
              </a:rPr>
              <a:t>Third-party </a:t>
            </a:r>
            <a:r>
              <a:rPr sz="1200" spc="-20" dirty="0">
                <a:solidFill>
                  <a:srgbClr val="131C36"/>
                </a:solidFill>
                <a:latin typeface="Calibri"/>
                <a:cs typeface="Calibri"/>
              </a:rPr>
              <a:t>data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043934" y="4554092"/>
            <a:ext cx="59372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131C36"/>
                </a:solidFill>
                <a:latin typeface="Calibri"/>
                <a:cs typeface="Calibri"/>
              </a:rPr>
              <a:t>Hospitals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304671" y="3722623"/>
            <a:ext cx="272288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131C36"/>
                </a:solidFill>
                <a:latin typeface="Calibri"/>
                <a:cs typeface="Calibri"/>
              </a:rPr>
              <a:t>Non-sensitive</a:t>
            </a:r>
            <a:r>
              <a:rPr sz="1400" b="1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131C36"/>
                </a:solidFill>
                <a:latin typeface="Calibri"/>
                <a:cs typeface="Calibri"/>
              </a:rPr>
              <a:t>publicly</a:t>
            </a:r>
            <a:r>
              <a:rPr sz="1400" b="1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400" b="1" spc="-10" dirty="0">
                <a:solidFill>
                  <a:srgbClr val="131C36"/>
                </a:solidFill>
                <a:latin typeface="Calibri"/>
                <a:cs typeface="Calibri"/>
              </a:rPr>
              <a:t>available</a:t>
            </a:r>
            <a:r>
              <a:rPr sz="1400" b="1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400" b="1" spc="-20" dirty="0">
                <a:solidFill>
                  <a:srgbClr val="131C36"/>
                </a:solidFill>
                <a:latin typeface="Calibri"/>
                <a:cs typeface="Calibri"/>
              </a:rPr>
              <a:t>data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043934" y="2959100"/>
            <a:ext cx="82676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solidFill>
                  <a:srgbClr val="131C36"/>
                </a:solidFill>
                <a:latin typeface="Calibri"/>
                <a:cs typeface="Calibri"/>
              </a:rPr>
              <a:t>Law </a:t>
            </a:r>
            <a:r>
              <a:rPr sz="1200" spc="-10" dirty="0">
                <a:solidFill>
                  <a:srgbClr val="131C36"/>
                </a:solidFill>
                <a:latin typeface="Calibri"/>
                <a:cs typeface="Calibri"/>
              </a:rPr>
              <a:t>enforcement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043934" y="1821941"/>
            <a:ext cx="83311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131C36"/>
                </a:solidFill>
                <a:latin typeface="Calibri"/>
                <a:cs typeface="Calibri"/>
              </a:rPr>
              <a:t>Child</a:t>
            </a:r>
            <a:r>
              <a:rPr sz="12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131C36"/>
                </a:solidFill>
                <a:latin typeface="Calibri"/>
                <a:cs typeface="Calibri"/>
              </a:rPr>
              <a:t>welfare agencies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235964" y="1444751"/>
            <a:ext cx="1801495" cy="1065530"/>
          </a:xfrm>
          <a:custGeom>
            <a:avLst/>
            <a:gdLst/>
            <a:ahLst/>
            <a:cxnLst/>
            <a:rect l="l" t="t" r="r" b="b"/>
            <a:pathLst>
              <a:path w="1801495" h="1065530">
                <a:moveTo>
                  <a:pt x="1801368" y="607314"/>
                </a:moveTo>
                <a:lnTo>
                  <a:pt x="1499603" y="470992"/>
                </a:lnTo>
                <a:lnTo>
                  <a:pt x="1499603" y="117348"/>
                </a:lnTo>
                <a:lnTo>
                  <a:pt x="1497203" y="117348"/>
                </a:lnTo>
                <a:lnTo>
                  <a:pt x="1497203" y="0"/>
                </a:lnTo>
                <a:lnTo>
                  <a:pt x="0" y="0"/>
                </a:lnTo>
                <a:lnTo>
                  <a:pt x="0" y="117348"/>
                </a:lnTo>
                <a:lnTo>
                  <a:pt x="0" y="947928"/>
                </a:lnTo>
                <a:lnTo>
                  <a:pt x="0" y="1065276"/>
                </a:lnTo>
                <a:lnTo>
                  <a:pt x="1497203" y="1065276"/>
                </a:lnTo>
                <a:lnTo>
                  <a:pt x="1495717" y="947928"/>
                </a:lnTo>
                <a:lnTo>
                  <a:pt x="1499603" y="947928"/>
                </a:lnTo>
                <a:lnTo>
                  <a:pt x="1499603" y="720623"/>
                </a:lnTo>
                <a:lnTo>
                  <a:pt x="1801368" y="607314"/>
                </a:lnTo>
                <a:close/>
              </a:path>
            </a:pathLst>
          </a:custGeom>
          <a:solidFill>
            <a:srgbClr val="AB1F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315592" y="1585671"/>
            <a:ext cx="127508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785" indent="-17272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185420" algn="l"/>
              </a:tabLst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Substance</a:t>
            </a:r>
            <a:r>
              <a:rPr sz="12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use</a:t>
            </a:r>
            <a:r>
              <a:rPr sz="12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25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endParaRPr sz="1200">
              <a:latin typeface="Calibri"/>
              <a:cs typeface="Calibri"/>
            </a:endParaRPr>
          </a:p>
          <a:p>
            <a:pPr marL="184785">
              <a:lnSpc>
                <a:spcPct val="100000"/>
              </a:lnSpc>
              <a:spcBef>
                <a:spcPts val="5"/>
              </a:spcBef>
            </a:pP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families</a:t>
            </a:r>
            <a:endParaRPr sz="1200">
              <a:latin typeface="Calibri"/>
              <a:cs typeface="Calibri"/>
            </a:endParaRPr>
          </a:p>
          <a:p>
            <a:pPr marL="184785" marR="5080" indent="-172720">
              <a:lnSpc>
                <a:spcPct val="100000"/>
              </a:lnSpc>
              <a:buFont typeface="Arial"/>
              <a:buChar char="•"/>
              <a:tabLst>
                <a:tab pos="185420" algn="l"/>
              </a:tabLst>
            </a:pP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Treatment</a:t>
            </a:r>
            <a:r>
              <a:rPr sz="12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20" dirty="0">
                <a:solidFill>
                  <a:srgbClr val="FFFFFF"/>
                </a:solidFill>
                <a:latin typeface="Calibri"/>
                <a:cs typeface="Calibri"/>
              </a:rPr>
              <a:t>cost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 effectiveness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225296" y="2580132"/>
            <a:ext cx="1800225" cy="1065530"/>
          </a:xfrm>
          <a:custGeom>
            <a:avLst/>
            <a:gdLst/>
            <a:ahLst/>
            <a:cxnLst/>
            <a:rect l="l" t="t" r="r" b="b"/>
            <a:pathLst>
              <a:path w="1800225" h="1065529">
                <a:moveTo>
                  <a:pt x="1495933" y="0"/>
                </a:moveTo>
                <a:lnTo>
                  <a:pt x="0" y="0"/>
                </a:lnTo>
                <a:lnTo>
                  <a:pt x="0" y="1065275"/>
                </a:lnTo>
                <a:lnTo>
                  <a:pt x="1495933" y="1065275"/>
                </a:lnTo>
                <a:lnTo>
                  <a:pt x="1491615" y="723138"/>
                </a:lnTo>
                <a:lnTo>
                  <a:pt x="1799843" y="607313"/>
                </a:lnTo>
                <a:lnTo>
                  <a:pt x="1495933" y="469900"/>
                </a:lnTo>
                <a:lnTo>
                  <a:pt x="1495933" y="0"/>
                </a:lnTo>
                <a:close/>
              </a:path>
            </a:pathLst>
          </a:custGeom>
          <a:solidFill>
            <a:srgbClr val="43469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304671" y="2721609"/>
            <a:ext cx="127063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785" marR="5080" indent="-17272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185420" algn="l"/>
              </a:tabLst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Arrest</a:t>
            </a:r>
            <a:r>
              <a:rPr sz="12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12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parole information</a:t>
            </a:r>
            <a:endParaRPr sz="1200">
              <a:latin typeface="Calibri"/>
              <a:cs typeface="Calibri"/>
            </a:endParaRPr>
          </a:p>
          <a:p>
            <a:pPr marL="184785" marR="262890" indent="-172720">
              <a:lnSpc>
                <a:spcPct val="100000"/>
              </a:lnSpc>
              <a:buFont typeface="Arial"/>
              <a:buChar char="•"/>
              <a:tabLst>
                <a:tab pos="185420" algn="l"/>
              </a:tabLst>
            </a:pP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Geographical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crime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20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235963" y="4102608"/>
            <a:ext cx="1801495" cy="1065530"/>
          </a:xfrm>
          <a:custGeom>
            <a:avLst/>
            <a:gdLst/>
            <a:ahLst/>
            <a:cxnLst/>
            <a:rect l="l" t="t" r="r" b="b"/>
            <a:pathLst>
              <a:path w="1801495" h="1065529">
                <a:moveTo>
                  <a:pt x="1497203" y="0"/>
                </a:moveTo>
                <a:lnTo>
                  <a:pt x="0" y="0"/>
                </a:lnTo>
                <a:lnTo>
                  <a:pt x="0" y="1065276"/>
                </a:lnTo>
                <a:lnTo>
                  <a:pt x="1497203" y="1065276"/>
                </a:lnTo>
                <a:lnTo>
                  <a:pt x="1492885" y="723138"/>
                </a:lnTo>
                <a:lnTo>
                  <a:pt x="1801368" y="607314"/>
                </a:lnTo>
                <a:lnTo>
                  <a:pt x="1497203" y="469900"/>
                </a:lnTo>
                <a:lnTo>
                  <a:pt x="1497203" y="0"/>
                </a:lnTo>
                <a:close/>
              </a:path>
            </a:pathLst>
          </a:custGeom>
          <a:solidFill>
            <a:srgbClr val="F0AD4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1315592" y="4152645"/>
            <a:ext cx="1250315" cy="940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39395" indent="-227329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39395" algn="l"/>
                <a:tab pos="240029" algn="l"/>
              </a:tabLst>
            </a:pPr>
            <a:r>
              <a:rPr sz="1200" spc="-10" dirty="0">
                <a:solidFill>
                  <a:srgbClr val="131C36"/>
                </a:solidFill>
                <a:latin typeface="Calibri"/>
                <a:cs typeface="Calibri"/>
              </a:rPr>
              <a:t>Aggregated</a:t>
            </a:r>
            <a:endParaRPr sz="1200">
              <a:latin typeface="Calibri"/>
              <a:cs typeface="Calibri"/>
            </a:endParaRPr>
          </a:p>
          <a:p>
            <a:pPr marL="239395">
              <a:lnSpc>
                <a:spcPct val="100000"/>
              </a:lnSpc>
            </a:pPr>
            <a:r>
              <a:rPr sz="1200" spc="-10" dirty="0">
                <a:solidFill>
                  <a:srgbClr val="131C36"/>
                </a:solidFill>
                <a:latin typeface="Calibri"/>
                <a:cs typeface="Calibri"/>
              </a:rPr>
              <a:t>treatments</a:t>
            </a:r>
            <a:r>
              <a:rPr sz="1200" spc="1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200" spc="-20" dirty="0">
                <a:solidFill>
                  <a:srgbClr val="131C36"/>
                </a:solidFill>
                <a:latin typeface="Calibri"/>
                <a:cs typeface="Calibri"/>
              </a:rPr>
              <a:t>data</a:t>
            </a:r>
            <a:endParaRPr sz="1200">
              <a:latin typeface="Calibri"/>
              <a:cs typeface="Calibri"/>
            </a:endParaRPr>
          </a:p>
          <a:p>
            <a:pPr marL="239395" marR="194945" indent="-227329">
              <a:lnSpc>
                <a:spcPct val="100000"/>
              </a:lnSpc>
              <a:buFont typeface="Arial"/>
              <a:buChar char="•"/>
              <a:tabLst>
                <a:tab pos="239395" algn="l"/>
                <a:tab pos="240029" algn="l"/>
              </a:tabLst>
            </a:pPr>
            <a:r>
              <a:rPr sz="1200" spc="-10" dirty="0">
                <a:solidFill>
                  <a:srgbClr val="131C36"/>
                </a:solidFill>
                <a:latin typeface="Calibri"/>
                <a:cs typeface="Calibri"/>
              </a:rPr>
              <a:t>Aggregated prescriptions </a:t>
            </a:r>
            <a:r>
              <a:rPr sz="1200" spc="-20" dirty="0">
                <a:solidFill>
                  <a:srgbClr val="131C36"/>
                </a:solidFill>
                <a:latin typeface="Calibri"/>
                <a:cs typeface="Calibri"/>
              </a:rPr>
              <a:t>data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235963" y="5237988"/>
            <a:ext cx="1801495" cy="1065530"/>
          </a:xfrm>
          <a:custGeom>
            <a:avLst/>
            <a:gdLst/>
            <a:ahLst/>
            <a:cxnLst/>
            <a:rect l="l" t="t" r="r" b="b"/>
            <a:pathLst>
              <a:path w="1801495" h="1065529">
                <a:moveTo>
                  <a:pt x="1497203" y="0"/>
                </a:moveTo>
                <a:lnTo>
                  <a:pt x="0" y="0"/>
                </a:lnTo>
                <a:lnTo>
                  <a:pt x="0" y="1065276"/>
                </a:lnTo>
                <a:lnTo>
                  <a:pt x="1497203" y="1065276"/>
                </a:lnTo>
                <a:lnTo>
                  <a:pt x="1492885" y="723176"/>
                </a:lnTo>
                <a:lnTo>
                  <a:pt x="1801368" y="607326"/>
                </a:lnTo>
                <a:lnTo>
                  <a:pt x="1497203" y="469849"/>
                </a:lnTo>
                <a:lnTo>
                  <a:pt x="1497203" y="0"/>
                </a:lnTo>
                <a:close/>
              </a:path>
            </a:pathLst>
          </a:custGeom>
          <a:solidFill>
            <a:srgbClr val="AC3C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1315592" y="5380735"/>
            <a:ext cx="125476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Marketing</a:t>
            </a:r>
            <a:r>
              <a:rPr sz="1200" spc="-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20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endParaRPr sz="1200">
              <a:latin typeface="Calibri"/>
              <a:cs typeface="Calibri"/>
            </a:endParaRPr>
          </a:p>
          <a:p>
            <a:pPr marL="299085" marR="108585" indent="-287020">
              <a:lnSpc>
                <a:spcPct val="100000"/>
              </a:lnSpc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Spending</a:t>
            </a:r>
            <a:r>
              <a:rPr sz="12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25" dirty="0">
                <a:solidFill>
                  <a:srgbClr val="FFFFFF"/>
                </a:solidFill>
                <a:latin typeface="Calibri"/>
                <a:cs typeface="Calibri"/>
              </a:rPr>
              <a:t>and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insurance information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3096767" y="1650492"/>
            <a:ext cx="806450" cy="806450"/>
            <a:chOff x="3096767" y="1650492"/>
            <a:chExt cx="806450" cy="806450"/>
          </a:xfrm>
        </p:grpSpPr>
        <p:sp>
          <p:nvSpPr>
            <p:cNvPr id="19" name="object 19"/>
            <p:cNvSpPr/>
            <p:nvPr/>
          </p:nvSpPr>
          <p:spPr>
            <a:xfrm>
              <a:off x="3096767" y="1650492"/>
              <a:ext cx="806450" cy="806450"/>
            </a:xfrm>
            <a:custGeom>
              <a:avLst/>
              <a:gdLst/>
              <a:ahLst/>
              <a:cxnLst/>
              <a:rect l="l" t="t" r="r" b="b"/>
              <a:pathLst>
                <a:path w="806450" h="806450">
                  <a:moveTo>
                    <a:pt x="403097" y="0"/>
                  </a:moveTo>
                  <a:lnTo>
                    <a:pt x="348834" y="3261"/>
                  </a:lnTo>
                  <a:lnTo>
                    <a:pt x="297288" y="13052"/>
                  </a:lnTo>
                  <a:lnTo>
                    <a:pt x="248443" y="29384"/>
                  </a:lnTo>
                  <a:lnTo>
                    <a:pt x="202287" y="52267"/>
                  </a:lnTo>
                  <a:lnTo>
                    <a:pt x="158805" y="81712"/>
                  </a:lnTo>
                  <a:lnTo>
                    <a:pt x="117982" y="117729"/>
                  </a:lnTo>
                  <a:lnTo>
                    <a:pt x="81991" y="158419"/>
                  </a:lnTo>
                  <a:lnTo>
                    <a:pt x="52512" y="201868"/>
                  </a:lnTo>
                  <a:lnTo>
                    <a:pt x="29559" y="248062"/>
                  </a:lnTo>
                  <a:lnTo>
                    <a:pt x="13146" y="296987"/>
                  </a:lnTo>
                  <a:lnTo>
                    <a:pt x="3289" y="348627"/>
                  </a:lnTo>
                  <a:lnTo>
                    <a:pt x="0" y="402971"/>
                  </a:lnTo>
                  <a:lnTo>
                    <a:pt x="3289" y="457261"/>
                  </a:lnTo>
                  <a:lnTo>
                    <a:pt x="13146" y="508870"/>
                  </a:lnTo>
                  <a:lnTo>
                    <a:pt x="29559" y="557784"/>
                  </a:lnTo>
                  <a:lnTo>
                    <a:pt x="52512" y="603988"/>
                  </a:lnTo>
                  <a:lnTo>
                    <a:pt x="81991" y="647469"/>
                  </a:lnTo>
                  <a:lnTo>
                    <a:pt x="117982" y="688213"/>
                  </a:lnTo>
                  <a:lnTo>
                    <a:pt x="158628" y="724292"/>
                  </a:lnTo>
                  <a:lnTo>
                    <a:pt x="202061" y="753796"/>
                  </a:lnTo>
                  <a:lnTo>
                    <a:pt x="248253" y="776732"/>
                  </a:lnTo>
                  <a:lnTo>
                    <a:pt x="297175" y="793105"/>
                  </a:lnTo>
                  <a:lnTo>
                    <a:pt x="348799" y="802924"/>
                  </a:lnTo>
                  <a:lnTo>
                    <a:pt x="403097" y="806196"/>
                  </a:lnTo>
                  <a:lnTo>
                    <a:pt x="457378" y="802906"/>
                  </a:lnTo>
                  <a:lnTo>
                    <a:pt x="508964" y="793049"/>
                  </a:lnTo>
                  <a:lnTo>
                    <a:pt x="557847" y="776636"/>
                  </a:lnTo>
                  <a:lnTo>
                    <a:pt x="604021" y="753683"/>
                  </a:lnTo>
                  <a:lnTo>
                    <a:pt x="647478" y="724204"/>
                  </a:lnTo>
                  <a:lnTo>
                    <a:pt x="688212" y="688213"/>
                  </a:lnTo>
                  <a:lnTo>
                    <a:pt x="724292" y="647531"/>
                  </a:lnTo>
                  <a:lnTo>
                    <a:pt x="753796" y="604101"/>
                  </a:lnTo>
                  <a:lnTo>
                    <a:pt x="776732" y="557926"/>
                  </a:lnTo>
                  <a:lnTo>
                    <a:pt x="793105" y="509011"/>
                  </a:lnTo>
                  <a:lnTo>
                    <a:pt x="802924" y="457358"/>
                  </a:lnTo>
                  <a:lnTo>
                    <a:pt x="806195" y="402971"/>
                  </a:lnTo>
                  <a:lnTo>
                    <a:pt x="802906" y="348786"/>
                  </a:lnTo>
                  <a:lnTo>
                    <a:pt x="793049" y="297241"/>
                  </a:lnTo>
                  <a:lnTo>
                    <a:pt x="776636" y="248348"/>
                  </a:lnTo>
                  <a:lnTo>
                    <a:pt x="753683" y="202122"/>
                  </a:lnTo>
                  <a:lnTo>
                    <a:pt x="724204" y="158578"/>
                  </a:lnTo>
                  <a:lnTo>
                    <a:pt x="688212" y="117729"/>
                  </a:lnTo>
                  <a:lnTo>
                    <a:pt x="647478" y="81712"/>
                  </a:lnTo>
                  <a:lnTo>
                    <a:pt x="604021" y="52267"/>
                  </a:lnTo>
                  <a:lnTo>
                    <a:pt x="557847" y="29384"/>
                  </a:lnTo>
                  <a:lnTo>
                    <a:pt x="508964" y="13052"/>
                  </a:lnTo>
                  <a:lnTo>
                    <a:pt x="457378" y="3261"/>
                  </a:lnTo>
                  <a:lnTo>
                    <a:pt x="403097" y="0"/>
                  </a:lnTo>
                  <a:close/>
                </a:path>
              </a:pathLst>
            </a:custGeom>
            <a:solidFill>
              <a:srgbClr val="F8B88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3350304" y="1810366"/>
              <a:ext cx="302260" cy="412115"/>
            </a:xfrm>
            <a:custGeom>
              <a:avLst/>
              <a:gdLst/>
              <a:ahLst/>
              <a:cxnLst/>
              <a:rect l="l" t="t" r="r" b="b"/>
              <a:pathLst>
                <a:path w="302260" h="412114">
                  <a:moveTo>
                    <a:pt x="301994" y="0"/>
                  </a:moveTo>
                  <a:lnTo>
                    <a:pt x="0" y="0"/>
                  </a:lnTo>
                  <a:lnTo>
                    <a:pt x="0" y="411566"/>
                  </a:lnTo>
                  <a:lnTo>
                    <a:pt x="301994" y="73381"/>
                  </a:lnTo>
                  <a:lnTo>
                    <a:pt x="301994" y="0"/>
                  </a:lnTo>
                  <a:close/>
                </a:path>
              </a:pathLst>
            </a:custGeom>
            <a:solidFill>
              <a:srgbClr val="1894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3321793" y="2231588"/>
              <a:ext cx="20320" cy="22860"/>
            </a:xfrm>
            <a:custGeom>
              <a:avLst/>
              <a:gdLst/>
              <a:ahLst/>
              <a:cxnLst/>
              <a:rect l="l" t="t" r="r" b="b"/>
              <a:pathLst>
                <a:path w="20320" h="22860">
                  <a:moveTo>
                    <a:pt x="19889" y="0"/>
                  </a:moveTo>
                  <a:lnTo>
                    <a:pt x="0" y="0"/>
                  </a:lnTo>
                  <a:lnTo>
                    <a:pt x="0" y="22272"/>
                  </a:lnTo>
                  <a:lnTo>
                    <a:pt x="19889" y="0"/>
                  </a:lnTo>
                  <a:close/>
                </a:path>
              </a:pathLst>
            </a:custGeom>
            <a:solidFill>
              <a:srgbClr val="276BB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3283969" y="2265914"/>
              <a:ext cx="27305" cy="30480"/>
            </a:xfrm>
            <a:custGeom>
              <a:avLst/>
              <a:gdLst/>
              <a:ahLst/>
              <a:cxnLst/>
              <a:rect l="l" t="t" r="r" b="b"/>
              <a:pathLst>
                <a:path w="27304" h="30480">
                  <a:moveTo>
                    <a:pt x="27059" y="0"/>
                  </a:moveTo>
                  <a:lnTo>
                    <a:pt x="0" y="0"/>
                  </a:lnTo>
                  <a:lnTo>
                    <a:pt x="0" y="30302"/>
                  </a:lnTo>
                  <a:lnTo>
                    <a:pt x="27059" y="0"/>
                  </a:lnTo>
                  <a:close/>
                </a:path>
              </a:pathLst>
            </a:custGeom>
            <a:solidFill>
              <a:srgbClr val="11499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3375901" y="1837118"/>
              <a:ext cx="253365" cy="322580"/>
            </a:xfrm>
            <a:custGeom>
              <a:avLst/>
              <a:gdLst/>
              <a:ahLst/>
              <a:cxnLst/>
              <a:rect l="l" t="t" r="r" b="b"/>
              <a:pathLst>
                <a:path w="253364" h="322580">
                  <a:moveTo>
                    <a:pt x="62255" y="260083"/>
                  </a:moveTo>
                  <a:lnTo>
                    <a:pt x="0" y="260083"/>
                  </a:lnTo>
                  <a:lnTo>
                    <a:pt x="0" y="322326"/>
                  </a:lnTo>
                  <a:lnTo>
                    <a:pt x="30200" y="322326"/>
                  </a:lnTo>
                  <a:lnTo>
                    <a:pt x="62255" y="286435"/>
                  </a:lnTo>
                  <a:lnTo>
                    <a:pt x="62255" y="260083"/>
                  </a:lnTo>
                  <a:close/>
                </a:path>
                <a:path w="253364" h="322580">
                  <a:moveTo>
                    <a:pt x="62255" y="173393"/>
                  </a:moveTo>
                  <a:lnTo>
                    <a:pt x="0" y="173393"/>
                  </a:lnTo>
                  <a:lnTo>
                    <a:pt x="0" y="235648"/>
                  </a:lnTo>
                  <a:lnTo>
                    <a:pt x="62255" y="235648"/>
                  </a:lnTo>
                  <a:lnTo>
                    <a:pt x="62255" y="173393"/>
                  </a:lnTo>
                  <a:close/>
                </a:path>
                <a:path w="253364" h="322580">
                  <a:moveTo>
                    <a:pt x="62255" y="86702"/>
                  </a:moveTo>
                  <a:lnTo>
                    <a:pt x="0" y="86702"/>
                  </a:lnTo>
                  <a:lnTo>
                    <a:pt x="0" y="148945"/>
                  </a:lnTo>
                  <a:lnTo>
                    <a:pt x="62255" y="148945"/>
                  </a:lnTo>
                  <a:lnTo>
                    <a:pt x="62255" y="86702"/>
                  </a:lnTo>
                  <a:close/>
                </a:path>
                <a:path w="253364" h="322580">
                  <a:moveTo>
                    <a:pt x="62255" y="0"/>
                  </a:moveTo>
                  <a:lnTo>
                    <a:pt x="0" y="0"/>
                  </a:lnTo>
                  <a:lnTo>
                    <a:pt x="0" y="62255"/>
                  </a:lnTo>
                  <a:lnTo>
                    <a:pt x="62255" y="62255"/>
                  </a:lnTo>
                  <a:lnTo>
                    <a:pt x="62255" y="0"/>
                  </a:lnTo>
                  <a:close/>
                </a:path>
                <a:path w="253364" h="322580">
                  <a:moveTo>
                    <a:pt x="85788" y="260083"/>
                  </a:moveTo>
                  <a:lnTo>
                    <a:pt x="85534" y="260083"/>
                  </a:lnTo>
                  <a:lnTo>
                    <a:pt x="85534" y="260362"/>
                  </a:lnTo>
                  <a:lnTo>
                    <a:pt x="85788" y="260083"/>
                  </a:lnTo>
                  <a:close/>
                </a:path>
                <a:path w="253364" h="322580">
                  <a:moveTo>
                    <a:pt x="156514" y="173393"/>
                  </a:moveTo>
                  <a:lnTo>
                    <a:pt x="94259" y="173393"/>
                  </a:lnTo>
                  <a:lnTo>
                    <a:pt x="94259" y="235648"/>
                  </a:lnTo>
                  <a:lnTo>
                    <a:pt x="107607" y="235648"/>
                  </a:lnTo>
                  <a:lnTo>
                    <a:pt x="156514" y="180873"/>
                  </a:lnTo>
                  <a:lnTo>
                    <a:pt x="156514" y="173393"/>
                  </a:lnTo>
                  <a:close/>
                </a:path>
                <a:path w="253364" h="322580">
                  <a:moveTo>
                    <a:pt x="156514" y="86702"/>
                  </a:moveTo>
                  <a:lnTo>
                    <a:pt x="94259" y="86702"/>
                  </a:lnTo>
                  <a:lnTo>
                    <a:pt x="94259" y="148945"/>
                  </a:lnTo>
                  <a:lnTo>
                    <a:pt x="156514" y="148945"/>
                  </a:lnTo>
                  <a:lnTo>
                    <a:pt x="156514" y="86702"/>
                  </a:lnTo>
                  <a:close/>
                </a:path>
                <a:path w="253364" h="322580">
                  <a:moveTo>
                    <a:pt x="156514" y="0"/>
                  </a:moveTo>
                  <a:lnTo>
                    <a:pt x="94259" y="0"/>
                  </a:lnTo>
                  <a:lnTo>
                    <a:pt x="94259" y="62255"/>
                  </a:lnTo>
                  <a:lnTo>
                    <a:pt x="156514" y="62255"/>
                  </a:lnTo>
                  <a:lnTo>
                    <a:pt x="156514" y="0"/>
                  </a:lnTo>
                  <a:close/>
                </a:path>
                <a:path w="253364" h="322580">
                  <a:moveTo>
                    <a:pt x="240614" y="86702"/>
                  </a:moveTo>
                  <a:lnTo>
                    <a:pt x="190855" y="86702"/>
                  </a:lnTo>
                  <a:lnTo>
                    <a:pt x="190855" y="142430"/>
                  </a:lnTo>
                  <a:lnTo>
                    <a:pt x="240614" y="86702"/>
                  </a:lnTo>
                  <a:close/>
                </a:path>
                <a:path w="253364" h="322580">
                  <a:moveTo>
                    <a:pt x="253111" y="0"/>
                  </a:moveTo>
                  <a:lnTo>
                    <a:pt x="190855" y="0"/>
                  </a:lnTo>
                  <a:lnTo>
                    <a:pt x="190855" y="62255"/>
                  </a:lnTo>
                  <a:lnTo>
                    <a:pt x="253111" y="62255"/>
                  </a:lnTo>
                  <a:lnTo>
                    <a:pt x="253111" y="0"/>
                  </a:lnTo>
                  <a:close/>
                </a:path>
              </a:pathLst>
            </a:custGeom>
            <a:solidFill>
              <a:srgbClr val="F8F58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4" name="object 24"/>
          <p:cNvGrpSpPr/>
          <p:nvPr/>
        </p:nvGrpSpPr>
        <p:grpSpPr>
          <a:xfrm>
            <a:off x="3096767" y="2769107"/>
            <a:ext cx="859790" cy="859790"/>
            <a:chOff x="3096767" y="2769107"/>
            <a:chExt cx="859790" cy="859790"/>
          </a:xfrm>
        </p:grpSpPr>
        <p:sp>
          <p:nvSpPr>
            <p:cNvPr id="25" name="object 25"/>
            <p:cNvSpPr/>
            <p:nvPr/>
          </p:nvSpPr>
          <p:spPr>
            <a:xfrm>
              <a:off x="3096767" y="2769107"/>
              <a:ext cx="859790" cy="859790"/>
            </a:xfrm>
            <a:custGeom>
              <a:avLst/>
              <a:gdLst/>
              <a:ahLst/>
              <a:cxnLst/>
              <a:rect l="l" t="t" r="r" b="b"/>
              <a:pathLst>
                <a:path w="859789" h="859789">
                  <a:moveTo>
                    <a:pt x="429768" y="0"/>
                  </a:moveTo>
                  <a:lnTo>
                    <a:pt x="380002" y="2551"/>
                  </a:lnTo>
                  <a:lnTo>
                    <a:pt x="332369" y="10213"/>
                  </a:lnTo>
                  <a:lnTo>
                    <a:pt x="286856" y="22993"/>
                  </a:lnTo>
                  <a:lnTo>
                    <a:pt x="243449" y="40900"/>
                  </a:lnTo>
                  <a:lnTo>
                    <a:pt x="202134" y="63944"/>
                  </a:lnTo>
                  <a:lnTo>
                    <a:pt x="162899" y="92133"/>
                  </a:lnTo>
                  <a:lnTo>
                    <a:pt x="125730" y="125475"/>
                  </a:lnTo>
                  <a:lnTo>
                    <a:pt x="92413" y="162525"/>
                  </a:lnTo>
                  <a:lnTo>
                    <a:pt x="64203" y="201716"/>
                  </a:lnTo>
                  <a:lnTo>
                    <a:pt x="41108" y="243045"/>
                  </a:lnTo>
                  <a:lnTo>
                    <a:pt x="23133" y="286506"/>
                  </a:lnTo>
                  <a:lnTo>
                    <a:pt x="10285" y="332095"/>
                  </a:lnTo>
                  <a:lnTo>
                    <a:pt x="2572" y="379808"/>
                  </a:lnTo>
                  <a:lnTo>
                    <a:pt x="0" y="429640"/>
                  </a:lnTo>
                  <a:lnTo>
                    <a:pt x="2572" y="479426"/>
                  </a:lnTo>
                  <a:lnTo>
                    <a:pt x="10285" y="527105"/>
                  </a:lnTo>
                  <a:lnTo>
                    <a:pt x="23133" y="572672"/>
                  </a:lnTo>
                  <a:lnTo>
                    <a:pt x="41108" y="616119"/>
                  </a:lnTo>
                  <a:lnTo>
                    <a:pt x="64203" y="657441"/>
                  </a:lnTo>
                  <a:lnTo>
                    <a:pt x="92413" y="696629"/>
                  </a:lnTo>
                  <a:lnTo>
                    <a:pt x="125730" y="733678"/>
                  </a:lnTo>
                  <a:lnTo>
                    <a:pt x="162739" y="767082"/>
                  </a:lnTo>
                  <a:lnTo>
                    <a:pt x="201912" y="795341"/>
                  </a:lnTo>
                  <a:lnTo>
                    <a:pt x="243235" y="818457"/>
                  </a:lnTo>
                  <a:lnTo>
                    <a:pt x="286696" y="836432"/>
                  </a:lnTo>
                  <a:lnTo>
                    <a:pt x="332280" y="849269"/>
                  </a:lnTo>
                  <a:lnTo>
                    <a:pt x="379975" y="856969"/>
                  </a:lnTo>
                  <a:lnTo>
                    <a:pt x="429768" y="859535"/>
                  </a:lnTo>
                  <a:lnTo>
                    <a:pt x="479553" y="856963"/>
                  </a:lnTo>
                  <a:lnTo>
                    <a:pt x="527232" y="849247"/>
                  </a:lnTo>
                  <a:lnTo>
                    <a:pt x="572799" y="836392"/>
                  </a:lnTo>
                  <a:lnTo>
                    <a:pt x="616246" y="818404"/>
                  </a:lnTo>
                  <a:lnTo>
                    <a:pt x="657568" y="795286"/>
                  </a:lnTo>
                  <a:lnTo>
                    <a:pt x="696756" y="767042"/>
                  </a:lnTo>
                  <a:lnTo>
                    <a:pt x="733806" y="733678"/>
                  </a:lnTo>
                  <a:lnTo>
                    <a:pt x="767162" y="696723"/>
                  </a:lnTo>
                  <a:lnTo>
                    <a:pt x="795388" y="657596"/>
                  </a:lnTo>
                  <a:lnTo>
                    <a:pt x="818481" y="616306"/>
                  </a:lnTo>
                  <a:lnTo>
                    <a:pt x="836442" y="572859"/>
                  </a:lnTo>
                  <a:lnTo>
                    <a:pt x="849272" y="527261"/>
                  </a:lnTo>
                  <a:lnTo>
                    <a:pt x="856970" y="479519"/>
                  </a:lnTo>
                  <a:lnTo>
                    <a:pt x="859535" y="429640"/>
                  </a:lnTo>
                  <a:lnTo>
                    <a:pt x="856963" y="379948"/>
                  </a:lnTo>
                  <a:lnTo>
                    <a:pt x="849250" y="332328"/>
                  </a:lnTo>
                  <a:lnTo>
                    <a:pt x="836402" y="286785"/>
                  </a:lnTo>
                  <a:lnTo>
                    <a:pt x="818427" y="243324"/>
                  </a:lnTo>
                  <a:lnTo>
                    <a:pt x="795332" y="201949"/>
                  </a:lnTo>
                  <a:lnTo>
                    <a:pt x="767122" y="162665"/>
                  </a:lnTo>
                  <a:lnTo>
                    <a:pt x="733806" y="125475"/>
                  </a:lnTo>
                  <a:lnTo>
                    <a:pt x="696756" y="92133"/>
                  </a:lnTo>
                  <a:lnTo>
                    <a:pt x="657568" y="63944"/>
                  </a:lnTo>
                  <a:lnTo>
                    <a:pt x="616246" y="40900"/>
                  </a:lnTo>
                  <a:lnTo>
                    <a:pt x="572799" y="22993"/>
                  </a:lnTo>
                  <a:lnTo>
                    <a:pt x="527232" y="10213"/>
                  </a:lnTo>
                  <a:lnTo>
                    <a:pt x="479553" y="2551"/>
                  </a:lnTo>
                  <a:lnTo>
                    <a:pt x="429768" y="0"/>
                  </a:lnTo>
                  <a:close/>
                </a:path>
              </a:pathLst>
            </a:custGeom>
            <a:solidFill>
              <a:srgbClr val="E99B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3320796" y="2985515"/>
              <a:ext cx="413384" cy="428625"/>
            </a:xfrm>
            <a:custGeom>
              <a:avLst/>
              <a:gdLst/>
              <a:ahLst/>
              <a:cxnLst/>
              <a:rect l="l" t="t" r="r" b="b"/>
              <a:pathLst>
                <a:path w="413385" h="428625">
                  <a:moveTo>
                    <a:pt x="99060" y="152654"/>
                  </a:moveTo>
                  <a:lnTo>
                    <a:pt x="41148" y="152654"/>
                  </a:lnTo>
                  <a:lnTo>
                    <a:pt x="41148" y="170434"/>
                  </a:lnTo>
                  <a:lnTo>
                    <a:pt x="50546" y="170434"/>
                  </a:lnTo>
                  <a:lnTo>
                    <a:pt x="50546" y="327914"/>
                  </a:lnTo>
                  <a:lnTo>
                    <a:pt x="41529" y="327914"/>
                  </a:lnTo>
                  <a:lnTo>
                    <a:pt x="41529" y="345694"/>
                  </a:lnTo>
                  <a:lnTo>
                    <a:pt x="99060" y="345694"/>
                  </a:lnTo>
                  <a:lnTo>
                    <a:pt x="99060" y="327914"/>
                  </a:lnTo>
                  <a:lnTo>
                    <a:pt x="89916" y="327914"/>
                  </a:lnTo>
                  <a:lnTo>
                    <a:pt x="89916" y="170434"/>
                  </a:lnTo>
                  <a:lnTo>
                    <a:pt x="99060" y="170434"/>
                  </a:lnTo>
                  <a:lnTo>
                    <a:pt x="99060" y="152654"/>
                  </a:lnTo>
                  <a:close/>
                </a:path>
                <a:path w="413385" h="428625">
                  <a:moveTo>
                    <a:pt x="169164" y="152654"/>
                  </a:moveTo>
                  <a:lnTo>
                    <a:pt x="111252" y="152654"/>
                  </a:lnTo>
                  <a:lnTo>
                    <a:pt x="111252" y="170434"/>
                  </a:lnTo>
                  <a:lnTo>
                    <a:pt x="120396" y="170434"/>
                  </a:lnTo>
                  <a:lnTo>
                    <a:pt x="120396" y="327914"/>
                  </a:lnTo>
                  <a:lnTo>
                    <a:pt x="111252" y="327914"/>
                  </a:lnTo>
                  <a:lnTo>
                    <a:pt x="111252" y="345694"/>
                  </a:lnTo>
                  <a:lnTo>
                    <a:pt x="169164" y="345694"/>
                  </a:lnTo>
                  <a:lnTo>
                    <a:pt x="169164" y="327914"/>
                  </a:lnTo>
                  <a:lnTo>
                    <a:pt x="160020" y="327914"/>
                  </a:lnTo>
                  <a:lnTo>
                    <a:pt x="160020" y="170434"/>
                  </a:lnTo>
                  <a:lnTo>
                    <a:pt x="169164" y="170434"/>
                  </a:lnTo>
                  <a:lnTo>
                    <a:pt x="169164" y="152654"/>
                  </a:lnTo>
                  <a:close/>
                </a:path>
                <a:path w="413385" h="428625">
                  <a:moveTo>
                    <a:pt x="237744" y="152654"/>
                  </a:moveTo>
                  <a:lnTo>
                    <a:pt x="181356" y="152654"/>
                  </a:lnTo>
                  <a:lnTo>
                    <a:pt x="181356" y="170434"/>
                  </a:lnTo>
                  <a:lnTo>
                    <a:pt x="190246" y="170434"/>
                  </a:lnTo>
                  <a:lnTo>
                    <a:pt x="190246" y="327914"/>
                  </a:lnTo>
                  <a:lnTo>
                    <a:pt x="181356" y="327914"/>
                  </a:lnTo>
                  <a:lnTo>
                    <a:pt x="181356" y="345694"/>
                  </a:lnTo>
                  <a:lnTo>
                    <a:pt x="237744" y="345694"/>
                  </a:lnTo>
                  <a:lnTo>
                    <a:pt x="237744" y="327914"/>
                  </a:lnTo>
                  <a:lnTo>
                    <a:pt x="229108" y="327914"/>
                  </a:lnTo>
                  <a:lnTo>
                    <a:pt x="229108" y="170434"/>
                  </a:lnTo>
                  <a:lnTo>
                    <a:pt x="237744" y="170434"/>
                  </a:lnTo>
                  <a:lnTo>
                    <a:pt x="237744" y="152654"/>
                  </a:lnTo>
                  <a:close/>
                </a:path>
                <a:path w="413385" h="428625">
                  <a:moveTo>
                    <a:pt x="303276" y="152654"/>
                  </a:moveTo>
                  <a:lnTo>
                    <a:pt x="245364" y="152654"/>
                  </a:lnTo>
                  <a:lnTo>
                    <a:pt x="245364" y="170434"/>
                  </a:lnTo>
                  <a:lnTo>
                    <a:pt x="254508" y="170434"/>
                  </a:lnTo>
                  <a:lnTo>
                    <a:pt x="254508" y="327914"/>
                  </a:lnTo>
                  <a:lnTo>
                    <a:pt x="245364" y="327914"/>
                  </a:lnTo>
                  <a:lnTo>
                    <a:pt x="245364" y="345694"/>
                  </a:lnTo>
                  <a:lnTo>
                    <a:pt x="303276" y="345694"/>
                  </a:lnTo>
                  <a:lnTo>
                    <a:pt x="303276" y="327914"/>
                  </a:lnTo>
                  <a:lnTo>
                    <a:pt x="294132" y="327914"/>
                  </a:lnTo>
                  <a:lnTo>
                    <a:pt x="294132" y="170434"/>
                  </a:lnTo>
                  <a:lnTo>
                    <a:pt x="303276" y="170434"/>
                  </a:lnTo>
                  <a:lnTo>
                    <a:pt x="303276" y="152654"/>
                  </a:lnTo>
                  <a:close/>
                </a:path>
                <a:path w="413385" h="428625">
                  <a:moveTo>
                    <a:pt x="376428" y="327914"/>
                  </a:moveTo>
                  <a:lnTo>
                    <a:pt x="367665" y="327914"/>
                  </a:lnTo>
                  <a:lnTo>
                    <a:pt x="367665" y="170434"/>
                  </a:lnTo>
                  <a:lnTo>
                    <a:pt x="376301" y="170434"/>
                  </a:lnTo>
                  <a:lnTo>
                    <a:pt x="376301" y="152654"/>
                  </a:lnTo>
                  <a:lnTo>
                    <a:pt x="320040" y="152654"/>
                  </a:lnTo>
                  <a:lnTo>
                    <a:pt x="320040" y="170434"/>
                  </a:lnTo>
                  <a:lnTo>
                    <a:pt x="328676" y="170434"/>
                  </a:lnTo>
                  <a:lnTo>
                    <a:pt x="328676" y="327914"/>
                  </a:lnTo>
                  <a:lnTo>
                    <a:pt x="320167" y="327914"/>
                  </a:lnTo>
                  <a:lnTo>
                    <a:pt x="320167" y="345694"/>
                  </a:lnTo>
                  <a:lnTo>
                    <a:pt x="376428" y="345694"/>
                  </a:lnTo>
                  <a:lnTo>
                    <a:pt x="376428" y="327914"/>
                  </a:lnTo>
                  <a:close/>
                </a:path>
                <a:path w="413385" h="428625">
                  <a:moveTo>
                    <a:pt x="413004" y="386334"/>
                  </a:moveTo>
                  <a:lnTo>
                    <a:pt x="392303" y="386334"/>
                  </a:lnTo>
                  <a:lnTo>
                    <a:pt x="392303" y="359664"/>
                  </a:lnTo>
                  <a:lnTo>
                    <a:pt x="28956" y="359664"/>
                  </a:lnTo>
                  <a:lnTo>
                    <a:pt x="28956" y="386334"/>
                  </a:lnTo>
                  <a:lnTo>
                    <a:pt x="0" y="386334"/>
                  </a:lnTo>
                  <a:lnTo>
                    <a:pt x="0" y="428244"/>
                  </a:lnTo>
                  <a:lnTo>
                    <a:pt x="413004" y="428244"/>
                  </a:lnTo>
                  <a:lnTo>
                    <a:pt x="413004" y="386334"/>
                  </a:lnTo>
                  <a:close/>
                </a:path>
                <a:path w="413385" h="428625">
                  <a:moveTo>
                    <a:pt x="413004" y="119761"/>
                  </a:moveTo>
                  <a:lnTo>
                    <a:pt x="212979" y="3556"/>
                  </a:lnTo>
                  <a:lnTo>
                    <a:pt x="206629" y="0"/>
                  </a:lnTo>
                  <a:lnTo>
                    <a:pt x="0" y="119761"/>
                  </a:lnTo>
                  <a:lnTo>
                    <a:pt x="0" y="144780"/>
                  </a:lnTo>
                  <a:lnTo>
                    <a:pt x="413004" y="144780"/>
                  </a:lnTo>
                  <a:lnTo>
                    <a:pt x="413004" y="119761"/>
                  </a:lnTo>
                  <a:close/>
                </a:path>
              </a:pathLst>
            </a:custGeom>
            <a:solidFill>
              <a:srgbClr val="3045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9844785" y="5584952"/>
            <a:ext cx="71945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131C36"/>
                </a:solidFill>
                <a:latin typeface="Calibri"/>
                <a:cs typeface="Calibri"/>
              </a:rPr>
              <a:t>Third-party</a:t>
            </a:r>
            <a:endParaRPr sz="1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200" spc="-20" dirty="0">
                <a:solidFill>
                  <a:srgbClr val="131C36"/>
                </a:solidFill>
                <a:latin typeface="Calibri"/>
                <a:cs typeface="Calibri"/>
              </a:rPr>
              <a:t>data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9844785" y="4529708"/>
            <a:ext cx="59372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131C36"/>
                </a:solidFill>
                <a:latin typeface="Calibri"/>
                <a:cs typeface="Calibri"/>
              </a:rPr>
              <a:t>Hospitals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9844785" y="2923108"/>
            <a:ext cx="768350" cy="3924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131C36"/>
                </a:solidFill>
                <a:latin typeface="Calibri"/>
                <a:cs typeface="Calibri"/>
              </a:rPr>
              <a:t>Corrections</a:t>
            </a:r>
            <a:endParaRPr sz="1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200" spc="-10" dirty="0">
                <a:solidFill>
                  <a:srgbClr val="131C36"/>
                </a:solidFill>
                <a:latin typeface="Calibri"/>
                <a:cs typeface="Calibri"/>
              </a:rPr>
              <a:t>department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9844785" y="1797811"/>
            <a:ext cx="83311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131C36"/>
                </a:solidFill>
                <a:latin typeface="Calibri"/>
                <a:cs typeface="Calibri"/>
              </a:rPr>
              <a:t>Child</a:t>
            </a:r>
            <a:r>
              <a:rPr sz="12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131C36"/>
                </a:solidFill>
                <a:latin typeface="Calibri"/>
                <a:cs typeface="Calibri"/>
              </a:rPr>
              <a:t>welfare agencies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8897111" y="1638300"/>
            <a:ext cx="806450" cy="805180"/>
            <a:chOff x="8897111" y="1638300"/>
            <a:chExt cx="806450" cy="805180"/>
          </a:xfrm>
        </p:grpSpPr>
        <p:sp>
          <p:nvSpPr>
            <p:cNvPr id="32" name="object 32"/>
            <p:cNvSpPr/>
            <p:nvPr/>
          </p:nvSpPr>
          <p:spPr>
            <a:xfrm>
              <a:off x="8897111" y="1638300"/>
              <a:ext cx="806450" cy="805180"/>
            </a:xfrm>
            <a:custGeom>
              <a:avLst/>
              <a:gdLst/>
              <a:ahLst/>
              <a:cxnLst/>
              <a:rect l="l" t="t" r="r" b="b"/>
              <a:pathLst>
                <a:path w="806450" h="805180">
                  <a:moveTo>
                    <a:pt x="403098" y="0"/>
                  </a:moveTo>
                  <a:lnTo>
                    <a:pt x="348834" y="3251"/>
                  </a:lnTo>
                  <a:lnTo>
                    <a:pt x="297288" y="13015"/>
                  </a:lnTo>
                  <a:lnTo>
                    <a:pt x="248443" y="29305"/>
                  </a:lnTo>
                  <a:lnTo>
                    <a:pt x="202287" y="52135"/>
                  </a:lnTo>
                  <a:lnTo>
                    <a:pt x="158805" y="81521"/>
                  </a:lnTo>
                  <a:lnTo>
                    <a:pt x="117983" y="117475"/>
                  </a:lnTo>
                  <a:lnTo>
                    <a:pt x="81991" y="158145"/>
                  </a:lnTo>
                  <a:lnTo>
                    <a:pt x="52512" y="201539"/>
                  </a:lnTo>
                  <a:lnTo>
                    <a:pt x="29559" y="247650"/>
                  </a:lnTo>
                  <a:lnTo>
                    <a:pt x="13146" y="296469"/>
                  </a:lnTo>
                  <a:lnTo>
                    <a:pt x="3289" y="347991"/>
                  </a:lnTo>
                  <a:lnTo>
                    <a:pt x="0" y="402209"/>
                  </a:lnTo>
                  <a:lnTo>
                    <a:pt x="3289" y="456426"/>
                  </a:lnTo>
                  <a:lnTo>
                    <a:pt x="13146" y="507948"/>
                  </a:lnTo>
                  <a:lnTo>
                    <a:pt x="29559" y="556767"/>
                  </a:lnTo>
                  <a:lnTo>
                    <a:pt x="52512" y="602878"/>
                  </a:lnTo>
                  <a:lnTo>
                    <a:pt x="81991" y="646272"/>
                  </a:lnTo>
                  <a:lnTo>
                    <a:pt x="117983" y="686942"/>
                  </a:lnTo>
                  <a:lnTo>
                    <a:pt x="158628" y="722915"/>
                  </a:lnTo>
                  <a:lnTo>
                    <a:pt x="202061" y="752347"/>
                  </a:lnTo>
                  <a:lnTo>
                    <a:pt x="248253" y="775239"/>
                  </a:lnTo>
                  <a:lnTo>
                    <a:pt x="297175" y="791590"/>
                  </a:lnTo>
                  <a:lnTo>
                    <a:pt x="348799" y="801401"/>
                  </a:lnTo>
                  <a:lnTo>
                    <a:pt x="403098" y="804672"/>
                  </a:lnTo>
                  <a:lnTo>
                    <a:pt x="457378" y="801392"/>
                  </a:lnTo>
                  <a:lnTo>
                    <a:pt x="508964" y="791562"/>
                  </a:lnTo>
                  <a:lnTo>
                    <a:pt x="557847" y="775192"/>
                  </a:lnTo>
                  <a:lnTo>
                    <a:pt x="604021" y="752291"/>
                  </a:lnTo>
                  <a:lnTo>
                    <a:pt x="647478" y="722871"/>
                  </a:lnTo>
                  <a:lnTo>
                    <a:pt x="688213" y="686942"/>
                  </a:lnTo>
                  <a:lnTo>
                    <a:pt x="724292" y="646325"/>
                  </a:lnTo>
                  <a:lnTo>
                    <a:pt x="753796" y="602963"/>
                  </a:lnTo>
                  <a:lnTo>
                    <a:pt x="776731" y="556863"/>
                  </a:lnTo>
                  <a:lnTo>
                    <a:pt x="793105" y="508032"/>
                  </a:lnTo>
                  <a:lnTo>
                    <a:pt x="802924" y="456479"/>
                  </a:lnTo>
                  <a:lnTo>
                    <a:pt x="806196" y="402209"/>
                  </a:lnTo>
                  <a:lnTo>
                    <a:pt x="802906" y="348097"/>
                  </a:lnTo>
                  <a:lnTo>
                    <a:pt x="793049" y="296639"/>
                  </a:lnTo>
                  <a:lnTo>
                    <a:pt x="776636" y="247840"/>
                  </a:lnTo>
                  <a:lnTo>
                    <a:pt x="753683" y="201708"/>
                  </a:lnTo>
                  <a:lnTo>
                    <a:pt x="724204" y="158251"/>
                  </a:lnTo>
                  <a:lnTo>
                    <a:pt x="688213" y="117475"/>
                  </a:lnTo>
                  <a:lnTo>
                    <a:pt x="647478" y="81521"/>
                  </a:lnTo>
                  <a:lnTo>
                    <a:pt x="604021" y="52135"/>
                  </a:lnTo>
                  <a:lnTo>
                    <a:pt x="557847" y="29305"/>
                  </a:lnTo>
                  <a:lnTo>
                    <a:pt x="508964" y="13015"/>
                  </a:lnTo>
                  <a:lnTo>
                    <a:pt x="457378" y="3251"/>
                  </a:lnTo>
                  <a:lnTo>
                    <a:pt x="403098" y="0"/>
                  </a:lnTo>
                  <a:close/>
                </a:path>
              </a:pathLst>
            </a:custGeom>
            <a:solidFill>
              <a:srgbClr val="F8B88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9150648" y="1796665"/>
              <a:ext cx="302260" cy="413384"/>
            </a:xfrm>
            <a:custGeom>
              <a:avLst/>
              <a:gdLst/>
              <a:ahLst/>
              <a:cxnLst/>
              <a:rect l="l" t="t" r="r" b="b"/>
              <a:pathLst>
                <a:path w="302259" h="413385">
                  <a:moveTo>
                    <a:pt x="301994" y="0"/>
                  </a:moveTo>
                  <a:lnTo>
                    <a:pt x="0" y="0"/>
                  </a:lnTo>
                  <a:lnTo>
                    <a:pt x="0" y="412827"/>
                  </a:lnTo>
                  <a:lnTo>
                    <a:pt x="301994" y="73606"/>
                  </a:lnTo>
                  <a:lnTo>
                    <a:pt x="301994" y="0"/>
                  </a:lnTo>
                  <a:close/>
                </a:path>
              </a:pathLst>
            </a:custGeom>
            <a:solidFill>
              <a:srgbClr val="1894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9122137" y="2219178"/>
              <a:ext cx="20320" cy="22860"/>
            </a:xfrm>
            <a:custGeom>
              <a:avLst/>
              <a:gdLst/>
              <a:ahLst/>
              <a:cxnLst/>
              <a:rect l="l" t="t" r="r" b="b"/>
              <a:pathLst>
                <a:path w="20320" h="22860">
                  <a:moveTo>
                    <a:pt x="19889" y="0"/>
                  </a:moveTo>
                  <a:lnTo>
                    <a:pt x="0" y="0"/>
                  </a:lnTo>
                  <a:lnTo>
                    <a:pt x="0" y="22341"/>
                  </a:lnTo>
                  <a:lnTo>
                    <a:pt x="19889" y="0"/>
                  </a:lnTo>
                  <a:close/>
                </a:path>
              </a:pathLst>
            </a:custGeom>
            <a:solidFill>
              <a:srgbClr val="276BB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9084313" y="2253609"/>
              <a:ext cx="27305" cy="30480"/>
            </a:xfrm>
            <a:custGeom>
              <a:avLst/>
              <a:gdLst/>
              <a:ahLst/>
              <a:cxnLst/>
              <a:rect l="l" t="t" r="r" b="b"/>
              <a:pathLst>
                <a:path w="27304" h="30480">
                  <a:moveTo>
                    <a:pt x="27059" y="0"/>
                  </a:moveTo>
                  <a:lnTo>
                    <a:pt x="0" y="0"/>
                  </a:lnTo>
                  <a:lnTo>
                    <a:pt x="0" y="30395"/>
                  </a:lnTo>
                  <a:lnTo>
                    <a:pt x="27059" y="0"/>
                  </a:lnTo>
                  <a:close/>
                </a:path>
              </a:pathLst>
            </a:custGeom>
            <a:solidFill>
              <a:srgbClr val="11499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9176245" y="1823491"/>
              <a:ext cx="253365" cy="323850"/>
            </a:xfrm>
            <a:custGeom>
              <a:avLst/>
              <a:gdLst/>
              <a:ahLst/>
              <a:cxnLst/>
              <a:rect l="l" t="t" r="r" b="b"/>
              <a:pathLst>
                <a:path w="253365" h="323850">
                  <a:moveTo>
                    <a:pt x="62255" y="260883"/>
                  </a:moveTo>
                  <a:lnTo>
                    <a:pt x="0" y="260883"/>
                  </a:lnTo>
                  <a:lnTo>
                    <a:pt x="0" y="323329"/>
                  </a:lnTo>
                  <a:lnTo>
                    <a:pt x="30200" y="323329"/>
                  </a:lnTo>
                  <a:lnTo>
                    <a:pt x="62255" y="287312"/>
                  </a:lnTo>
                  <a:lnTo>
                    <a:pt x="62255" y="260883"/>
                  </a:lnTo>
                  <a:close/>
                </a:path>
                <a:path w="253365" h="323850">
                  <a:moveTo>
                    <a:pt x="62255" y="173926"/>
                  </a:moveTo>
                  <a:lnTo>
                    <a:pt x="0" y="173926"/>
                  </a:lnTo>
                  <a:lnTo>
                    <a:pt x="0" y="236372"/>
                  </a:lnTo>
                  <a:lnTo>
                    <a:pt x="62255" y="236372"/>
                  </a:lnTo>
                  <a:lnTo>
                    <a:pt x="62255" y="173926"/>
                  </a:lnTo>
                  <a:close/>
                </a:path>
                <a:path w="253365" h="323850">
                  <a:moveTo>
                    <a:pt x="62255" y="86969"/>
                  </a:moveTo>
                  <a:lnTo>
                    <a:pt x="0" y="86969"/>
                  </a:lnTo>
                  <a:lnTo>
                    <a:pt x="0" y="149415"/>
                  </a:lnTo>
                  <a:lnTo>
                    <a:pt x="62255" y="149415"/>
                  </a:lnTo>
                  <a:lnTo>
                    <a:pt x="62255" y="86969"/>
                  </a:lnTo>
                  <a:close/>
                </a:path>
                <a:path w="253365" h="323850">
                  <a:moveTo>
                    <a:pt x="62255" y="0"/>
                  </a:moveTo>
                  <a:lnTo>
                    <a:pt x="0" y="0"/>
                  </a:lnTo>
                  <a:lnTo>
                    <a:pt x="0" y="62445"/>
                  </a:lnTo>
                  <a:lnTo>
                    <a:pt x="62255" y="62445"/>
                  </a:lnTo>
                  <a:lnTo>
                    <a:pt x="62255" y="0"/>
                  </a:lnTo>
                  <a:close/>
                </a:path>
                <a:path w="253365" h="323850">
                  <a:moveTo>
                    <a:pt x="85788" y="260883"/>
                  </a:moveTo>
                  <a:lnTo>
                    <a:pt x="85534" y="260883"/>
                  </a:lnTo>
                  <a:lnTo>
                    <a:pt x="85534" y="261175"/>
                  </a:lnTo>
                  <a:lnTo>
                    <a:pt x="85788" y="260883"/>
                  </a:lnTo>
                  <a:close/>
                </a:path>
                <a:path w="253365" h="323850">
                  <a:moveTo>
                    <a:pt x="156514" y="173926"/>
                  </a:moveTo>
                  <a:lnTo>
                    <a:pt x="94259" y="173926"/>
                  </a:lnTo>
                  <a:lnTo>
                    <a:pt x="94259" y="236372"/>
                  </a:lnTo>
                  <a:lnTo>
                    <a:pt x="107607" y="236372"/>
                  </a:lnTo>
                  <a:lnTo>
                    <a:pt x="156514" y="181432"/>
                  </a:lnTo>
                  <a:lnTo>
                    <a:pt x="156514" y="173926"/>
                  </a:lnTo>
                  <a:close/>
                </a:path>
                <a:path w="253365" h="323850">
                  <a:moveTo>
                    <a:pt x="156514" y="86969"/>
                  </a:moveTo>
                  <a:lnTo>
                    <a:pt x="94259" y="86969"/>
                  </a:lnTo>
                  <a:lnTo>
                    <a:pt x="94259" y="149415"/>
                  </a:lnTo>
                  <a:lnTo>
                    <a:pt x="156514" y="149415"/>
                  </a:lnTo>
                  <a:lnTo>
                    <a:pt x="156514" y="86969"/>
                  </a:lnTo>
                  <a:close/>
                </a:path>
                <a:path w="253365" h="323850">
                  <a:moveTo>
                    <a:pt x="156514" y="0"/>
                  </a:moveTo>
                  <a:lnTo>
                    <a:pt x="94259" y="0"/>
                  </a:lnTo>
                  <a:lnTo>
                    <a:pt x="94259" y="62445"/>
                  </a:lnTo>
                  <a:lnTo>
                    <a:pt x="156514" y="62445"/>
                  </a:lnTo>
                  <a:lnTo>
                    <a:pt x="156514" y="0"/>
                  </a:lnTo>
                  <a:close/>
                </a:path>
                <a:path w="253365" h="323850">
                  <a:moveTo>
                    <a:pt x="240614" y="86969"/>
                  </a:moveTo>
                  <a:lnTo>
                    <a:pt x="190855" y="86969"/>
                  </a:lnTo>
                  <a:lnTo>
                    <a:pt x="190855" y="142875"/>
                  </a:lnTo>
                  <a:lnTo>
                    <a:pt x="240614" y="86969"/>
                  </a:lnTo>
                  <a:close/>
                </a:path>
                <a:path w="253365" h="323850">
                  <a:moveTo>
                    <a:pt x="253111" y="0"/>
                  </a:moveTo>
                  <a:lnTo>
                    <a:pt x="190855" y="0"/>
                  </a:lnTo>
                  <a:lnTo>
                    <a:pt x="190855" y="62445"/>
                  </a:lnTo>
                  <a:lnTo>
                    <a:pt x="253111" y="62445"/>
                  </a:lnTo>
                  <a:lnTo>
                    <a:pt x="253111" y="0"/>
                  </a:lnTo>
                  <a:close/>
                </a:path>
              </a:pathLst>
            </a:custGeom>
            <a:solidFill>
              <a:srgbClr val="F8F58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7" name="object 37"/>
          <p:cNvGrpSpPr/>
          <p:nvPr/>
        </p:nvGrpSpPr>
        <p:grpSpPr>
          <a:xfrm>
            <a:off x="6004559" y="2700527"/>
            <a:ext cx="3752215" cy="1697989"/>
            <a:chOff x="6004559" y="2700527"/>
            <a:chExt cx="3752215" cy="1697989"/>
          </a:xfrm>
        </p:grpSpPr>
        <p:sp>
          <p:nvSpPr>
            <p:cNvPr id="38" name="object 38"/>
            <p:cNvSpPr/>
            <p:nvPr/>
          </p:nvSpPr>
          <p:spPr>
            <a:xfrm>
              <a:off x="8897111" y="2700527"/>
              <a:ext cx="859790" cy="859790"/>
            </a:xfrm>
            <a:custGeom>
              <a:avLst/>
              <a:gdLst/>
              <a:ahLst/>
              <a:cxnLst/>
              <a:rect l="l" t="t" r="r" b="b"/>
              <a:pathLst>
                <a:path w="859790" h="859789">
                  <a:moveTo>
                    <a:pt x="429768" y="0"/>
                  </a:moveTo>
                  <a:lnTo>
                    <a:pt x="380002" y="2551"/>
                  </a:lnTo>
                  <a:lnTo>
                    <a:pt x="332369" y="10213"/>
                  </a:lnTo>
                  <a:lnTo>
                    <a:pt x="286856" y="22993"/>
                  </a:lnTo>
                  <a:lnTo>
                    <a:pt x="243449" y="40900"/>
                  </a:lnTo>
                  <a:lnTo>
                    <a:pt x="202134" y="63944"/>
                  </a:lnTo>
                  <a:lnTo>
                    <a:pt x="162899" y="92133"/>
                  </a:lnTo>
                  <a:lnTo>
                    <a:pt x="125730" y="125475"/>
                  </a:lnTo>
                  <a:lnTo>
                    <a:pt x="92413" y="162525"/>
                  </a:lnTo>
                  <a:lnTo>
                    <a:pt x="64203" y="201716"/>
                  </a:lnTo>
                  <a:lnTo>
                    <a:pt x="41108" y="243045"/>
                  </a:lnTo>
                  <a:lnTo>
                    <a:pt x="23133" y="286506"/>
                  </a:lnTo>
                  <a:lnTo>
                    <a:pt x="10285" y="332095"/>
                  </a:lnTo>
                  <a:lnTo>
                    <a:pt x="2572" y="379808"/>
                  </a:lnTo>
                  <a:lnTo>
                    <a:pt x="0" y="429641"/>
                  </a:lnTo>
                  <a:lnTo>
                    <a:pt x="2572" y="479426"/>
                  </a:lnTo>
                  <a:lnTo>
                    <a:pt x="10285" y="527105"/>
                  </a:lnTo>
                  <a:lnTo>
                    <a:pt x="23133" y="572672"/>
                  </a:lnTo>
                  <a:lnTo>
                    <a:pt x="41108" y="616119"/>
                  </a:lnTo>
                  <a:lnTo>
                    <a:pt x="64203" y="657441"/>
                  </a:lnTo>
                  <a:lnTo>
                    <a:pt x="92413" y="696629"/>
                  </a:lnTo>
                  <a:lnTo>
                    <a:pt x="125730" y="733679"/>
                  </a:lnTo>
                  <a:lnTo>
                    <a:pt x="162739" y="767082"/>
                  </a:lnTo>
                  <a:lnTo>
                    <a:pt x="201912" y="795341"/>
                  </a:lnTo>
                  <a:lnTo>
                    <a:pt x="243235" y="818457"/>
                  </a:lnTo>
                  <a:lnTo>
                    <a:pt x="286696" y="836432"/>
                  </a:lnTo>
                  <a:lnTo>
                    <a:pt x="332280" y="849269"/>
                  </a:lnTo>
                  <a:lnTo>
                    <a:pt x="379975" y="856969"/>
                  </a:lnTo>
                  <a:lnTo>
                    <a:pt x="429768" y="859536"/>
                  </a:lnTo>
                  <a:lnTo>
                    <a:pt x="479553" y="856963"/>
                  </a:lnTo>
                  <a:lnTo>
                    <a:pt x="527232" y="849247"/>
                  </a:lnTo>
                  <a:lnTo>
                    <a:pt x="572799" y="836392"/>
                  </a:lnTo>
                  <a:lnTo>
                    <a:pt x="616246" y="818404"/>
                  </a:lnTo>
                  <a:lnTo>
                    <a:pt x="657568" y="795286"/>
                  </a:lnTo>
                  <a:lnTo>
                    <a:pt x="696756" y="767042"/>
                  </a:lnTo>
                  <a:lnTo>
                    <a:pt x="733806" y="733679"/>
                  </a:lnTo>
                  <a:lnTo>
                    <a:pt x="767162" y="696723"/>
                  </a:lnTo>
                  <a:lnTo>
                    <a:pt x="795388" y="657596"/>
                  </a:lnTo>
                  <a:lnTo>
                    <a:pt x="818481" y="616306"/>
                  </a:lnTo>
                  <a:lnTo>
                    <a:pt x="836442" y="572859"/>
                  </a:lnTo>
                  <a:lnTo>
                    <a:pt x="849272" y="527261"/>
                  </a:lnTo>
                  <a:lnTo>
                    <a:pt x="856970" y="479519"/>
                  </a:lnTo>
                  <a:lnTo>
                    <a:pt x="859536" y="429641"/>
                  </a:lnTo>
                  <a:lnTo>
                    <a:pt x="856963" y="379948"/>
                  </a:lnTo>
                  <a:lnTo>
                    <a:pt x="849250" y="332328"/>
                  </a:lnTo>
                  <a:lnTo>
                    <a:pt x="836402" y="286785"/>
                  </a:lnTo>
                  <a:lnTo>
                    <a:pt x="818427" y="243324"/>
                  </a:lnTo>
                  <a:lnTo>
                    <a:pt x="795332" y="201949"/>
                  </a:lnTo>
                  <a:lnTo>
                    <a:pt x="767122" y="162665"/>
                  </a:lnTo>
                  <a:lnTo>
                    <a:pt x="733806" y="125475"/>
                  </a:lnTo>
                  <a:lnTo>
                    <a:pt x="696756" y="92133"/>
                  </a:lnTo>
                  <a:lnTo>
                    <a:pt x="657568" y="63944"/>
                  </a:lnTo>
                  <a:lnTo>
                    <a:pt x="616246" y="40900"/>
                  </a:lnTo>
                  <a:lnTo>
                    <a:pt x="572799" y="22993"/>
                  </a:lnTo>
                  <a:lnTo>
                    <a:pt x="527232" y="10213"/>
                  </a:lnTo>
                  <a:lnTo>
                    <a:pt x="479553" y="2551"/>
                  </a:lnTo>
                  <a:lnTo>
                    <a:pt x="429768" y="0"/>
                  </a:lnTo>
                  <a:close/>
                </a:path>
              </a:pathLst>
            </a:custGeom>
            <a:solidFill>
              <a:srgbClr val="E99B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6004559" y="3005327"/>
              <a:ext cx="1393190" cy="1393190"/>
            </a:xfrm>
            <a:custGeom>
              <a:avLst/>
              <a:gdLst/>
              <a:ahLst/>
              <a:cxnLst/>
              <a:rect l="l" t="t" r="r" b="b"/>
              <a:pathLst>
                <a:path w="1393190" h="1393189">
                  <a:moveTo>
                    <a:pt x="696467" y="0"/>
                  </a:moveTo>
                  <a:lnTo>
                    <a:pt x="648779" y="1606"/>
                  </a:lnTo>
                  <a:lnTo>
                    <a:pt x="601954" y="6357"/>
                  </a:lnTo>
                  <a:lnTo>
                    <a:pt x="556095" y="14148"/>
                  </a:lnTo>
                  <a:lnTo>
                    <a:pt x="511307" y="24876"/>
                  </a:lnTo>
                  <a:lnTo>
                    <a:pt x="467693" y="38436"/>
                  </a:lnTo>
                  <a:lnTo>
                    <a:pt x="425356" y="54727"/>
                  </a:lnTo>
                  <a:lnTo>
                    <a:pt x="384401" y="73642"/>
                  </a:lnTo>
                  <a:lnTo>
                    <a:pt x="344932" y="95080"/>
                  </a:lnTo>
                  <a:lnTo>
                    <a:pt x="307051" y="118936"/>
                  </a:lnTo>
                  <a:lnTo>
                    <a:pt x="270862" y="145107"/>
                  </a:lnTo>
                  <a:lnTo>
                    <a:pt x="236470" y="173489"/>
                  </a:lnTo>
                  <a:lnTo>
                    <a:pt x="203977" y="203977"/>
                  </a:lnTo>
                  <a:lnTo>
                    <a:pt x="173489" y="236470"/>
                  </a:lnTo>
                  <a:lnTo>
                    <a:pt x="145107" y="270862"/>
                  </a:lnTo>
                  <a:lnTo>
                    <a:pt x="118936" y="307051"/>
                  </a:lnTo>
                  <a:lnTo>
                    <a:pt x="95080" y="344931"/>
                  </a:lnTo>
                  <a:lnTo>
                    <a:pt x="73642" y="384401"/>
                  </a:lnTo>
                  <a:lnTo>
                    <a:pt x="54727" y="425356"/>
                  </a:lnTo>
                  <a:lnTo>
                    <a:pt x="38436" y="467693"/>
                  </a:lnTo>
                  <a:lnTo>
                    <a:pt x="24876" y="511307"/>
                  </a:lnTo>
                  <a:lnTo>
                    <a:pt x="14148" y="556095"/>
                  </a:lnTo>
                  <a:lnTo>
                    <a:pt x="6357" y="601954"/>
                  </a:lnTo>
                  <a:lnTo>
                    <a:pt x="1606" y="648779"/>
                  </a:lnTo>
                  <a:lnTo>
                    <a:pt x="0" y="696468"/>
                  </a:lnTo>
                  <a:lnTo>
                    <a:pt x="1606" y="744156"/>
                  </a:lnTo>
                  <a:lnTo>
                    <a:pt x="6357" y="790981"/>
                  </a:lnTo>
                  <a:lnTo>
                    <a:pt x="14148" y="836840"/>
                  </a:lnTo>
                  <a:lnTo>
                    <a:pt x="24876" y="881628"/>
                  </a:lnTo>
                  <a:lnTo>
                    <a:pt x="38436" y="925242"/>
                  </a:lnTo>
                  <a:lnTo>
                    <a:pt x="54727" y="967579"/>
                  </a:lnTo>
                  <a:lnTo>
                    <a:pt x="73642" y="1008534"/>
                  </a:lnTo>
                  <a:lnTo>
                    <a:pt x="95080" y="1048003"/>
                  </a:lnTo>
                  <a:lnTo>
                    <a:pt x="118936" y="1085884"/>
                  </a:lnTo>
                  <a:lnTo>
                    <a:pt x="145107" y="1122073"/>
                  </a:lnTo>
                  <a:lnTo>
                    <a:pt x="173489" y="1156465"/>
                  </a:lnTo>
                  <a:lnTo>
                    <a:pt x="203977" y="1188958"/>
                  </a:lnTo>
                  <a:lnTo>
                    <a:pt x="236470" y="1219446"/>
                  </a:lnTo>
                  <a:lnTo>
                    <a:pt x="270862" y="1247828"/>
                  </a:lnTo>
                  <a:lnTo>
                    <a:pt x="307051" y="1273999"/>
                  </a:lnTo>
                  <a:lnTo>
                    <a:pt x="344932" y="1297855"/>
                  </a:lnTo>
                  <a:lnTo>
                    <a:pt x="384401" y="1319293"/>
                  </a:lnTo>
                  <a:lnTo>
                    <a:pt x="425356" y="1338208"/>
                  </a:lnTo>
                  <a:lnTo>
                    <a:pt x="467693" y="1354499"/>
                  </a:lnTo>
                  <a:lnTo>
                    <a:pt x="511307" y="1368059"/>
                  </a:lnTo>
                  <a:lnTo>
                    <a:pt x="556095" y="1378787"/>
                  </a:lnTo>
                  <a:lnTo>
                    <a:pt x="601954" y="1386578"/>
                  </a:lnTo>
                  <a:lnTo>
                    <a:pt x="648779" y="1391329"/>
                  </a:lnTo>
                  <a:lnTo>
                    <a:pt x="696467" y="1392936"/>
                  </a:lnTo>
                  <a:lnTo>
                    <a:pt x="744156" y="1391329"/>
                  </a:lnTo>
                  <a:lnTo>
                    <a:pt x="790981" y="1386578"/>
                  </a:lnTo>
                  <a:lnTo>
                    <a:pt x="836840" y="1378787"/>
                  </a:lnTo>
                  <a:lnTo>
                    <a:pt x="881628" y="1368059"/>
                  </a:lnTo>
                  <a:lnTo>
                    <a:pt x="925242" y="1354499"/>
                  </a:lnTo>
                  <a:lnTo>
                    <a:pt x="967579" y="1338208"/>
                  </a:lnTo>
                  <a:lnTo>
                    <a:pt x="1008534" y="1319293"/>
                  </a:lnTo>
                  <a:lnTo>
                    <a:pt x="1048004" y="1297855"/>
                  </a:lnTo>
                  <a:lnTo>
                    <a:pt x="1085884" y="1273999"/>
                  </a:lnTo>
                  <a:lnTo>
                    <a:pt x="1122073" y="1247828"/>
                  </a:lnTo>
                  <a:lnTo>
                    <a:pt x="1156465" y="1219446"/>
                  </a:lnTo>
                  <a:lnTo>
                    <a:pt x="1188958" y="1188958"/>
                  </a:lnTo>
                  <a:lnTo>
                    <a:pt x="1219446" y="1156465"/>
                  </a:lnTo>
                  <a:lnTo>
                    <a:pt x="1247828" y="1122073"/>
                  </a:lnTo>
                  <a:lnTo>
                    <a:pt x="1273999" y="1085884"/>
                  </a:lnTo>
                  <a:lnTo>
                    <a:pt x="1297855" y="1048003"/>
                  </a:lnTo>
                  <a:lnTo>
                    <a:pt x="1319293" y="1008534"/>
                  </a:lnTo>
                  <a:lnTo>
                    <a:pt x="1338208" y="967579"/>
                  </a:lnTo>
                  <a:lnTo>
                    <a:pt x="1354499" y="925242"/>
                  </a:lnTo>
                  <a:lnTo>
                    <a:pt x="1368059" y="881628"/>
                  </a:lnTo>
                  <a:lnTo>
                    <a:pt x="1378787" y="836840"/>
                  </a:lnTo>
                  <a:lnTo>
                    <a:pt x="1386578" y="790981"/>
                  </a:lnTo>
                  <a:lnTo>
                    <a:pt x="1391329" y="744156"/>
                  </a:lnTo>
                  <a:lnTo>
                    <a:pt x="1392936" y="696468"/>
                  </a:lnTo>
                  <a:lnTo>
                    <a:pt x="1391329" y="648779"/>
                  </a:lnTo>
                  <a:lnTo>
                    <a:pt x="1386578" y="601954"/>
                  </a:lnTo>
                  <a:lnTo>
                    <a:pt x="1378787" y="556095"/>
                  </a:lnTo>
                  <a:lnTo>
                    <a:pt x="1368059" y="511307"/>
                  </a:lnTo>
                  <a:lnTo>
                    <a:pt x="1354499" y="467693"/>
                  </a:lnTo>
                  <a:lnTo>
                    <a:pt x="1338208" y="425356"/>
                  </a:lnTo>
                  <a:lnTo>
                    <a:pt x="1319293" y="384401"/>
                  </a:lnTo>
                  <a:lnTo>
                    <a:pt x="1297855" y="344932"/>
                  </a:lnTo>
                  <a:lnTo>
                    <a:pt x="1273999" y="307051"/>
                  </a:lnTo>
                  <a:lnTo>
                    <a:pt x="1247828" y="270862"/>
                  </a:lnTo>
                  <a:lnTo>
                    <a:pt x="1219446" y="236470"/>
                  </a:lnTo>
                  <a:lnTo>
                    <a:pt x="1188958" y="203977"/>
                  </a:lnTo>
                  <a:lnTo>
                    <a:pt x="1156465" y="173489"/>
                  </a:lnTo>
                  <a:lnTo>
                    <a:pt x="1122073" y="145107"/>
                  </a:lnTo>
                  <a:lnTo>
                    <a:pt x="1085884" y="118936"/>
                  </a:lnTo>
                  <a:lnTo>
                    <a:pt x="1048003" y="95080"/>
                  </a:lnTo>
                  <a:lnTo>
                    <a:pt x="1008534" y="73642"/>
                  </a:lnTo>
                  <a:lnTo>
                    <a:pt x="967579" y="54727"/>
                  </a:lnTo>
                  <a:lnTo>
                    <a:pt x="925242" y="38436"/>
                  </a:lnTo>
                  <a:lnTo>
                    <a:pt x="881628" y="24876"/>
                  </a:lnTo>
                  <a:lnTo>
                    <a:pt x="836840" y="14148"/>
                  </a:lnTo>
                  <a:lnTo>
                    <a:pt x="790981" y="6357"/>
                  </a:lnTo>
                  <a:lnTo>
                    <a:pt x="744156" y="1606"/>
                  </a:lnTo>
                  <a:lnTo>
                    <a:pt x="696467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0" name="object 40"/>
          <p:cNvSpPr txBox="1"/>
          <p:nvPr/>
        </p:nvSpPr>
        <p:spPr>
          <a:xfrm>
            <a:off x="6326504" y="3375786"/>
            <a:ext cx="751840" cy="6318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 indent="-3175" algn="ctr">
              <a:lnSpc>
                <a:spcPct val="99100"/>
              </a:lnSpc>
              <a:spcBef>
                <a:spcPts val="110"/>
              </a:spcBef>
            </a:pPr>
            <a:r>
              <a:rPr sz="1200" b="1" spc="-10" dirty="0">
                <a:solidFill>
                  <a:srgbClr val="131C36"/>
                </a:solidFill>
                <a:latin typeface="Calibri"/>
                <a:cs typeface="Calibri"/>
              </a:rPr>
              <a:t>Integrated </a:t>
            </a:r>
            <a:r>
              <a:rPr sz="1200" b="1" dirty="0">
                <a:solidFill>
                  <a:srgbClr val="131C36"/>
                </a:solidFill>
                <a:latin typeface="Calibri"/>
                <a:cs typeface="Calibri"/>
              </a:rPr>
              <a:t>Data</a:t>
            </a:r>
            <a:r>
              <a:rPr sz="1200" b="1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200" b="1" spc="-25" dirty="0">
                <a:solidFill>
                  <a:srgbClr val="131C36"/>
                </a:solidFill>
                <a:latin typeface="Calibri"/>
                <a:cs typeface="Calibri"/>
              </a:rPr>
              <a:t>set </a:t>
            </a:r>
            <a:r>
              <a:rPr sz="1200" b="1" spc="-10" dirty="0">
                <a:solidFill>
                  <a:srgbClr val="131C36"/>
                </a:solidFill>
                <a:latin typeface="Calibri"/>
                <a:cs typeface="Calibri"/>
              </a:rPr>
              <a:t>(tokenized</a:t>
            </a:r>
            <a:r>
              <a:rPr sz="1600" b="1" spc="-10" dirty="0">
                <a:solidFill>
                  <a:srgbClr val="131C36"/>
                </a:solidFill>
                <a:latin typeface="Calibri"/>
                <a:cs typeface="Calibri"/>
              </a:rPr>
              <a:t>)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4723638" y="2017014"/>
            <a:ext cx="5031740" cy="4232910"/>
            <a:chOff x="4723638" y="2017014"/>
            <a:chExt cx="5031740" cy="4232910"/>
          </a:xfrm>
        </p:grpSpPr>
        <p:sp>
          <p:nvSpPr>
            <p:cNvPr id="42" name="object 42"/>
            <p:cNvSpPr/>
            <p:nvPr/>
          </p:nvSpPr>
          <p:spPr>
            <a:xfrm>
              <a:off x="4723638" y="2017013"/>
              <a:ext cx="4177029" cy="3860800"/>
            </a:xfrm>
            <a:custGeom>
              <a:avLst/>
              <a:gdLst/>
              <a:ahLst/>
              <a:cxnLst/>
              <a:rect l="l" t="t" r="r" b="b"/>
              <a:pathLst>
                <a:path w="4177029" h="3860800">
                  <a:moveTo>
                    <a:pt x="1280922" y="1685417"/>
                  </a:moveTo>
                  <a:lnTo>
                    <a:pt x="1261872" y="1675892"/>
                  </a:lnTo>
                  <a:lnTo>
                    <a:pt x="1204722" y="1647317"/>
                  </a:lnTo>
                  <a:lnTo>
                    <a:pt x="1204722" y="1675892"/>
                  </a:lnTo>
                  <a:lnTo>
                    <a:pt x="800862" y="1675892"/>
                  </a:lnTo>
                  <a:lnTo>
                    <a:pt x="800862" y="1158621"/>
                  </a:lnTo>
                  <a:lnTo>
                    <a:pt x="800862" y="1149096"/>
                  </a:lnTo>
                  <a:lnTo>
                    <a:pt x="800862" y="1139571"/>
                  </a:lnTo>
                  <a:lnTo>
                    <a:pt x="301752" y="1139571"/>
                  </a:lnTo>
                  <a:lnTo>
                    <a:pt x="301752" y="1158621"/>
                  </a:lnTo>
                  <a:lnTo>
                    <a:pt x="781812" y="1158621"/>
                  </a:lnTo>
                  <a:lnTo>
                    <a:pt x="781812" y="1694942"/>
                  </a:lnTo>
                  <a:lnTo>
                    <a:pt x="1204722" y="1694942"/>
                  </a:lnTo>
                  <a:lnTo>
                    <a:pt x="1204722" y="1723517"/>
                  </a:lnTo>
                  <a:lnTo>
                    <a:pt x="1261872" y="1694942"/>
                  </a:lnTo>
                  <a:lnTo>
                    <a:pt x="1280922" y="1685417"/>
                  </a:lnTo>
                  <a:close/>
                </a:path>
                <a:path w="4177029" h="3860800">
                  <a:moveTo>
                    <a:pt x="1523746" y="2253996"/>
                  </a:moveTo>
                  <a:lnTo>
                    <a:pt x="1517396" y="2241296"/>
                  </a:lnTo>
                  <a:lnTo>
                    <a:pt x="1485646" y="2177796"/>
                  </a:lnTo>
                  <a:lnTo>
                    <a:pt x="1447546" y="2253996"/>
                  </a:lnTo>
                  <a:lnTo>
                    <a:pt x="1476121" y="2253996"/>
                  </a:lnTo>
                  <a:lnTo>
                    <a:pt x="1476121" y="2641727"/>
                  </a:lnTo>
                  <a:lnTo>
                    <a:pt x="0" y="2641727"/>
                  </a:lnTo>
                  <a:lnTo>
                    <a:pt x="0" y="2660777"/>
                  </a:lnTo>
                  <a:lnTo>
                    <a:pt x="1495171" y="2660777"/>
                  </a:lnTo>
                  <a:lnTo>
                    <a:pt x="1495171" y="2651252"/>
                  </a:lnTo>
                  <a:lnTo>
                    <a:pt x="1495171" y="2641727"/>
                  </a:lnTo>
                  <a:lnTo>
                    <a:pt x="1495171" y="2253996"/>
                  </a:lnTo>
                  <a:lnTo>
                    <a:pt x="1523746" y="2253996"/>
                  </a:lnTo>
                  <a:close/>
                </a:path>
                <a:path w="4177029" h="3860800">
                  <a:moveTo>
                    <a:pt x="1523746" y="1116457"/>
                  </a:moveTo>
                  <a:lnTo>
                    <a:pt x="1495171" y="1116457"/>
                  </a:lnTo>
                  <a:lnTo>
                    <a:pt x="1495171" y="21717"/>
                  </a:lnTo>
                  <a:lnTo>
                    <a:pt x="1495171" y="12192"/>
                  </a:lnTo>
                  <a:lnTo>
                    <a:pt x="1495171" y="2667"/>
                  </a:lnTo>
                  <a:lnTo>
                    <a:pt x="240792" y="2667"/>
                  </a:lnTo>
                  <a:lnTo>
                    <a:pt x="240792" y="21717"/>
                  </a:lnTo>
                  <a:lnTo>
                    <a:pt x="1476121" y="21717"/>
                  </a:lnTo>
                  <a:lnTo>
                    <a:pt x="1476121" y="1116457"/>
                  </a:lnTo>
                  <a:lnTo>
                    <a:pt x="1447546" y="1116457"/>
                  </a:lnTo>
                  <a:lnTo>
                    <a:pt x="1485646" y="1192657"/>
                  </a:lnTo>
                  <a:lnTo>
                    <a:pt x="1517396" y="1129157"/>
                  </a:lnTo>
                  <a:lnTo>
                    <a:pt x="1523746" y="1116457"/>
                  </a:lnTo>
                  <a:close/>
                </a:path>
                <a:path w="4177029" h="3860800">
                  <a:moveTo>
                    <a:pt x="2016760" y="2458212"/>
                  </a:moveTo>
                  <a:lnTo>
                    <a:pt x="2010410" y="2445512"/>
                  </a:lnTo>
                  <a:lnTo>
                    <a:pt x="1978660" y="2382012"/>
                  </a:lnTo>
                  <a:lnTo>
                    <a:pt x="1940560" y="2458212"/>
                  </a:lnTo>
                  <a:lnTo>
                    <a:pt x="1969135" y="2458212"/>
                  </a:lnTo>
                  <a:lnTo>
                    <a:pt x="1969135" y="3823170"/>
                  </a:lnTo>
                  <a:lnTo>
                    <a:pt x="121920" y="3823170"/>
                  </a:lnTo>
                  <a:lnTo>
                    <a:pt x="121920" y="3842220"/>
                  </a:lnTo>
                  <a:lnTo>
                    <a:pt x="1988185" y="3842220"/>
                  </a:lnTo>
                  <a:lnTo>
                    <a:pt x="1988185" y="3832695"/>
                  </a:lnTo>
                  <a:lnTo>
                    <a:pt x="1988185" y="3823170"/>
                  </a:lnTo>
                  <a:lnTo>
                    <a:pt x="1988185" y="2458212"/>
                  </a:lnTo>
                  <a:lnTo>
                    <a:pt x="2016760" y="2458212"/>
                  </a:lnTo>
                  <a:close/>
                </a:path>
                <a:path w="4177029" h="3860800">
                  <a:moveTo>
                    <a:pt x="3951097" y="1149096"/>
                  </a:moveTo>
                  <a:lnTo>
                    <a:pt x="3932047" y="1139571"/>
                  </a:lnTo>
                  <a:lnTo>
                    <a:pt x="3874897" y="1110996"/>
                  </a:lnTo>
                  <a:lnTo>
                    <a:pt x="3874897" y="1139571"/>
                  </a:lnTo>
                  <a:lnTo>
                    <a:pt x="3303397" y="1139571"/>
                  </a:lnTo>
                  <a:lnTo>
                    <a:pt x="3303397" y="1675892"/>
                  </a:lnTo>
                  <a:lnTo>
                    <a:pt x="2674620" y="1675892"/>
                  </a:lnTo>
                  <a:lnTo>
                    <a:pt x="2674620" y="1694942"/>
                  </a:lnTo>
                  <a:lnTo>
                    <a:pt x="3322447" y="1694942"/>
                  </a:lnTo>
                  <a:lnTo>
                    <a:pt x="3322447" y="1685417"/>
                  </a:lnTo>
                  <a:lnTo>
                    <a:pt x="3322447" y="1675892"/>
                  </a:lnTo>
                  <a:lnTo>
                    <a:pt x="3322447" y="1158621"/>
                  </a:lnTo>
                  <a:lnTo>
                    <a:pt x="3874897" y="1158621"/>
                  </a:lnTo>
                  <a:lnTo>
                    <a:pt x="3874897" y="1187196"/>
                  </a:lnTo>
                  <a:lnTo>
                    <a:pt x="3932047" y="1158621"/>
                  </a:lnTo>
                  <a:lnTo>
                    <a:pt x="3951097" y="1149096"/>
                  </a:lnTo>
                  <a:close/>
                </a:path>
                <a:path w="4177029" h="3860800">
                  <a:moveTo>
                    <a:pt x="4012692" y="38100"/>
                  </a:moveTo>
                  <a:lnTo>
                    <a:pt x="3993642" y="28575"/>
                  </a:lnTo>
                  <a:lnTo>
                    <a:pt x="3936492" y="0"/>
                  </a:lnTo>
                  <a:lnTo>
                    <a:pt x="3936492" y="28575"/>
                  </a:lnTo>
                  <a:lnTo>
                    <a:pt x="2460879" y="28575"/>
                  </a:lnTo>
                  <a:lnTo>
                    <a:pt x="2460879" y="1192403"/>
                  </a:lnTo>
                  <a:lnTo>
                    <a:pt x="2479929" y="1192403"/>
                  </a:lnTo>
                  <a:lnTo>
                    <a:pt x="2479929" y="47625"/>
                  </a:lnTo>
                  <a:lnTo>
                    <a:pt x="3936492" y="47625"/>
                  </a:lnTo>
                  <a:lnTo>
                    <a:pt x="3936492" y="76200"/>
                  </a:lnTo>
                  <a:lnTo>
                    <a:pt x="3993642" y="47625"/>
                  </a:lnTo>
                  <a:lnTo>
                    <a:pt x="4012692" y="38100"/>
                  </a:lnTo>
                  <a:close/>
                </a:path>
                <a:path w="4177029" h="3860800">
                  <a:moveTo>
                    <a:pt x="4102227" y="2653284"/>
                  </a:moveTo>
                  <a:lnTo>
                    <a:pt x="4083177" y="2643759"/>
                  </a:lnTo>
                  <a:lnTo>
                    <a:pt x="4026027" y="2615184"/>
                  </a:lnTo>
                  <a:lnTo>
                    <a:pt x="4026027" y="2643759"/>
                  </a:lnTo>
                  <a:lnTo>
                    <a:pt x="2479929" y="2643759"/>
                  </a:lnTo>
                  <a:lnTo>
                    <a:pt x="2479929" y="2177796"/>
                  </a:lnTo>
                  <a:lnTo>
                    <a:pt x="2460879" y="2177796"/>
                  </a:lnTo>
                  <a:lnTo>
                    <a:pt x="2460879" y="2662809"/>
                  </a:lnTo>
                  <a:lnTo>
                    <a:pt x="4026027" y="2662809"/>
                  </a:lnTo>
                  <a:lnTo>
                    <a:pt x="4026027" y="2691384"/>
                  </a:lnTo>
                  <a:lnTo>
                    <a:pt x="4083177" y="2662809"/>
                  </a:lnTo>
                  <a:lnTo>
                    <a:pt x="4102227" y="2653284"/>
                  </a:lnTo>
                  <a:close/>
                </a:path>
                <a:path w="4177029" h="3860800">
                  <a:moveTo>
                    <a:pt x="4176649" y="3822217"/>
                  </a:moveTo>
                  <a:lnTo>
                    <a:pt x="4157599" y="3812692"/>
                  </a:lnTo>
                  <a:lnTo>
                    <a:pt x="4100449" y="3784117"/>
                  </a:lnTo>
                  <a:lnTo>
                    <a:pt x="4100449" y="3812692"/>
                  </a:lnTo>
                  <a:lnTo>
                    <a:pt x="2066925" y="3812692"/>
                  </a:lnTo>
                  <a:lnTo>
                    <a:pt x="2066925" y="2391156"/>
                  </a:lnTo>
                  <a:lnTo>
                    <a:pt x="2047875" y="2391156"/>
                  </a:lnTo>
                  <a:lnTo>
                    <a:pt x="2047875" y="3831742"/>
                  </a:lnTo>
                  <a:lnTo>
                    <a:pt x="4100449" y="3831742"/>
                  </a:lnTo>
                  <a:lnTo>
                    <a:pt x="4100449" y="3860317"/>
                  </a:lnTo>
                  <a:lnTo>
                    <a:pt x="4157599" y="3831742"/>
                  </a:lnTo>
                  <a:lnTo>
                    <a:pt x="4176649" y="3822217"/>
                  </a:lnTo>
                  <a:close/>
                </a:path>
              </a:pathLst>
            </a:custGeom>
            <a:solidFill>
              <a:srgbClr val="2C124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6031991" y="2348484"/>
              <a:ext cx="361315" cy="363220"/>
            </a:xfrm>
            <a:custGeom>
              <a:avLst/>
              <a:gdLst/>
              <a:ahLst/>
              <a:cxnLst/>
              <a:rect l="l" t="t" r="r" b="b"/>
              <a:pathLst>
                <a:path w="361314" h="363219">
                  <a:moveTo>
                    <a:pt x="180594" y="0"/>
                  </a:moveTo>
                  <a:lnTo>
                    <a:pt x="132600" y="6475"/>
                  </a:lnTo>
                  <a:lnTo>
                    <a:pt x="89464" y="24750"/>
                  </a:lnTo>
                  <a:lnTo>
                    <a:pt x="52911" y="53101"/>
                  </a:lnTo>
                  <a:lnTo>
                    <a:pt x="24666" y="89803"/>
                  </a:lnTo>
                  <a:lnTo>
                    <a:pt x="6454" y="133129"/>
                  </a:lnTo>
                  <a:lnTo>
                    <a:pt x="0" y="181355"/>
                  </a:lnTo>
                  <a:lnTo>
                    <a:pt x="6454" y="229582"/>
                  </a:lnTo>
                  <a:lnTo>
                    <a:pt x="24666" y="272908"/>
                  </a:lnTo>
                  <a:lnTo>
                    <a:pt x="52911" y="309610"/>
                  </a:lnTo>
                  <a:lnTo>
                    <a:pt x="89464" y="337961"/>
                  </a:lnTo>
                  <a:lnTo>
                    <a:pt x="132600" y="356236"/>
                  </a:lnTo>
                  <a:lnTo>
                    <a:pt x="180594" y="362712"/>
                  </a:lnTo>
                  <a:lnTo>
                    <a:pt x="228587" y="356236"/>
                  </a:lnTo>
                  <a:lnTo>
                    <a:pt x="271723" y="337961"/>
                  </a:lnTo>
                  <a:lnTo>
                    <a:pt x="308276" y="309610"/>
                  </a:lnTo>
                  <a:lnTo>
                    <a:pt x="336521" y="272908"/>
                  </a:lnTo>
                  <a:lnTo>
                    <a:pt x="354733" y="229582"/>
                  </a:lnTo>
                  <a:lnTo>
                    <a:pt x="361188" y="181355"/>
                  </a:lnTo>
                  <a:lnTo>
                    <a:pt x="354733" y="133129"/>
                  </a:lnTo>
                  <a:lnTo>
                    <a:pt x="336521" y="89803"/>
                  </a:lnTo>
                  <a:lnTo>
                    <a:pt x="308276" y="53101"/>
                  </a:lnTo>
                  <a:lnTo>
                    <a:pt x="271723" y="24750"/>
                  </a:lnTo>
                  <a:lnTo>
                    <a:pt x="228587" y="6475"/>
                  </a:lnTo>
                  <a:lnTo>
                    <a:pt x="180594" y="0"/>
                  </a:lnTo>
                  <a:close/>
                </a:path>
              </a:pathLst>
            </a:custGeom>
            <a:solidFill>
              <a:srgbClr val="43469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6077712" y="2431097"/>
              <a:ext cx="267970" cy="198120"/>
            </a:xfrm>
            <a:custGeom>
              <a:avLst/>
              <a:gdLst/>
              <a:ahLst/>
              <a:cxnLst/>
              <a:rect l="l" t="t" r="r" b="b"/>
              <a:pathLst>
                <a:path w="267970" h="198119">
                  <a:moveTo>
                    <a:pt x="28321" y="142303"/>
                  </a:moveTo>
                  <a:lnTo>
                    <a:pt x="26542" y="143192"/>
                  </a:lnTo>
                  <a:lnTo>
                    <a:pt x="16255" y="148780"/>
                  </a:lnTo>
                  <a:lnTo>
                    <a:pt x="9271" y="152717"/>
                  </a:lnTo>
                  <a:lnTo>
                    <a:pt x="0" y="188658"/>
                  </a:lnTo>
                  <a:lnTo>
                    <a:pt x="35687" y="197802"/>
                  </a:lnTo>
                  <a:lnTo>
                    <a:pt x="122436" y="146621"/>
                  </a:lnTo>
                  <a:lnTo>
                    <a:pt x="41148" y="146621"/>
                  </a:lnTo>
                  <a:lnTo>
                    <a:pt x="28321" y="142303"/>
                  </a:lnTo>
                  <a:close/>
                </a:path>
                <a:path w="267970" h="198119">
                  <a:moveTo>
                    <a:pt x="238220" y="134937"/>
                  </a:moveTo>
                  <a:lnTo>
                    <a:pt x="142239" y="134937"/>
                  </a:lnTo>
                  <a:lnTo>
                    <a:pt x="169021" y="149395"/>
                  </a:lnTo>
                  <a:lnTo>
                    <a:pt x="198278" y="152400"/>
                  </a:lnTo>
                  <a:lnTo>
                    <a:pt x="226536" y="144260"/>
                  </a:lnTo>
                  <a:lnTo>
                    <a:pt x="238220" y="134937"/>
                  </a:lnTo>
                  <a:close/>
                </a:path>
                <a:path w="267970" h="198119">
                  <a:moveTo>
                    <a:pt x="52959" y="127063"/>
                  </a:moveTo>
                  <a:lnTo>
                    <a:pt x="44703" y="132651"/>
                  </a:lnTo>
                  <a:lnTo>
                    <a:pt x="41021" y="146367"/>
                  </a:lnTo>
                  <a:lnTo>
                    <a:pt x="41148" y="146621"/>
                  </a:lnTo>
                  <a:lnTo>
                    <a:pt x="122436" y="146621"/>
                  </a:lnTo>
                  <a:lnTo>
                    <a:pt x="142239" y="134937"/>
                  </a:lnTo>
                  <a:lnTo>
                    <a:pt x="238220" y="134937"/>
                  </a:lnTo>
                  <a:lnTo>
                    <a:pt x="243154" y="131000"/>
                  </a:lnTo>
                  <a:lnTo>
                    <a:pt x="68199" y="131000"/>
                  </a:lnTo>
                  <a:lnTo>
                    <a:pt x="68199" y="130746"/>
                  </a:lnTo>
                  <a:lnTo>
                    <a:pt x="52959" y="127063"/>
                  </a:lnTo>
                  <a:close/>
                </a:path>
                <a:path w="267970" h="198119">
                  <a:moveTo>
                    <a:pt x="80517" y="112458"/>
                  </a:moveTo>
                  <a:lnTo>
                    <a:pt x="72136" y="115633"/>
                  </a:lnTo>
                  <a:lnTo>
                    <a:pt x="68199" y="131000"/>
                  </a:lnTo>
                  <a:lnTo>
                    <a:pt x="243154" y="131000"/>
                  </a:lnTo>
                  <a:lnTo>
                    <a:pt x="250316" y="125285"/>
                  </a:lnTo>
                  <a:lnTo>
                    <a:pt x="255561" y="115633"/>
                  </a:lnTo>
                  <a:lnTo>
                    <a:pt x="94361" y="115633"/>
                  </a:lnTo>
                  <a:lnTo>
                    <a:pt x="80517" y="112458"/>
                  </a:lnTo>
                  <a:close/>
                </a:path>
                <a:path w="267970" h="198119">
                  <a:moveTo>
                    <a:pt x="184562" y="0"/>
                  </a:moveTo>
                  <a:lnTo>
                    <a:pt x="132461" y="27114"/>
                  </a:lnTo>
                  <a:lnTo>
                    <a:pt x="114655" y="73191"/>
                  </a:lnTo>
                  <a:lnTo>
                    <a:pt x="115824" y="89979"/>
                  </a:lnTo>
                  <a:lnTo>
                    <a:pt x="99187" y="101790"/>
                  </a:lnTo>
                  <a:lnTo>
                    <a:pt x="94487" y="115506"/>
                  </a:lnTo>
                  <a:lnTo>
                    <a:pt x="255561" y="115633"/>
                  </a:lnTo>
                  <a:lnTo>
                    <a:pt x="264846" y="98544"/>
                  </a:lnTo>
                  <a:lnTo>
                    <a:pt x="266347" y="84085"/>
                  </a:lnTo>
                  <a:lnTo>
                    <a:pt x="211818" y="84085"/>
                  </a:lnTo>
                  <a:lnTo>
                    <a:pt x="204597" y="83756"/>
                  </a:lnTo>
                  <a:lnTo>
                    <a:pt x="198048" y="80643"/>
                  </a:lnTo>
                  <a:lnTo>
                    <a:pt x="193357" y="75422"/>
                  </a:lnTo>
                  <a:lnTo>
                    <a:pt x="190952" y="68843"/>
                  </a:lnTo>
                  <a:lnTo>
                    <a:pt x="191262" y="61658"/>
                  </a:lnTo>
                  <a:lnTo>
                    <a:pt x="194377" y="55110"/>
                  </a:lnTo>
                  <a:lnTo>
                    <a:pt x="199612" y="50418"/>
                  </a:lnTo>
                  <a:lnTo>
                    <a:pt x="206228" y="48013"/>
                  </a:lnTo>
                  <a:lnTo>
                    <a:pt x="261684" y="48013"/>
                  </a:lnTo>
                  <a:lnTo>
                    <a:pt x="259698" y="41187"/>
                  </a:lnTo>
                  <a:lnTo>
                    <a:pt x="240664" y="17462"/>
                  </a:lnTo>
                  <a:lnTo>
                    <a:pt x="213828" y="3004"/>
                  </a:lnTo>
                  <a:lnTo>
                    <a:pt x="184562" y="0"/>
                  </a:lnTo>
                  <a:close/>
                </a:path>
                <a:path w="267970" h="198119">
                  <a:moveTo>
                    <a:pt x="261684" y="48013"/>
                  </a:moveTo>
                  <a:lnTo>
                    <a:pt x="206228" y="48013"/>
                  </a:lnTo>
                  <a:lnTo>
                    <a:pt x="213487" y="48323"/>
                  </a:lnTo>
                  <a:lnTo>
                    <a:pt x="220033" y="51492"/>
                  </a:lnTo>
                  <a:lnTo>
                    <a:pt x="224716" y="56737"/>
                  </a:lnTo>
                  <a:lnTo>
                    <a:pt x="227077" y="63307"/>
                  </a:lnTo>
                  <a:lnTo>
                    <a:pt x="226695" y="70548"/>
                  </a:lnTo>
                  <a:lnTo>
                    <a:pt x="223545" y="77077"/>
                  </a:lnTo>
                  <a:lnTo>
                    <a:pt x="218360" y="81724"/>
                  </a:lnTo>
                  <a:lnTo>
                    <a:pt x="211818" y="84085"/>
                  </a:lnTo>
                  <a:lnTo>
                    <a:pt x="266347" y="84085"/>
                  </a:lnTo>
                  <a:lnTo>
                    <a:pt x="267874" y="69373"/>
                  </a:lnTo>
                  <a:lnTo>
                    <a:pt x="261684" y="4801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7034783" y="2397252"/>
              <a:ext cx="361315" cy="361315"/>
            </a:xfrm>
            <a:custGeom>
              <a:avLst/>
              <a:gdLst/>
              <a:ahLst/>
              <a:cxnLst/>
              <a:rect l="l" t="t" r="r" b="b"/>
              <a:pathLst>
                <a:path w="361315" h="361314">
                  <a:moveTo>
                    <a:pt x="180594" y="0"/>
                  </a:moveTo>
                  <a:lnTo>
                    <a:pt x="132600" y="6454"/>
                  </a:lnTo>
                  <a:lnTo>
                    <a:pt x="89464" y="24666"/>
                  </a:lnTo>
                  <a:lnTo>
                    <a:pt x="52911" y="52911"/>
                  </a:lnTo>
                  <a:lnTo>
                    <a:pt x="24666" y="89464"/>
                  </a:lnTo>
                  <a:lnTo>
                    <a:pt x="6454" y="132600"/>
                  </a:lnTo>
                  <a:lnTo>
                    <a:pt x="0" y="180594"/>
                  </a:lnTo>
                  <a:lnTo>
                    <a:pt x="6454" y="228587"/>
                  </a:lnTo>
                  <a:lnTo>
                    <a:pt x="24666" y="271723"/>
                  </a:lnTo>
                  <a:lnTo>
                    <a:pt x="52911" y="308276"/>
                  </a:lnTo>
                  <a:lnTo>
                    <a:pt x="89464" y="336521"/>
                  </a:lnTo>
                  <a:lnTo>
                    <a:pt x="132600" y="354733"/>
                  </a:lnTo>
                  <a:lnTo>
                    <a:pt x="180594" y="361188"/>
                  </a:lnTo>
                  <a:lnTo>
                    <a:pt x="228587" y="354733"/>
                  </a:lnTo>
                  <a:lnTo>
                    <a:pt x="271723" y="336521"/>
                  </a:lnTo>
                  <a:lnTo>
                    <a:pt x="308276" y="308276"/>
                  </a:lnTo>
                  <a:lnTo>
                    <a:pt x="336521" y="271723"/>
                  </a:lnTo>
                  <a:lnTo>
                    <a:pt x="354733" y="228587"/>
                  </a:lnTo>
                  <a:lnTo>
                    <a:pt x="361188" y="180594"/>
                  </a:lnTo>
                  <a:lnTo>
                    <a:pt x="354733" y="132600"/>
                  </a:lnTo>
                  <a:lnTo>
                    <a:pt x="336521" y="89464"/>
                  </a:lnTo>
                  <a:lnTo>
                    <a:pt x="308276" y="52911"/>
                  </a:lnTo>
                  <a:lnTo>
                    <a:pt x="271723" y="24666"/>
                  </a:lnTo>
                  <a:lnTo>
                    <a:pt x="228587" y="6454"/>
                  </a:lnTo>
                  <a:lnTo>
                    <a:pt x="180594" y="0"/>
                  </a:lnTo>
                  <a:close/>
                </a:path>
              </a:pathLst>
            </a:custGeom>
            <a:solidFill>
              <a:srgbClr val="43469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7080504" y="2478293"/>
              <a:ext cx="267970" cy="199390"/>
            </a:xfrm>
            <a:custGeom>
              <a:avLst/>
              <a:gdLst/>
              <a:ahLst/>
              <a:cxnLst/>
              <a:rect l="l" t="t" r="r" b="b"/>
              <a:pathLst>
                <a:path w="267970" h="199389">
                  <a:moveTo>
                    <a:pt x="28321" y="143494"/>
                  </a:moveTo>
                  <a:lnTo>
                    <a:pt x="26543" y="144383"/>
                  </a:lnTo>
                  <a:lnTo>
                    <a:pt x="16255" y="149971"/>
                  </a:lnTo>
                  <a:lnTo>
                    <a:pt x="9271" y="153908"/>
                  </a:lnTo>
                  <a:lnTo>
                    <a:pt x="0" y="190230"/>
                  </a:lnTo>
                  <a:lnTo>
                    <a:pt x="35687" y="199374"/>
                  </a:lnTo>
                  <a:lnTo>
                    <a:pt x="122594" y="147685"/>
                  </a:lnTo>
                  <a:lnTo>
                    <a:pt x="41148" y="147685"/>
                  </a:lnTo>
                  <a:lnTo>
                    <a:pt x="28321" y="143494"/>
                  </a:lnTo>
                  <a:close/>
                </a:path>
                <a:path w="267970" h="199389">
                  <a:moveTo>
                    <a:pt x="238199" y="136001"/>
                  </a:moveTo>
                  <a:lnTo>
                    <a:pt x="142240" y="136001"/>
                  </a:lnTo>
                  <a:lnTo>
                    <a:pt x="169021" y="150600"/>
                  </a:lnTo>
                  <a:lnTo>
                    <a:pt x="198278" y="153638"/>
                  </a:lnTo>
                  <a:lnTo>
                    <a:pt x="226536" y="145413"/>
                  </a:lnTo>
                  <a:lnTo>
                    <a:pt x="238199" y="136001"/>
                  </a:lnTo>
                  <a:close/>
                </a:path>
                <a:path w="267970" h="199389">
                  <a:moveTo>
                    <a:pt x="52959" y="128127"/>
                  </a:moveTo>
                  <a:lnTo>
                    <a:pt x="44703" y="133715"/>
                  </a:lnTo>
                  <a:lnTo>
                    <a:pt x="41021" y="147558"/>
                  </a:lnTo>
                  <a:lnTo>
                    <a:pt x="122594" y="147685"/>
                  </a:lnTo>
                  <a:lnTo>
                    <a:pt x="142240" y="136001"/>
                  </a:lnTo>
                  <a:lnTo>
                    <a:pt x="238199" y="136001"/>
                  </a:lnTo>
                  <a:lnTo>
                    <a:pt x="243077" y="132064"/>
                  </a:lnTo>
                  <a:lnTo>
                    <a:pt x="68199" y="132064"/>
                  </a:lnTo>
                  <a:lnTo>
                    <a:pt x="68199" y="131810"/>
                  </a:lnTo>
                  <a:lnTo>
                    <a:pt x="52959" y="128127"/>
                  </a:lnTo>
                  <a:close/>
                </a:path>
                <a:path w="267970" h="199389">
                  <a:moveTo>
                    <a:pt x="80518" y="113395"/>
                  </a:moveTo>
                  <a:lnTo>
                    <a:pt x="72136" y="116570"/>
                  </a:lnTo>
                  <a:lnTo>
                    <a:pt x="68199" y="132064"/>
                  </a:lnTo>
                  <a:lnTo>
                    <a:pt x="243077" y="132064"/>
                  </a:lnTo>
                  <a:lnTo>
                    <a:pt x="250317" y="126222"/>
                  </a:lnTo>
                  <a:lnTo>
                    <a:pt x="255534" y="116570"/>
                  </a:lnTo>
                  <a:lnTo>
                    <a:pt x="94361" y="116570"/>
                  </a:lnTo>
                  <a:lnTo>
                    <a:pt x="80518" y="113395"/>
                  </a:lnTo>
                  <a:close/>
                </a:path>
                <a:path w="267970" h="199389">
                  <a:moveTo>
                    <a:pt x="184562" y="0"/>
                  </a:moveTo>
                  <a:lnTo>
                    <a:pt x="132461" y="27416"/>
                  </a:lnTo>
                  <a:lnTo>
                    <a:pt x="114655" y="73761"/>
                  </a:lnTo>
                  <a:lnTo>
                    <a:pt x="115824" y="90662"/>
                  </a:lnTo>
                  <a:lnTo>
                    <a:pt x="99187" y="102600"/>
                  </a:lnTo>
                  <a:lnTo>
                    <a:pt x="94488" y="116443"/>
                  </a:lnTo>
                  <a:lnTo>
                    <a:pt x="255534" y="116570"/>
                  </a:lnTo>
                  <a:lnTo>
                    <a:pt x="264846" y="99343"/>
                  </a:lnTo>
                  <a:lnTo>
                    <a:pt x="266349" y="84768"/>
                  </a:lnTo>
                  <a:lnTo>
                    <a:pt x="211818" y="84768"/>
                  </a:lnTo>
                  <a:lnTo>
                    <a:pt x="204597" y="84439"/>
                  </a:lnTo>
                  <a:lnTo>
                    <a:pt x="198048" y="81323"/>
                  </a:lnTo>
                  <a:lnTo>
                    <a:pt x="193357" y="76088"/>
                  </a:lnTo>
                  <a:lnTo>
                    <a:pt x="190952" y="69472"/>
                  </a:lnTo>
                  <a:lnTo>
                    <a:pt x="191262" y="62214"/>
                  </a:lnTo>
                  <a:lnTo>
                    <a:pt x="194377" y="55592"/>
                  </a:lnTo>
                  <a:lnTo>
                    <a:pt x="199612" y="50863"/>
                  </a:lnTo>
                  <a:lnTo>
                    <a:pt x="206228" y="48444"/>
                  </a:lnTo>
                  <a:lnTo>
                    <a:pt x="261683" y="48444"/>
                  </a:lnTo>
                  <a:lnTo>
                    <a:pt x="259711" y="41586"/>
                  </a:lnTo>
                  <a:lnTo>
                    <a:pt x="240665" y="17637"/>
                  </a:lnTo>
                  <a:lnTo>
                    <a:pt x="213828" y="3038"/>
                  </a:lnTo>
                  <a:lnTo>
                    <a:pt x="184562" y="0"/>
                  </a:lnTo>
                  <a:close/>
                </a:path>
                <a:path w="267970" h="199389">
                  <a:moveTo>
                    <a:pt x="261683" y="48444"/>
                  </a:moveTo>
                  <a:lnTo>
                    <a:pt x="206228" y="48444"/>
                  </a:lnTo>
                  <a:lnTo>
                    <a:pt x="213487" y="48752"/>
                  </a:lnTo>
                  <a:lnTo>
                    <a:pt x="220033" y="51941"/>
                  </a:lnTo>
                  <a:lnTo>
                    <a:pt x="224710" y="57213"/>
                  </a:lnTo>
                  <a:lnTo>
                    <a:pt x="227077" y="63843"/>
                  </a:lnTo>
                  <a:lnTo>
                    <a:pt x="226695" y="71231"/>
                  </a:lnTo>
                  <a:lnTo>
                    <a:pt x="223545" y="77759"/>
                  </a:lnTo>
                  <a:lnTo>
                    <a:pt x="218360" y="82407"/>
                  </a:lnTo>
                  <a:lnTo>
                    <a:pt x="211818" y="84768"/>
                  </a:lnTo>
                  <a:lnTo>
                    <a:pt x="266349" y="84768"/>
                  </a:lnTo>
                  <a:lnTo>
                    <a:pt x="267874" y="69976"/>
                  </a:lnTo>
                  <a:lnTo>
                    <a:pt x="261683" y="4844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5329428" y="3272028"/>
              <a:ext cx="361315" cy="361315"/>
            </a:xfrm>
            <a:custGeom>
              <a:avLst/>
              <a:gdLst/>
              <a:ahLst/>
              <a:cxnLst/>
              <a:rect l="l" t="t" r="r" b="b"/>
              <a:pathLst>
                <a:path w="361314" h="361314">
                  <a:moveTo>
                    <a:pt x="180594" y="0"/>
                  </a:moveTo>
                  <a:lnTo>
                    <a:pt x="132600" y="6454"/>
                  </a:lnTo>
                  <a:lnTo>
                    <a:pt x="89464" y="24666"/>
                  </a:lnTo>
                  <a:lnTo>
                    <a:pt x="52911" y="52911"/>
                  </a:lnTo>
                  <a:lnTo>
                    <a:pt x="24666" y="89464"/>
                  </a:lnTo>
                  <a:lnTo>
                    <a:pt x="6454" y="132600"/>
                  </a:lnTo>
                  <a:lnTo>
                    <a:pt x="0" y="180594"/>
                  </a:lnTo>
                  <a:lnTo>
                    <a:pt x="6454" y="228587"/>
                  </a:lnTo>
                  <a:lnTo>
                    <a:pt x="24666" y="271723"/>
                  </a:lnTo>
                  <a:lnTo>
                    <a:pt x="52911" y="308276"/>
                  </a:lnTo>
                  <a:lnTo>
                    <a:pt x="89464" y="336521"/>
                  </a:lnTo>
                  <a:lnTo>
                    <a:pt x="132600" y="354733"/>
                  </a:lnTo>
                  <a:lnTo>
                    <a:pt x="180594" y="361188"/>
                  </a:lnTo>
                  <a:lnTo>
                    <a:pt x="228587" y="354733"/>
                  </a:lnTo>
                  <a:lnTo>
                    <a:pt x="271723" y="336521"/>
                  </a:lnTo>
                  <a:lnTo>
                    <a:pt x="308276" y="308276"/>
                  </a:lnTo>
                  <a:lnTo>
                    <a:pt x="336521" y="271723"/>
                  </a:lnTo>
                  <a:lnTo>
                    <a:pt x="354733" y="228587"/>
                  </a:lnTo>
                  <a:lnTo>
                    <a:pt x="361188" y="180594"/>
                  </a:lnTo>
                  <a:lnTo>
                    <a:pt x="354733" y="132600"/>
                  </a:lnTo>
                  <a:lnTo>
                    <a:pt x="336521" y="89464"/>
                  </a:lnTo>
                  <a:lnTo>
                    <a:pt x="308276" y="52911"/>
                  </a:lnTo>
                  <a:lnTo>
                    <a:pt x="271723" y="24666"/>
                  </a:lnTo>
                  <a:lnTo>
                    <a:pt x="228587" y="6454"/>
                  </a:lnTo>
                  <a:lnTo>
                    <a:pt x="180594" y="0"/>
                  </a:lnTo>
                  <a:close/>
                </a:path>
              </a:pathLst>
            </a:custGeom>
            <a:solidFill>
              <a:srgbClr val="43469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5376672" y="3353117"/>
              <a:ext cx="267970" cy="198120"/>
            </a:xfrm>
            <a:custGeom>
              <a:avLst/>
              <a:gdLst/>
              <a:ahLst/>
              <a:cxnLst/>
              <a:rect l="l" t="t" r="r" b="b"/>
              <a:pathLst>
                <a:path w="267970" h="198120">
                  <a:moveTo>
                    <a:pt x="28320" y="142303"/>
                  </a:moveTo>
                  <a:lnTo>
                    <a:pt x="26542" y="143192"/>
                  </a:lnTo>
                  <a:lnTo>
                    <a:pt x="16255" y="148780"/>
                  </a:lnTo>
                  <a:lnTo>
                    <a:pt x="9270" y="152717"/>
                  </a:lnTo>
                  <a:lnTo>
                    <a:pt x="0" y="188658"/>
                  </a:lnTo>
                  <a:lnTo>
                    <a:pt x="35687" y="197802"/>
                  </a:lnTo>
                  <a:lnTo>
                    <a:pt x="122436" y="146621"/>
                  </a:lnTo>
                  <a:lnTo>
                    <a:pt x="41148" y="146621"/>
                  </a:lnTo>
                  <a:lnTo>
                    <a:pt x="28320" y="142303"/>
                  </a:lnTo>
                  <a:close/>
                </a:path>
                <a:path w="267970" h="198120">
                  <a:moveTo>
                    <a:pt x="238220" y="134937"/>
                  </a:moveTo>
                  <a:lnTo>
                    <a:pt x="142239" y="134937"/>
                  </a:lnTo>
                  <a:lnTo>
                    <a:pt x="169021" y="149395"/>
                  </a:lnTo>
                  <a:lnTo>
                    <a:pt x="198278" y="152400"/>
                  </a:lnTo>
                  <a:lnTo>
                    <a:pt x="226536" y="144260"/>
                  </a:lnTo>
                  <a:lnTo>
                    <a:pt x="238220" y="134937"/>
                  </a:lnTo>
                  <a:close/>
                </a:path>
                <a:path w="267970" h="198120">
                  <a:moveTo>
                    <a:pt x="52958" y="127063"/>
                  </a:moveTo>
                  <a:lnTo>
                    <a:pt x="44703" y="132651"/>
                  </a:lnTo>
                  <a:lnTo>
                    <a:pt x="41020" y="146367"/>
                  </a:lnTo>
                  <a:lnTo>
                    <a:pt x="41148" y="146621"/>
                  </a:lnTo>
                  <a:lnTo>
                    <a:pt x="122436" y="146621"/>
                  </a:lnTo>
                  <a:lnTo>
                    <a:pt x="142239" y="134937"/>
                  </a:lnTo>
                  <a:lnTo>
                    <a:pt x="238220" y="134937"/>
                  </a:lnTo>
                  <a:lnTo>
                    <a:pt x="243154" y="131000"/>
                  </a:lnTo>
                  <a:lnTo>
                    <a:pt x="68199" y="131000"/>
                  </a:lnTo>
                  <a:lnTo>
                    <a:pt x="68199" y="130746"/>
                  </a:lnTo>
                  <a:lnTo>
                    <a:pt x="52958" y="127063"/>
                  </a:lnTo>
                  <a:close/>
                </a:path>
                <a:path w="267970" h="198120">
                  <a:moveTo>
                    <a:pt x="80517" y="112458"/>
                  </a:moveTo>
                  <a:lnTo>
                    <a:pt x="72136" y="115633"/>
                  </a:lnTo>
                  <a:lnTo>
                    <a:pt x="68199" y="131000"/>
                  </a:lnTo>
                  <a:lnTo>
                    <a:pt x="243154" y="131000"/>
                  </a:lnTo>
                  <a:lnTo>
                    <a:pt x="250316" y="125285"/>
                  </a:lnTo>
                  <a:lnTo>
                    <a:pt x="255561" y="115633"/>
                  </a:lnTo>
                  <a:lnTo>
                    <a:pt x="94361" y="115633"/>
                  </a:lnTo>
                  <a:lnTo>
                    <a:pt x="80517" y="112458"/>
                  </a:lnTo>
                  <a:close/>
                </a:path>
                <a:path w="267970" h="198120">
                  <a:moveTo>
                    <a:pt x="184562" y="0"/>
                  </a:moveTo>
                  <a:lnTo>
                    <a:pt x="132461" y="27114"/>
                  </a:lnTo>
                  <a:lnTo>
                    <a:pt x="114655" y="73191"/>
                  </a:lnTo>
                  <a:lnTo>
                    <a:pt x="115824" y="89979"/>
                  </a:lnTo>
                  <a:lnTo>
                    <a:pt x="99187" y="101790"/>
                  </a:lnTo>
                  <a:lnTo>
                    <a:pt x="94487" y="115506"/>
                  </a:lnTo>
                  <a:lnTo>
                    <a:pt x="255561" y="115633"/>
                  </a:lnTo>
                  <a:lnTo>
                    <a:pt x="264846" y="98544"/>
                  </a:lnTo>
                  <a:lnTo>
                    <a:pt x="266347" y="84085"/>
                  </a:lnTo>
                  <a:lnTo>
                    <a:pt x="211818" y="84085"/>
                  </a:lnTo>
                  <a:lnTo>
                    <a:pt x="204597" y="83756"/>
                  </a:lnTo>
                  <a:lnTo>
                    <a:pt x="198048" y="80643"/>
                  </a:lnTo>
                  <a:lnTo>
                    <a:pt x="193357" y="75422"/>
                  </a:lnTo>
                  <a:lnTo>
                    <a:pt x="190952" y="68843"/>
                  </a:lnTo>
                  <a:lnTo>
                    <a:pt x="191262" y="61658"/>
                  </a:lnTo>
                  <a:lnTo>
                    <a:pt x="194377" y="55110"/>
                  </a:lnTo>
                  <a:lnTo>
                    <a:pt x="199612" y="50419"/>
                  </a:lnTo>
                  <a:lnTo>
                    <a:pt x="206228" y="48013"/>
                  </a:lnTo>
                  <a:lnTo>
                    <a:pt x="261684" y="48013"/>
                  </a:lnTo>
                  <a:lnTo>
                    <a:pt x="259698" y="41187"/>
                  </a:lnTo>
                  <a:lnTo>
                    <a:pt x="240664" y="17462"/>
                  </a:lnTo>
                  <a:lnTo>
                    <a:pt x="213828" y="3004"/>
                  </a:lnTo>
                  <a:lnTo>
                    <a:pt x="184562" y="0"/>
                  </a:lnTo>
                  <a:close/>
                </a:path>
                <a:path w="267970" h="198120">
                  <a:moveTo>
                    <a:pt x="261684" y="48013"/>
                  </a:moveTo>
                  <a:lnTo>
                    <a:pt x="206228" y="48013"/>
                  </a:lnTo>
                  <a:lnTo>
                    <a:pt x="213487" y="48323"/>
                  </a:lnTo>
                  <a:lnTo>
                    <a:pt x="220033" y="51492"/>
                  </a:lnTo>
                  <a:lnTo>
                    <a:pt x="224716" y="56737"/>
                  </a:lnTo>
                  <a:lnTo>
                    <a:pt x="227077" y="63307"/>
                  </a:lnTo>
                  <a:lnTo>
                    <a:pt x="226694" y="70548"/>
                  </a:lnTo>
                  <a:lnTo>
                    <a:pt x="223545" y="77077"/>
                  </a:lnTo>
                  <a:lnTo>
                    <a:pt x="218360" y="81724"/>
                  </a:lnTo>
                  <a:lnTo>
                    <a:pt x="211818" y="84085"/>
                  </a:lnTo>
                  <a:lnTo>
                    <a:pt x="266347" y="84085"/>
                  </a:lnTo>
                  <a:lnTo>
                    <a:pt x="267874" y="69373"/>
                  </a:lnTo>
                  <a:lnTo>
                    <a:pt x="261684" y="4801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7853172" y="3272028"/>
              <a:ext cx="361315" cy="361315"/>
            </a:xfrm>
            <a:custGeom>
              <a:avLst/>
              <a:gdLst/>
              <a:ahLst/>
              <a:cxnLst/>
              <a:rect l="l" t="t" r="r" b="b"/>
              <a:pathLst>
                <a:path w="361315" h="361314">
                  <a:moveTo>
                    <a:pt x="180594" y="0"/>
                  </a:moveTo>
                  <a:lnTo>
                    <a:pt x="132600" y="6454"/>
                  </a:lnTo>
                  <a:lnTo>
                    <a:pt x="89464" y="24666"/>
                  </a:lnTo>
                  <a:lnTo>
                    <a:pt x="52911" y="52911"/>
                  </a:lnTo>
                  <a:lnTo>
                    <a:pt x="24666" y="89464"/>
                  </a:lnTo>
                  <a:lnTo>
                    <a:pt x="6454" y="132600"/>
                  </a:lnTo>
                  <a:lnTo>
                    <a:pt x="0" y="180594"/>
                  </a:lnTo>
                  <a:lnTo>
                    <a:pt x="6454" y="228587"/>
                  </a:lnTo>
                  <a:lnTo>
                    <a:pt x="24666" y="271723"/>
                  </a:lnTo>
                  <a:lnTo>
                    <a:pt x="52911" y="308276"/>
                  </a:lnTo>
                  <a:lnTo>
                    <a:pt x="89464" y="336521"/>
                  </a:lnTo>
                  <a:lnTo>
                    <a:pt x="132600" y="354733"/>
                  </a:lnTo>
                  <a:lnTo>
                    <a:pt x="180594" y="361188"/>
                  </a:lnTo>
                  <a:lnTo>
                    <a:pt x="228587" y="354733"/>
                  </a:lnTo>
                  <a:lnTo>
                    <a:pt x="271723" y="336521"/>
                  </a:lnTo>
                  <a:lnTo>
                    <a:pt x="308276" y="308276"/>
                  </a:lnTo>
                  <a:lnTo>
                    <a:pt x="336521" y="271723"/>
                  </a:lnTo>
                  <a:lnTo>
                    <a:pt x="354733" y="228587"/>
                  </a:lnTo>
                  <a:lnTo>
                    <a:pt x="361187" y="180594"/>
                  </a:lnTo>
                  <a:lnTo>
                    <a:pt x="354733" y="132600"/>
                  </a:lnTo>
                  <a:lnTo>
                    <a:pt x="336521" y="89464"/>
                  </a:lnTo>
                  <a:lnTo>
                    <a:pt x="308276" y="52911"/>
                  </a:lnTo>
                  <a:lnTo>
                    <a:pt x="271723" y="24666"/>
                  </a:lnTo>
                  <a:lnTo>
                    <a:pt x="228587" y="6454"/>
                  </a:lnTo>
                  <a:lnTo>
                    <a:pt x="180594" y="0"/>
                  </a:lnTo>
                  <a:close/>
                </a:path>
              </a:pathLst>
            </a:custGeom>
            <a:solidFill>
              <a:srgbClr val="43469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7898892" y="3353117"/>
              <a:ext cx="267970" cy="198120"/>
            </a:xfrm>
            <a:custGeom>
              <a:avLst/>
              <a:gdLst/>
              <a:ahLst/>
              <a:cxnLst/>
              <a:rect l="l" t="t" r="r" b="b"/>
              <a:pathLst>
                <a:path w="267970" h="198120">
                  <a:moveTo>
                    <a:pt x="28321" y="142303"/>
                  </a:moveTo>
                  <a:lnTo>
                    <a:pt x="26542" y="143192"/>
                  </a:lnTo>
                  <a:lnTo>
                    <a:pt x="16255" y="148780"/>
                  </a:lnTo>
                  <a:lnTo>
                    <a:pt x="9271" y="152717"/>
                  </a:lnTo>
                  <a:lnTo>
                    <a:pt x="0" y="188658"/>
                  </a:lnTo>
                  <a:lnTo>
                    <a:pt x="35686" y="197802"/>
                  </a:lnTo>
                  <a:lnTo>
                    <a:pt x="122436" y="146621"/>
                  </a:lnTo>
                  <a:lnTo>
                    <a:pt x="41148" y="146621"/>
                  </a:lnTo>
                  <a:lnTo>
                    <a:pt x="28321" y="142303"/>
                  </a:lnTo>
                  <a:close/>
                </a:path>
                <a:path w="267970" h="198120">
                  <a:moveTo>
                    <a:pt x="238220" y="134937"/>
                  </a:moveTo>
                  <a:lnTo>
                    <a:pt x="142239" y="134937"/>
                  </a:lnTo>
                  <a:lnTo>
                    <a:pt x="169021" y="149395"/>
                  </a:lnTo>
                  <a:lnTo>
                    <a:pt x="198278" y="152400"/>
                  </a:lnTo>
                  <a:lnTo>
                    <a:pt x="226536" y="144260"/>
                  </a:lnTo>
                  <a:lnTo>
                    <a:pt x="238220" y="134937"/>
                  </a:lnTo>
                  <a:close/>
                </a:path>
                <a:path w="267970" h="198120">
                  <a:moveTo>
                    <a:pt x="52958" y="127063"/>
                  </a:moveTo>
                  <a:lnTo>
                    <a:pt x="44703" y="132651"/>
                  </a:lnTo>
                  <a:lnTo>
                    <a:pt x="41021" y="146367"/>
                  </a:lnTo>
                  <a:lnTo>
                    <a:pt x="41148" y="146621"/>
                  </a:lnTo>
                  <a:lnTo>
                    <a:pt x="122436" y="146621"/>
                  </a:lnTo>
                  <a:lnTo>
                    <a:pt x="142239" y="134937"/>
                  </a:lnTo>
                  <a:lnTo>
                    <a:pt x="238220" y="134937"/>
                  </a:lnTo>
                  <a:lnTo>
                    <a:pt x="243154" y="131000"/>
                  </a:lnTo>
                  <a:lnTo>
                    <a:pt x="68199" y="131000"/>
                  </a:lnTo>
                  <a:lnTo>
                    <a:pt x="68199" y="130746"/>
                  </a:lnTo>
                  <a:lnTo>
                    <a:pt x="52958" y="127063"/>
                  </a:lnTo>
                  <a:close/>
                </a:path>
                <a:path w="267970" h="198120">
                  <a:moveTo>
                    <a:pt x="80517" y="112458"/>
                  </a:moveTo>
                  <a:lnTo>
                    <a:pt x="72135" y="115633"/>
                  </a:lnTo>
                  <a:lnTo>
                    <a:pt x="68199" y="131000"/>
                  </a:lnTo>
                  <a:lnTo>
                    <a:pt x="243154" y="131000"/>
                  </a:lnTo>
                  <a:lnTo>
                    <a:pt x="250316" y="125285"/>
                  </a:lnTo>
                  <a:lnTo>
                    <a:pt x="255561" y="115633"/>
                  </a:lnTo>
                  <a:lnTo>
                    <a:pt x="94360" y="115633"/>
                  </a:lnTo>
                  <a:lnTo>
                    <a:pt x="80517" y="112458"/>
                  </a:lnTo>
                  <a:close/>
                </a:path>
                <a:path w="267970" h="198120">
                  <a:moveTo>
                    <a:pt x="184562" y="0"/>
                  </a:moveTo>
                  <a:lnTo>
                    <a:pt x="132460" y="27114"/>
                  </a:lnTo>
                  <a:lnTo>
                    <a:pt x="114655" y="73191"/>
                  </a:lnTo>
                  <a:lnTo>
                    <a:pt x="115824" y="89979"/>
                  </a:lnTo>
                  <a:lnTo>
                    <a:pt x="99186" y="101790"/>
                  </a:lnTo>
                  <a:lnTo>
                    <a:pt x="94487" y="115506"/>
                  </a:lnTo>
                  <a:lnTo>
                    <a:pt x="255561" y="115633"/>
                  </a:lnTo>
                  <a:lnTo>
                    <a:pt x="264846" y="98544"/>
                  </a:lnTo>
                  <a:lnTo>
                    <a:pt x="266347" y="84085"/>
                  </a:lnTo>
                  <a:lnTo>
                    <a:pt x="211818" y="84085"/>
                  </a:lnTo>
                  <a:lnTo>
                    <a:pt x="204597" y="83756"/>
                  </a:lnTo>
                  <a:lnTo>
                    <a:pt x="198048" y="80643"/>
                  </a:lnTo>
                  <a:lnTo>
                    <a:pt x="193357" y="75422"/>
                  </a:lnTo>
                  <a:lnTo>
                    <a:pt x="190952" y="68843"/>
                  </a:lnTo>
                  <a:lnTo>
                    <a:pt x="191261" y="61658"/>
                  </a:lnTo>
                  <a:lnTo>
                    <a:pt x="194377" y="55110"/>
                  </a:lnTo>
                  <a:lnTo>
                    <a:pt x="199612" y="50419"/>
                  </a:lnTo>
                  <a:lnTo>
                    <a:pt x="206228" y="48013"/>
                  </a:lnTo>
                  <a:lnTo>
                    <a:pt x="261684" y="48013"/>
                  </a:lnTo>
                  <a:lnTo>
                    <a:pt x="259698" y="41187"/>
                  </a:lnTo>
                  <a:lnTo>
                    <a:pt x="240664" y="17462"/>
                  </a:lnTo>
                  <a:lnTo>
                    <a:pt x="213828" y="3004"/>
                  </a:lnTo>
                  <a:lnTo>
                    <a:pt x="184562" y="0"/>
                  </a:lnTo>
                  <a:close/>
                </a:path>
                <a:path w="267970" h="198120">
                  <a:moveTo>
                    <a:pt x="261684" y="48013"/>
                  </a:moveTo>
                  <a:lnTo>
                    <a:pt x="206228" y="48013"/>
                  </a:lnTo>
                  <a:lnTo>
                    <a:pt x="213486" y="48323"/>
                  </a:lnTo>
                  <a:lnTo>
                    <a:pt x="220033" y="51492"/>
                  </a:lnTo>
                  <a:lnTo>
                    <a:pt x="224716" y="56737"/>
                  </a:lnTo>
                  <a:lnTo>
                    <a:pt x="227077" y="63307"/>
                  </a:lnTo>
                  <a:lnTo>
                    <a:pt x="226694" y="70548"/>
                  </a:lnTo>
                  <a:lnTo>
                    <a:pt x="223545" y="77077"/>
                  </a:lnTo>
                  <a:lnTo>
                    <a:pt x="218360" y="81724"/>
                  </a:lnTo>
                  <a:lnTo>
                    <a:pt x="211818" y="84085"/>
                  </a:lnTo>
                  <a:lnTo>
                    <a:pt x="266347" y="84085"/>
                  </a:lnTo>
                  <a:lnTo>
                    <a:pt x="267874" y="69373"/>
                  </a:lnTo>
                  <a:lnTo>
                    <a:pt x="261684" y="4801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8895588" y="5390388"/>
              <a:ext cx="859790" cy="859790"/>
            </a:xfrm>
            <a:custGeom>
              <a:avLst/>
              <a:gdLst/>
              <a:ahLst/>
              <a:cxnLst/>
              <a:rect l="l" t="t" r="r" b="b"/>
              <a:pathLst>
                <a:path w="859790" h="859789">
                  <a:moveTo>
                    <a:pt x="429767" y="0"/>
                  </a:moveTo>
                  <a:lnTo>
                    <a:pt x="380002" y="2551"/>
                  </a:lnTo>
                  <a:lnTo>
                    <a:pt x="332369" y="10213"/>
                  </a:lnTo>
                  <a:lnTo>
                    <a:pt x="286856" y="22993"/>
                  </a:lnTo>
                  <a:lnTo>
                    <a:pt x="243449" y="40900"/>
                  </a:lnTo>
                  <a:lnTo>
                    <a:pt x="202134" y="63944"/>
                  </a:lnTo>
                  <a:lnTo>
                    <a:pt x="162899" y="92133"/>
                  </a:lnTo>
                  <a:lnTo>
                    <a:pt x="125729" y="125475"/>
                  </a:lnTo>
                  <a:lnTo>
                    <a:pt x="92413" y="162517"/>
                  </a:lnTo>
                  <a:lnTo>
                    <a:pt x="64203" y="201704"/>
                  </a:lnTo>
                  <a:lnTo>
                    <a:pt x="41108" y="243030"/>
                  </a:lnTo>
                  <a:lnTo>
                    <a:pt x="23133" y="286488"/>
                  </a:lnTo>
                  <a:lnTo>
                    <a:pt x="10285" y="332072"/>
                  </a:lnTo>
                  <a:lnTo>
                    <a:pt x="2572" y="379775"/>
                  </a:lnTo>
                  <a:lnTo>
                    <a:pt x="0" y="429590"/>
                  </a:lnTo>
                  <a:lnTo>
                    <a:pt x="2572" y="479400"/>
                  </a:lnTo>
                  <a:lnTo>
                    <a:pt x="10285" y="527100"/>
                  </a:lnTo>
                  <a:lnTo>
                    <a:pt x="23133" y="572683"/>
                  </a:lnTo>
                  <a:lnTo>
                    <a:pt x="41108" y="616143"/>
                  </a:lnTo>
                  <a:lnTo>
                    <a:pt x="64203" y="657472"/>
                  </a:lnTo>
                  <a:lnTo>
                    <a:pt x="92413" y="696666"/>
                  </a:lnTo>
                  <a:lnTo>
                    <a:pt x="125729" y="733717"/>
                  </a:lnTo>
                  <a:lnTo>
                    <a:pt x="162739" y="767114"/>
                  </a:lnTo>
                  <a:lnTo>
                    <a:pt x="201912" y="795366"/>
                  </a:lnTo>
                  <a:lnTo>
                    <a:pt x="243235" y="818475"/>
                  </a:lnTo>
                  <a:lnTo>
                    <a:pt x="286696" y="836443"/>
                  </a:lnTo>
                  <a:lnTo>
                    <a:pt x="332280" y="849274"/>
                  </a:lnTo>
                  <a:lnTo>
                    <a:pt x="379975" y="856971"/>
                  </a:lnTo>
                  <a:lnTo>
                    <a:pt x="429767" y="859536"/>
                  </a:lnTo>
                  <a:lnTo>
                    <a:pt x="479553" y="856961"/>
                  </a:lnTo>
                  <a:lnTo>
                    <a:pt x="527232" y="849243"/>
                  </a:lnTo>
                  <a:lnTo>
                    <a:pt x="572799" y="836387"/>
                  </a:lnTo>
                  <a:lnTo>
                    <a:pt x="616246" y="818400"/>
                  </a:lnTo>
                  <a:lnTo>
                    <a:pt x="657568" y="795288"/>
                  </a:lnTo>
                  <a:lnTo>
                    <a:pt x="696756" y="767058"/>
                  </a:lnTo>
                  <a:lnTo>
                    <a:pt x="733805" y="733717"/>
                  </a:lnTo>
                  <a:lnTo>
                    <a:pt x="767162" y="696736"/>
                  </a:lnTo>
                  <a:lnTo>
                    <a:pt x="795388" y="657589"/>
                  </a:lnTo>
                  <a:lnTo>
                    <a:pt x="818481" y="616283"/>
                  </a:lnTo>
                  <a:lnTo>
                    <a:pt x="836442" y="572823"/>
                  </a:lnTo>
                  <a:lnTo>
                    <a:pt x="849272" y="527217"/>
                  </a:lnTo>
                  <a:lnTo>
                    <a:pt x="856970" y="479470"/>
                  </a:lnTo>
                  <a:lnTo>
                    <a:pt x="859535" y="429590"/>
                  </a:lnTo>
                  <a:lnTo>
                    <a:pt x="856963" y="379910"/>
                  </a:lnTo>
                  <a:lnTo>
                    <a:pt x="849250" y="332297"/>
                  </a:lnTo>
                  <a:lnTo>
                    <a:pt x="836402" y="286759"/>
                  </a:lnTo>
                  <a:lnTo>
                    <a:pt x="818427" y="243300"/>
                  </a:lnTo>
                  <a:lnTo>
                    <a:pt x="795332" y="201929"/>
                  </a:lnTo>
                  <a:lnTo>
                    <a:pt x="767122" y="162652"/>
                  </a:lnTo>
                  <a:lnTo>
                    <a:pt x="733805" y="125475"/>
                  </a:lnTo>
                  <a:lnTo>
                    <a:pt x="696756" y="92133"/>
                  </a:lnTo>
                  <a:lnTo>
                    <a:pt x="657568" y="63944"/>
                  </a:lnTo>
                  <a:lnTo>
                    <a:pt x="616246" y="40900"/>
                  </a:lnTo>
                  <a:lnTo>
                    <a:pt x="572799" y="22993"/>
                  </a:lnTo>
                  <a:lnTo>
                    <a:pt x="527232" y="10213"/>
                  </a:lnTo>
                  <a:lnTo>
                    <a:pt x="479553" y="2551"/>
                  </a:lnTo>
                  <a:lnTo>
                    <a:pt x="429767" y="0"/>
                  </a:lnTo>
                  <a:close/>
                </a:path>
              </a:pathLst>
            </a:custGeom>
            <a:solidFill>
              <a:srgbClr val="92C96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9347875" y="5547073"/>
              <a:ext cx="212725" cy="531495"/>
            </a:xfrm>
            <a:custGeom>
              <a:avLst/>
              <a:gdLst/>
              <a:ahLst/>
              <a:cxnLst/>
              <a:rect l="l" t="t" r="r" b="b"/>
              <a:pathLst>
                <a:path w="212725" h="531495">
                  <a:moveTo>
                    <a:pt x="212394" y="0"/>
                  </a:moveTo>
                  <a:lnTo>
                    <a:pt x="0" y="0"/>
                  </a:lnTo>
                  <a:lnTo>
                    <a:pt x="0" y="531216"/>
                  </a:lnTo>
                  <a:lnTo>
                    <a:pt x="212394" y="531216"/>
                  </a:lnTo>
                  <a:lnTo>
                    <a:pt x="212394" y="0"/>
                  </a:lnTo>
                  <a:close/>
                </a:path>
              </a:pathLst>
            </a:custGeom>
            <a:solidFill>
              <a:srgbClr val="F795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9096837" y="5634010"/>
              <a:ext cx="217804" cy="444500"/>
            </a:xfrm>
            <a:custGeom>
              <a:avLst/>
              <a:gdLst/>
              <a:ahLst/>
              <a:cxnLst/>
              <a:rect l="l" t="t" r="r" b="b"/>
              <a:pathLst>
                <a:path w="217804" h="444500">
                  <a:moveTo>
                    <a:pt x="217219" y="0"/>
                  </a:moveTo>
                  <a:lnTo>
                    <a:pt x="0" y="86698"/>
                  </a:lnTo>
                  <a:lnTo>
                    <a:pt x="0" y="444279"/>
                  </a:lnTo>
                  <a:lnTo>
                    <a:pt x="217219" y="444279"/>
                  </a:lnTo>
                  <a:lnTo>
                    <a:pt x="217219" y="0"/>
                  </a:lnTo>
                  <a:close/>
                </a:path>
              </a:pathLst>
            </a:custGeom>
            <a:solidFill>
              <a:srgbClr val="1F48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9166669" y="5588114"/>
              <a:ext cx="338455" cy="471805"/>
            </a:xfrm>
            <a:custGeom>
              <a:avLst/>
              <a:gdLst/>
              <a:ahLst/>
              <a:cxnLst/>
              <a:rect l="l" t="t" r="r" b="b"/>
              <a:pathLst>
                <a:path w="338454" h="471804">
                  <a:moveTo>
                    <a:pt x="19304" y="452374"/>
                  </a:moveTo>
                  <a:lnTo>
                    <a:pt x="0" y="452374"/>
                  </a:lnTo>
                  <a:lnTo>
                    <a:pt x="0" y="471703"/>
                  </a:lnTo>
                  <a:lnTo>
                    <a:pt x="19304" y="471703"/>
                  </a:lnTo>
                  <a:lnTo>
                    <a:pt x="19304" y="452374"/>
                  </a:lnTo>
                  <a:close/>
                </a:path>
                <a:path w="338454" h="471804">
                  <a:moveTo>
                    <a:pt x="20878" y="410794"/>
                  </a:moveTo>
                  <a:lnTo>
                    <a:pt x="1562" y="410794"/>
                  </a:lnTo>
                  <a:lnTo>
                    <a:pt x="1562" y="430123"/>
                  </a:lnTo>
                  <a:lnTo>
                    <a:pt x="20878" y="430123"/>
                  </a:lnTo>
                  <a:lnTo>
                    <a:pt x="20878" y="410794"/>
                  </a:lnTo>
                  <a:close/>
                </a:path>
                <a:path w="338454" h="471804">
                  <a:moveTo>
                    <a:pt x="21615" y="363397"/>
                  </a:moveTo>
                  <a:lnTo>
                    <a:pt x="2311" y="363397"/>
                  </a:lnTo>
                  <a:lnTo>
                    <a:pt x="2311" y="382727"/>
                  </a:lnTo>
                  <a:lnTo>
                    <a:pt x="21615" y="382727"/>
                  </a:lnTo>
                  <a:lnTo>
                    <a:pt x="21615" y="363397"/>
                  </a:lnTo>
                  <a:close/>
                </a:path>
                <a:path w="338454" h="471804">
                  <a:moveTo>
                    <a:pt x="21615" y="319798"/>
                  </a:moveTo>
                  <a:lnTo>
                    <a:pt x="2311" y="319798"/>
                  </a:lnTo>
                  <a:lnTo>
                    <a:pt x="2311" y="339102"/>
                  </a:lnTo>
                  <a:lnTo>
                    <a:pt x="21615" y="339102"/>
                  </a:lnTo>
                  <a:lnTo>
                    <a:pt x="21615" y="319798"/>
                  </a:lnTo>
                  <a:close/>
                </a:path>
                <a:path w="338454" h="471804">
                  <a:moveTo>
                    <a:pt x="21615" y="276339"/>
                  </a:moveTo>
                  <a:lnTo>
                    <a:pt x="2311" y="276339"/>
                  </a:lnTo>
                  <a:lnTo>
                    <a:pt x="2311" y="295656"/>
                  </a:lnTo>
                  <a:lnTo>
                    <a:pt x="21615" y="295656"/>
                  </a:lnTo>
                  <a:lnTo>
                    <a:pt x="21615" y="276339"/>
                  </a:lnTo>
                  <a:close/>
                </a:path>
                <a:path w="338454" h="471804">
                  <a:moveTo>
                    <a:pt x="21615" y="232879"/>
                  </a:moveTo>
                  <a:lnTo>
                    <a:pt x="2311" y="232879"/>
                  </a:lnTo>
                  <a:lnTo>
                    <a:pt x="2311" y="252196"/>
                  </a:lnTo>
                  <a:lnTo>
                    <a:pt x="21615" y="252196"/>
                  </a:lnTo>
                  <a:lnTo>
                    <a:pt x="21615" y="232879"/>
                  </a:lnTo>
                  <a:close/>
                </a:path>
                <a:path w="338454" h="471804">
                  <a:moveTo>
                    <a:pt x="21615" y="189420"/>
                  </a:moveTo>
                  <a:lnTo>
                    <a:pt x="2311" y="189420"/>
                  </a:lnTo>
                  <a:lnTo>
                    <a:pt x="2311" y="208711"/>
                  </a:lnTo>
                  <a:lnTo>
                    <a:pt x="21615" y="208711"/>
                  </a:lnTo>
                  <a:lnTo>
                    <a:pt x="21615" y="189420"/>
                  </a:lnTo>
                  <a:close/>
                </a:path>
                <a:path w="338454" h="471804">
                  <a:moveTo>
                    <a:pt x="21615" y="145948"/>
                  </a:moveTo>
                  <a:lnTo>
                    <a:pt x="2311" y="145948"/>
                  </a:lnTo>
                  <a:lnTo>
                    <a:pt x="2311" y="170091"/>
                  </a:lnTo>
                  <a:lnTo>
                    <a:pt x="21615" y="170091"/>
                  </a:lnTo>
                  <a:lnTo>
                    <a:pt x="21615" y="145948"/>
                  </a:lnTo>
                  <a:close/>
                </a:path>
                <a:path w="338454" h="471804">
                  <a:moveTo>
                    <a:pt x="63119" y="451993"/>
                  </a:moveTo>
                  <a:lnTo>
                    <a:pt x="43815" y="451993"/>
                  </a:lnTo>
                  <a:lnTo>
                    <a:pt x="43815" y="471297"/>
                  </a:lnTo>
                  <a:lnTo>
                    <a:pt x="63119" y="471297"/>
                  </a:lnTo>
                  <a:lnTo>
                    <a:pt x="63119" y="451993"/>
                  </a:lnTo>
                  <a:close/>
                </a:path>
                <a:path w="338454" h="471804">
                  <a:moveTo>
                    <a:pt x="64681" y="411568"/>
                  </a:moveTo>
                  <a:lnTo>
                    <a:pt x="45377" y="411568"/>
                  </a:lnTo>
                  <a:lnTo>
                    <a:pt x="45377" y="430898"/>
                  </a:lnTo>
                  <a:lnTo>
                    <a:pt x="64681" y="430898"/>
                  </a:lnTo>
                  <a:lnTo>
                    <a:pt x="64681" y="411568"/>
                  </a:lnTo>
                  <a:close/>
                </a:path>
                <a:path w="338454" h="471804">
                  <a:moveTo>
                    <a:pt x="65074" y="363397"/>
                  </a:moveTo>
                  <a:lnTo>
                    <a:pt x="45758" y="363397"/>
                  </a:lnTo>
                  <a:lnTo>
                    <a:pt x="45758" y="382727"/>
                  </a:lnTo>
                  <a:lnTo>
                    <a:pt x="65074" y="382727"/>
                  </a:lnTo>
                  <a:lnTo>
                    <a:pt x="65074" y="363397"/>
                  </a:lnTo>
                  <a:close/>
                </a:path>
                <a:path w="338454" h="471804">
                  <a:moveTo>
                    <a:pt x="65074" y="319798"/>
                  </a:moveTo>
                  <a:lnTo>
                    <a:pt x="45758" y="319798"/>
                  </a:lnTo>
                  <a:lnTo>
                    <a:pt x="45758" y="339102"/>
                  </a:lnTo>
                  <a:lnTo>
                    <a:pt x="65074" y="339102"/>
                  </a:lnTo>
                  <a:lnTo>
                    <a:pt x="65074" y="319798"/>
                  </a:lnTo>
                  <a:close/>
                </a:path>
                <a:path w="338454" h="471804">
                  <a:moveTo>
                    <a:pt x="65074" y="276339"/>
                  </a:moveTo>
                  <a:lnTo>
                    <a:pt x="45758" y="276339"/>
                  </a:lnTo>
                  <a:lnTo>
                    <a:pt x="45758" y="295656"/>
                  </a:lnTo>
                  <a:lnTo>
                    <a:pt x="65074" y="295656"/>
                  </a:lnTo>
                  <a:lnTo>
                    <a:pt x="65074" y="276339"/>
                  </a:lnTo>
                  <a:close/>
                </a:path>
                <a:path w="338454" h="471804">
                  <a:moveTo>
                    <a:pt x="65074" y="232879"/>
                  </a:moveTo>
                  <a:lnTo>
                    <a:pt x="45758" y="232879"/>
                  </a:lnTo>
                  <a:lnTo>
                    <a:pt x="45758" y="252196"/>
                  </a:lnTo>
                  <a:lnTo>
                    <a:pt x="65074" y="252196"/>
                  </a:lnTo>
                  <a:lnTo>
                    <a:pt x="65074" y="232879"/>
                  </a:lnTo>
                  <a:close/>
                </a:path>
                <a:path w="338454" h="471804">
                  <a:moveTo>
                    <a:pt x="65074" y="189420"/>
                  </a:moveTo>
                  <a:lnTo>
                    <a:pt x="45758" y="189420"/>
                  </a:lnTo>
                  <a:lnTo>
                    <a:pt x="45758" y="208711"/>
                  </a:lnTo>
                  <a:lnTo>
                    <a:pt x="65074" y="208711"/>
                  </a:lnTo>
                  <a:lnTo>
                    <a:pt x="65074" y="189420"/>
                  </a:lnTo>
                  <a:close/>
                </a:path>
                <a:path w="338454" h="471804">
                  <a:moveTo>
                    <a:pt x="65074" y="145948"/>
                  </a:moveTo>
                  <a:lnTo>
                    <a:pt x="45758" y="145948"/>
                  </a:lnTo>
                  <a:lnTo>
                    <a:pt x="45758" y="170091"/>
                  </a:lnTo>
                  <a:lnTo>
                    <a:pt x="65074" y="170091"/>
                  </a:lnTo>
                  <a:lnTo>
                    <a:pt x="65074" y="145948"/>
                  </a:lnTo>
                  <a:close/>
                </a:path>
                <a:path w="338454" h="471804">
                  <a:moveTo>
                    <a:pt x="65074" y="102476"/>
                  </a:moveTo>
                  <a:lnTo>
                    <a:pt x="45758" y="102476"/>
                  </a:lnTo>
                  <a:lnTo>
                    <a:pt x="45758" y="126619"/>
                  </a:lnTo>
                  <a:lnTo>
                    <a:pt x="65074" y="126619"/>
                  </a:lnTo>
                  <a:lnTo>
                    <a:pt x="65074" y="102476"/>
                  </a:lnTo>
                  <a:close/>
                </a:path>
                <a:path w="338454" h="471804">
                  <a:moveTo>
                    <a:pt x="104228" y="452374"/>
                  </a:moveTo>
                  <a:lnTo>
                    <a:pt x="84924" y="452374"/>
                  </a:lnTo>
                  <a:lnTo>
                    <a:pt x="84924" y="471703"/>
                  </a:lnTo>
                  <a:lnTo>
                    <a:pt x="104228" y="471703"/>
                  </a:lnTo>
                  <a:lnTo>
                    <a:pt x="104228" y="452374"/>
                  </a:lnTo>
                  <a:close/>
                </a:path>
                <a:path w="338454" h="471804">
                  <a:moveTo>
                    <a:pt x="104228" y="412343"/>
                  </a:moveTo>
                  <a:lnTo>
                    <a:pt x="84924" y="412343"/>
                  </a:lnTo>
                  <a:lnTo>
                    <a:pt x="84924" y="431673"/>
                  </a:lnTo>
                  <a:lnTo>
                    <a:pt x="104228" y="431673"/>
                  </a:lnTo>
                  <a:lnTo>
                    <a:pt x="104228" y="412343"/>
                  </a:lnTo>
                  <a:close/>
                </a:path>
                <a:path w="338454" h="471804">
                  <a:moveTo>
                    <a:pt x="105384" y="363397"/>
                  </a:moveTo>
                  <a:lnTo>
                    <a:pt x="86080" y="363397"/>
                  </a:lnTo>
                  <a:lnTo>
                    <a:pt x="86080" y="382727"/>
                  </a:lnTo>
                  <a:lnTo>
                    <a:pt x="105384" y="382727"/>
                  </a:lnTo>
                  <a:lnTo>
                    <a:pt x="105384" y="363397"/>
                  </a:lnTo>
                  <a:close/>
                </a:path>
                <a:path w="338454" h="471804">
                  <a:moveTo>
                    <a:pt x="108521" y="319798"/>
                  </a:moveTo>
                  <a:lnTo>
                    <a:pt x="89217" y="319798"/>
                  </a:lnTo>
                  <a:lnTo>
                    <a:pt x="89217" y="339102"/>
                  </a:lnTo>
                  <a:lnTo>
                    <a:pt x="108521" y="339102"/>
                  </a:lnTo>
                  <a:lnTo>
                    <a:pt x="108521" y="319798"/>
                  </a:lnTo>
                  <a:close/>
                </a:path>
                <a:path w="338454" h="471804">
                  <a:moveTo>
                    <a:pt x="108521" y="276339"/>
                  </a:moveTo>
                  <a:lnTo>
                    <a:pt x="89217" y="276339"/>
                  </a:lnTo>
                  <a:lnTo>
                    <a:pt x="89217" y="295656"/>
                  </a:lnTo>
                  <a:lnTo>
                    <a:pt x="108521" y="295656"/>
                  </a:lnTo>
                  <a:lnTo>
                    <a:pt x="108521" y="276339"/>
                  </a:lnTo>
                  <a:close/>
                </a:path>
                <a:path w="338454" h="471804">
                  <a:moveTo>
                    <a:pt x="108521" y="232879"/>
                  </a:moveTo>
                  <a:lnTo>
                    <a:pt x="89217" y="232879"/>
                  </a:lnTo>
                  <a:lnTo>
                    <a:pt x="89217" y="252196"/>
                  </a:lnTo>
                  <a:lnTo>
                    <a:pt x="108521" y="252196"/>
                  </a:lnTo>
                  <a:lnTo>
                    <a:pt x="108521" y="232879"/>
                  </a:lnTo>
                  <a:close/>
                </a:path>
                <a:path w="338454" h="471804">
                  <a:moveTo>
                    <a:pt x="108521" y="189420"/>
                  </a:moveTo>
                  <a:lnTo>
                    <a:pt x="89217" y="189420"/>
                  </a:lnTo>
                  <a:lnTo>
                    <a:pt x="89217" y="208711"/>
                  </a:lnTo>
                  <a:lnTo>
                    <a:pt x="108521" y="208711"/>
                  </a:lnTo>
                  <a:lnTo>
                    <a:pt x="108521" y="189420"/>
                  </a:lnTo>
                  <a:close/>
                </a:path>
                <a:path w="338454" h="471804">
                  <a:moveTo>
                    <a:pt x="108521" y="145948"/>
                  </a:moveTo>
                  <a:lnTo>
                    <a:pt x="89217" y="145948"/>
                  </a:lnTo>
                  <a:lnTo>
                    <a:pt x="89217" y="170091"/>
                  </a:lnTo>
                  <a:lnTo>
                    <a:pt x="108521" y="170091"/>
                  </a:lnTo>
                  <a:lnTo>
                    <a:pt x="108521" y="145948"/>
                  </a:lnTo>
                  <a:close/>
                </a:path>
                <a:path w="338454" h="471804">
                  <a:moveTo>
                    <a:pt x="108521" y="102476"/>
                  </a:moveTo>
                  <a:lnTo>
                    <a:pt x="89217" y="102476"/>
                  </a:lnTo>
                  <a:lnTo>
                    <a:pt x="89217" y="126619"/>
                  </a:lnTo>
                  <a:lnTo>
                    <a:pt x="108521" y="126619"/>
                  </a:lnTo>
                  <a:lnTo>
                    <a:pt x="108521" y="102476"/>
                  </a:lnTo>
                  <a:close/>
                </a:path>
                <a:path w="338454" h="471804">
                  <a:moveTo>
                    <a:pt x="248869" y="436829"/>
                  </a:moveTo>
                  <a:lnTo>
                    <a:pt x="229565" y="436829"/>
                  </a:lnTo>
                  <a:lnTo>
                    <a:pt x="229565" y="456145"/>
                  </a:lnTo>
                  <a:lnTo>
                    <a:pt x="248869" y="456145"/>
                  </a:lnTo>
                  <a:lnTo>
                    <a:pt x="248869" y="436829"/>
                  </a:lnTo>
                  <a:close/>
                </a:path>
                <a:path w="338454" h="471804">
                  <a:moveTo>
                    <a:pt x="250418" y="395249"/>
                  </a:moveTo>
                  <a:lnTo>
                    <a:pt x="231114" y="395249"/>
                  </a:lnTo>
                  <a:lnTo>
                    <a:pt x="231114" y="414566"/>
                  </a:lnTo>
                  <a:lnTo>
                    <a:pt x="250418" y="414566"/>
                  </a:lnTo>
                  <a:lnTo>
                    <a:pt x="250418" y="395249"/>
                  </a:lnTo>
                  <a:close/>
                </a:path>
                <a:path w="338454" h="471804">
                  <a:moveTo>
                    <a:pt x="251193" y="347853"/>
                  </a:moveTo>
                  <a:lnTo>
                    <a:pt x="231889" y="347853"/>
                  </a:lnTo>
                  <a:lnTo>
                    <a:pt x="231889" y="367169"/>
                  </a:lnTo>
                  <a:lnTo>
                    <a:pt x="251193" y="367169"/>
                  </a:lnTo>
                  <a:lnTo>
                    <a:pt x="251193" y="347853"/>
                  </a:lnTo>
                  <a:close/>
                </a:path>
                <a:path w="338454" h="471804">
                  <a:moveTo>
                    <a:pt x="251193" y="304253"/>
                  </a:moveTo>
                  <a:lnTo>
                    <a:pt x="231889" y="304253"/>
                  </a:lnTo>
                  <a:lnTo>
                    <a:pt x="231889" y="323570"/>
                  </a:lnTo>
                  <a:lnTo>
                    <a:pt x="251193" y="323570"/>
                  </a:lnTo>
                  <a:lnTo>
                    <a:pt x="251193" y="304253"/>
                  </a:lnTo>
                  <a:close/>
                </a:path>
                <a:path w="338454" h="471804">
                  <a:moveTo>
                    <a:pt x="251193" y="260781"/>
                  </a:moveTo>
                  <a:lnTo>
                    <a:pt x="231889" y="260781"/>
                  </a:lnTo>
                  <a:lnTo>
                    <a:pt x="231889" y="280098"/>
                  </a:lnTo>
                  <a:lnTo>
                    <a:pt x="251193" y="280098"/>
                  </a:lnTo>
                  <a:lnTo>
                    <a:pt x="251193" y="260781"/>
                  </a:lnTo>
                  <a:close/>
                </a:path>
                <a:path w="338454" h="471804">
                  <a:moveTo>
                    <a:pt x="251193" y="217322"/>
                  </a:moveTo>
                  <a:lnTo>
                    <a:pt x="231889" y="217322"/>
                  </a:lnTo>
                  <a:lnTo>
                    <a:pt x="231889" y="236639"/>
                  </a:lnTo>
                  <a:lnTo>
                    <a:pt x="251193" y="236639"/>
                  </a:lnTo>
                  <a:lnTo>
                    <a:pt x="251193" y="217322"/>
                  </a:lnTo>
                  <a:close/>
                </a:path>
                <a:path w="338454" h="471804">
                  <a:moveTo>
                    <a:pt x="251193" y="173850"/>
                  </a:moveTo>
                  <a:lnTo>
                    <a:pt x="231889" y="173850"/>
                  </a:lnTo>
                  <a:lnTo>
                    <a:pt x="231889" y="193179"/>
                  </a:lnTo>
                  <a:lnTo>
                    <a:pt x="251193" y="193179"/>
                  </a:lnTo>
                  <a:lnTo>
                    <a:pt x="251193" y="173850"/>
                  </a:lnTo>
                  <a:close/>
                </a:path>
                <a:path w="338454" h="471804">
                  <a:moveTo>
                    <a:pt x="251193" y="130390"/>
                  </a:moveTo>
                  <a:lnTo>
                    <a:pt x="231889" y="130390"/>
                  </a:lnTo>
                  <a:lnTo>
                    <a:pt x="231889" y="154533"/>
                  </a:lnTo>
                  <a:lnTo>
                    <a:pt x="251193" y="154533"/>
                  </a:lnTo>
                  <a:lnTo>
                    <a:pt x="251193" y="130390"/>
                  </a:lnTo>
                  <a:close/>
                </a:path>
                <a:path w="338454" h="471804">
                  <a:moveTo>
                    <a:pt x="251193" y="86931"/>
                  </a:moveTo>
                  <a:lnTo>
                    <a:pt x="231889" y="86931"/>
                  </a:lnTo>
                  <a:lnTo>
                    <a:pt x="231889" y="111074"/>
                  </a:lnTo>
                  <a:lnTo>
                    <a:pt x="251193" y="111074"/>
                  </a:lnTo>
                  <a:lnTo>
                    <a:pt x="251193" y="86931"/>
                  </a:lnTo>
                  <a:close/>
                </a:path>
                <a:path w="338454" h="471804">
                  <a:moveTo>
                    <a:pt x="251193" y="43459"/>
                  </a:moveTo>
                  <a:lnTo>
                    <a:pt x="231889" y="43459"/>
                  </a:lnTo>
                  <a:lnTo>
                    <a:pt x="231889" y="67602"/>
                  </a:lnTo>
                  <a:lnTo>
                    <a:pt x="251193" y="67602"/>
                  </a:lnTo>
                  <a:lnTo>
                    <a:pt x="251193" y="43459"/>
                  </a:lnTo>
                  <a:close/>
                </a:path>
                <a:path w="338454" h="471804">
                  <a:moveTo>
                    <a:pt x="251193" y="0"/>
                  </a:moveTo>
                  <a:lnTo>
                    <a:pt x="231889" y="0"/>
                  </a:lnTo>
                  <a:lnTo>
                    <a:pt x="231889" y="24142"/>
                  </a:lnTo>
                  <a:lnTo>
                    <a:pt x="251193" y="24142"/>
                  </a:lnTo>
                  <a:lnTo>
                    <a:pt x="251193" y="0"/>
                  </a:lnTo>
                  <a:close/>
                </a:path>
                <a:path w="338454" h="471804">
                  <a:moveTo>
                    <a:pt x="292684" y="436448"/>
                  </a:moveTo>
                  <a:lnTo>
                    <a:pt x="273380" y="436448"/>
                  </a:lnTo>
                  <a:lnTo>
                    <a:pt x="273380" y="455764"/>
                  </a:lnTo>
                  <a:lnTo>
                    <a:pt x="292684" y="455764"/>
                  </a:lnTo>
                  <a:lnTo>
                    <a:pt x="292684" y="436448"/>
                  </a:lnTo>
                  <a:close/>
                </a:path>
                <a:path w="338454" h="471804">
                  <a:moveTo>
                    <a:pt x="294233" y="396049"/>
                  </a:moveTo>
                  <a:lnTo>
                    <a:pt x="274929" y="396049"/>
                  </a:lnTo>
                  <a:lnTo>
                    <a:pt x="274929" y="415340"/>
                  </a:lnTo>
                  <a:lnTo>
                    <a:pt x="294233" y="415340"/>
                  </a:lnTo>
                  <a:lnTo>
                    <a:pt x="294233" y="396049"/>
                  </a:lnTo>
                  <a:close/>
                </a:path>
                <a:path w="338454" h="471804">
                  <a:moveTo>
                    <a:pt x="294614" y="347853"/>
                  </a:moveTo>
                  <a:lnTo>
                    <a:pt x="275310" y="347853"/>
                  </a:lnTo>
                  <a:lnTo>
                    <a:pt x="275310" y="367169"/>
                  </a:lnTo>
                  <a:lnTo>
                    <a:pt x="294614" y="367169"/>
                  </a:lnTo>
                  <a:lnTo>
                    <a:pt x="294614" y="347853"/>
                  </a:lnTo>
                  <a:close/>
                </a:path>
                <a:path w="338454" h="471804">
                  <a:moveTo>
                    <a:pt x="294614" y="304253"/>
                  </a:moveTo>
                  <a:lnTo>
                    <a:pt x="275310" y="304253"/>
                  </a:lnTo>
                  <a:lnTo>
                    <a:pt x="275310" y="323570"/>
                  </a:lnTo>
                  <a:lnTo>
                    <a:pt x="294614" y="323570"/>
                  </a:lnTo>
                  <a:lnTo>
                    <a:pt x="294614" y="304253"/>
                  </a:lnTo>
                  <a:close/>
                </a:path>
                <a:path w="338454" h="471804">
                  <a:moveTo>
                    <a:pt x="294614" y="260781"/>
                  </a:moveTo>
                  <a:lnTo>
                    <a:pt x="275310" y="260781"/>
                  </a:lnTo>
                  <a:lnTo>
                    <a:pt x="275310" y="280098"/>
                  </a:lnTo>
                  <a:lnTo>
                    <a:pt x="294614" y="280098"/>
                  </a:lnTo>
                  <a:lnTo>
                    <a:pt x="294614" y="260781"/>
                  </a:lnTo>
                  <a:close/>
                </a:path>
                <a:path w="338454" h="471804">
                  <a:moveTo>
                    <a:pt x="294614" y="217322"/>
                  </a:moveTo>
                  <a:lnTo>
                    <a:pt x="275310" y="217322"/>
                  </a:lnTo>
                  <a:lnTo>
                    <a:pt x="275310" y="236639"/>
                  </a:lnTo>
                  <a:lnTo>
                    <a:pt x="294614" y="236639"/>
                  </a:lnTo>
                  <a:lnTo>
                    <a:pt x="294614" y="217322"/>
                  </a:lnTo>
                  <a:close/>
                </a:path>
                <a:path w="338454" h="471804">
                  <a:moveTo>
                    <a:pt x="294614" y="173850"/>
                  </a:moveTo>
                  <a:lnTo>
                    <a:pt x="275310" y="173850"/>
                  </a:lnTo>
                  <a:lnTo>
                    <a:pt x="275310" y="193179"/>
                  </a:lnTo>
                  <a:lnTo>
                    <a:pt x="294614" y="193179"/>
                  </a:lnTo>
                  <a:lnTo>
                    <a:pt x="294614" y="173850"/>
                  </a:lnTo>
                  <a:close/>
                </a:path>
                <a:path w="338454" h="471804">
                  <a:moveTo>
                    <a:pt x="294614" y="130390"/>
                  </a:moveTo>
                  <a:lnTo>
                    <a:pt x="275310" y="130390"/>
                  </a:lnTo>
                  <a:lnTo>
                    <a:pt x="275310" y="154533"/>
                  </a:lnTo>
                  <a:lnTo>
                    <a:pt x="294614" y="154533"/>
                  </a:lnTo>
                  <a:lnTo>
                    <a:pt x="294614" y="130390"/>
                  </a:lnTo>
                  <a:close/>
                </a:path>
                <a:path w="338454" h="471804">
                  <a:moveTo>
                    <a:pt x="294614" y="86931"/>
                  </a:moveTo>
                  <a:lnTo>
                    <a:pt x="275310" y="86931"/>
                  </a:lnTo>
                  <a:lnTo>
                    <a:pt x="275310" y="111074"/>
                  </a:lnTo>
                  <a:lnTo>
                    <a:pt x="294614" y="111074"/>
                  </a:lnTo>
                  <a:lnTo>
                    <a:pt x="294614" y="86931"/>
                  </a:lnTo>
                  <a:close/>
                </a:path>
                <a:path w="338454" h="471804">
                  <a:moveTo>
                    <a:pt x="294614" y="43459"/>
                  </a:moveTo>
                  <a:lnTo>
                    <a:pt x="275310" y="43459"/>
                  </a:lnTo>
                  <a:lnTo>
                    <a:pt x="275310" y="67602"/>
                  </a:lnTo>
                  <a:lnTo>
                    <a:pt x="294614" y="67602"/>
                  </a:lnTo>
                  <a:lnTo>
                    <a:pt x="294614" y="43459"/>
                  </a:lnTo>
                  <a:close/>
                </a:path>
                <a:path w="338454" h="471804">
                  <a:moveTo>
                    <a:pt x="294614" y="0"/>
                  </a:moveTo>
                  <a:lnTo>
                    <a:pt x="275310" y="0"/>
                  </a:lnTo>
                  <a:lnTo>
                    <a:pt x="275310" y="24142"/>
                  </a:lnTo>
                  <a:lnTo>
                    <a:pt x="294614" y="24142"/>
                  </a:lnTo>
                  <a:lnTo>
                    <a:pt x="294614" y="0"/>
                  </a:lnTo>
                  <a:close/>
                </a:path>
                <a:path w="338454" h="471804">
                  <a:moveTo>
                    <a:pt x="333806" y="436829"/>
                  </a:moveTo>
                  <a:lnTo>
                    <a:pt x="314502" y="436829"/>
                  </a:lnTo>
                  <a:lnTo>
                    <a:pt x="314502" y="456145"/>
                  </a:lnTo>
                  <a:lnTo>
                    <a:pt x="333806" y="456145"/>
                  </a:lnTo>
                  <a:lnTo>
                    <a:pt x="333806" y="436829"/>
                  </a:lnTo>
                  <a:close/>
                </a:path>
                <a:path w="338454" h="471804">
                  <a:moveTo>
                    <a:pt x="333806" y="396824"/>
                  </a:moveTo>
                  <a:lnTo>
                    <a:pt x="314502" y="396824"/>
                  </a:lnTo>
                  <a:lnTo>
                    <a:pt x="314502" y="416140"/>
                  </a:lnTo>
                  <a:lnTo>
                    <a:pt x="333806" y="416140"/>
                  </a:lnTo>
                  <a:lnTo>
                    <a:pt x="333806" y="396824"/>
                  </a:lnTo>
                  <a:close/>
                </a:path>
                <a:path w="338454" h="471804">
                  <a:moveTo>
                    <a:pt x="334962" y="347853"/>
                  </a:moveTo>
                  <a:lnTo>
                    <a:pt x="315658" y="347853"/>
                  </a:lnTo>
                  <a:lnTo>
                    <a:pt x="315658" y="367169"/>
                  </a:lnTo>
                  <a:lnTo>
                    <a:pt x="334962" y="367169"/>
                  </a:lnTo>
                  <a:lnTo>
                    <a:pt x="334962" y="347853"/>
                  </a:lnTo>
                  <a:close/>
                </a:path>
                <a:path w="338454" h="471804">
                  <a:moveTo>
                    <a:pt x="338074" y="304253"/>
                  </a:moveTo>
                  <a:lnTo>
                    <a:pt x="318757" y="304253"/>
                  </a:lnTo>
                  <a:lnTo>
                    <a:pt x="318757" y="323570"/>
                  </a:lnTo>
                  <a:lnTo>
                    <a:pt x="338074" y="323570"/>
                  </a:lnTo>
                  <a:lnTo>
                    <a:pt x="338074" y="304253"/>
                  </a:lnTo>
                  <a:close/>
                </a:path>
                <a:path w="338454" h="471804">
                  <a:moveTo>
                    <a:pt x="338074" y="260781"/>
                  </a:moveTo>
                  <a:lnTo>
                    <a:pt x="318757" y="260781"/>
                  </a:lnTo>
                  <a:lnTo>
                    <a:pt x="318757" y="280098"/>
                  </a:lnTo>
                  <a:lnTo>
                    <a:pt x="338074" y="280098"/>
                  </a:lnTo>
                  <a:lnTo>
                    <a:pt x="338074" y="260781"/>
                  </a:lnTo>
                  <a:close/>
                </a:path>
                <a:path w="338454" h="471804">
                  <a:moveTo>
                    <a:pt x="338074" y="217322"/>
                  </a:moveTo>
                  <a:lnTo>
                    <a:pt x="318757" y="217322"/>
                  </a:lnTo>
                  <a:lnTo>
                    <a:pt x="318757" y="236639"/>
                  </a:lnTo>
                  <a:lnTo>
                    <a:pt x="338074" y="236639"/>
                  </a:lnTo>
                  <a:lnTo>
                    <a:pt x="338074" y="217322"/>
                  </a:lnTo>
                  <a:close/>
                </a:path>
                <a:path w="338454" h="471804">
                  <a:moveTo>
                    <a:pt x="338074" y="173850"/>
                  </a:moveTo>
                  <a:lnTo>
                    <a:pt x="318757" y="173850"/>
                  </a:lnTo>
                  <a:lnTo>
                    <a:pt x="318757" y="193179"/>
                  </a:lnTo>
                  <a:lnTo>
                    <a:pt x="338074" y="193179"/>
                  </a:lnTo>
                  <a:lnTo>
                    <a:pt x="338074" y="173850"/>
                  </a:lnTo>
                  <a:close/>
                </a:path>
                <a:path w="338454" h="471804">
                  <a:moveTo>
                    <a:pt x="338074" y="130390"/>
                  </a:moveTo>
                  <a:lnTo>
                    <a:pt x="318757" y="130390"/>
                  </a:lnTo>
                  <a:lnTo>
                    <a:pt x="318757" y="154533"/>
                  </a:lnTo>
                  <a:lnTo>
                    <a:pt x="338074" y="154533"/>
                  </a:lnTo>
                  <a:lnTo>
                    <a:pt x="338074" y="130390"/>
                  </a:lnTo>
                  <a:close/>
                </a:path>
                <a:path w="338454" h="471804">
                  <a:moveTo>
                    <a:pt x="338074" y="86931"/>
                  </a:moveTo>
                  <a:lnTo>
                    <a:pt x="318757" y="86931"/>
                  </a:lnTo>
                  <a:lnTo>
                    <a:pt x="318757" y="111074"/>
                  </a:lnTo>
                  <a:lnTo>
                    <a:pt x="338074" y="111074"/>
                  </a:lnTo>
                  <a:lnTo>
                    <a:pt x="338074" y="86931"/>
                  </a:lnTo>
                  <a:close/>
                </a:path>
                <a:path w="338454" h="471804">
                  <a:moveTo>
                    <a:pt x="338074" y="43459"/>
                  </a:moveTo>
                  <a:lnTo>
                    <a:pt x="318757" y="43459"/>
                  </a:lnTo>
                  <a:lnTo>
                    <a:pt x="318757" y="67602"/>
                  </a:lnTo>
                  <a:lnTo>
                    <a:pt x="338074" y="67602"/>
                  </a:lnTo>
                  <a:lnTo>
                    <a:pt x="338074" y="43459"/>
                  </a:lnTo>
                  <a:close/>
                </a:path>
                <a:path w="338454" h="471804">
                  <a:moveTo>
                    <a:pt x="338074" y="0"/>
                  </a:moveTo>
                  <a:lnTo>
                    <a:pt x="318757" y="0"/>
                  </a:lnTo>
                  <a:lnTo>
                    <a:pt x="318757" y="24142"/>
                  </a:lnTo>
                  <a:lnTo>
                    <a:pt x="338074" y="24142"/>
                  </a:lnTo>
                  <a:lnTo>
                    <a:pt x="33807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9083269" y="6070332"/>
              <a:ext cx="487045" cy="22860"/>
            </a:xfrm>
            <a:custGeom>
              <a:avLst/>
              <a:gdLst/>
              <a:ahLst/>
              <a:cxnLst/>
              <a:rect l="l" t="t" r="r" b="b"/>
              <a:pathLst>
                <a:path w="487045" h="22860">
                  <a:moveTo>
                    <a:pt x="486686" y="0"/>
                  </a:moveTo>
                  <a:lnTo>
                    <a:pt x="0" y="0"/>
                  </a:lnTo>
                  <a:lnTo>
                    <a:pt x="0" y="22733"/>
                  </a:lnTo>
                  <a:lnTo>
                    <a:pt x="486686" y="22733"/>
                  </a:lnTo>
                  <a:lnTo>
                    <a:pt x="486686" y="0"/>
                  </a:lnTo>
                  <a:close/>
                </a:path>
              </a:pathLst>
            </a:custGeom>
            <a:solidFill>
              <a:srgbClr val="1F48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8895588" y="4239768"/>
              <a:ext cx="859790" cy="859790"/>
            </a:xfrm>
            <a:custGeom>
              <a:avLst/>
              <a:gdLst/>
              <a:ahLst/>
              <a:cxnLst/>
              <a:rect l="l" t="t" r="r" b="b"/>
              <a:pathLst>
                <a:path w="859790" h="859789">
                  <a:moveTo>
                    <a:pt x="429767" y="0"/>
                  </a:moveTo>
                  <a:lnTo>
                    <a:pt x="382938" y="2521"/>
                  </a:lnTo>
                  <a:lnTo>
                    <a:pt x="337570" y="9912"/>
                  </a:lnTo>
                  <a:lnTo>
                    <a:pt x="293924" y="21909"/>
                  </a:lnTo>
                  <a:lnTo>
                    <a:pt x="252264" y="38250"/>
                  </a:lnTo>
                  <a:lnTo>
                    <a:pt x="212851" y="58673"/>
                  </a:lnTo>
                  <a:lnTo>
                    <a:pt x="175948" y="82917"/>
                  </a:lnTo>
                  <a:lnTo>
                    <a:pt x="141817" y="110719"/>
                  </a:lnTo>
                  <a:lnTo>
                    <a:pt x="110719" y="141817"/>
                  </a:lnTo>
                  <a:lnTo>
                    <a:pt x="82917" y="175948"/>
                  </a:lnTo>
                  <a:lnTo>
                    <a:pt x="58674" y="212851"/>
                  </a:lnTo>
                  <a:lnTo>
                    <a:pt x="38250" y="252264"/>
                  </a:lnTo>
                  <a:lnTo>
                    <a:pt x="21909" y="293924"/>
                  </a:lnTo>
                  <a:lnTo>
                    <a:pt x="9912" y="337570"/>
                  </a:lnTo>
                  <a:lnTo>
                    <a:pt x="2521" y="382938"/>
                  </a:lnTo>
                  <a:lnTo>
                    <a:pt x="0" y="429767"/>
                  </a:lnTo>
                  <a:lnTo>
                    <a:pt x="2521" y="476597"/>
                  </a:lnTo>
                  <a:lnTo>
                    <a:pt x="9912" y="521965"/>
                  </a:lnTo>
                  <a:lnTo>
                    <a:pt x="21909" y="565611"/>
                  </a:lnTo>
                  <a:lnTo>
                    <a:pt x="38250" y="607271"/>
                  </a:lnTo>
                  <a:lnTo>
                    <a:pt x="58674" y="646683"/>
                  </a:lnTo>
                  <a:lnTo>
                    <a:pt x="82917" y="683587"/>
                  </a:lnTo>
                  <a:lnTo>
                    <a:pt x="110719" y="717718"/>
                  </a:lnTo>
                  <a:lnTo>
                    <a:pt x="141817" y="748816"/>
                  </a:lnTo>
                  <a:lnTo>
                    <a:pt x="175948" y="776618"/>
                  </a:lnTo>
                  <a:lnTo>
                    <a:pt x="212851" y="800862"/>
                  </a:lnTo>
                  <a:lnTo>
                    <a:pt x="252264" y="821285"/>
                  </a:lnTo>
                  <a:lnTo>
                    <a:pt x="293924" y="837626"/>
                  </a:lnTo>
                  <a:lnTo>
                    <a:pt x="337570" y="849623"/>
                  </a:lnTo>
                  <a:lnTo>
                    <a:pt x="382938" y="857014"/>
                  </a:lnTo>
                  <a:lnTo>
                    <a:pt x="429767" y="859535"/>
                  </a:lnTo>
                  <a:lnTo>
                    <a:pt x="476597" y="857014"/>
                  </a:lnTo>
                  <a:lnTo>
                    <a:pt x="521965" y="849623"/>
                  </a:lnTo>
                  <a:lnTo>
                    <a:pt x="565611" y="837626"/>
                  </a:lnTo>
                  <a:lnTo>
                    <a:pt x="607271" y="821285"/>
                  </a:lnTo>
                  <a:lnTo>
                    <a:pt x="646684" y="800862"/>
                  </a:lnTo>
                  <a:lnTo>
                    <a:pt x="683587" y="776618"/>
                  </a:lnTo>
                  <a:lnTo>
                    <a:pt x="717718" y="748816"/>
                  </a:lnTo>
                  <a:lnTo>
                    <a:pt x="748816" y="717718"/>
                  </a:lnTo>
                  <a:lnTo>
                    <a:pt x="776618" y="683587"/>
                  </a:lnTo>
                  <a:lnTo>
                    <a:pt x="800861" y="646683"/>
                  </a:lnTo>
                  <a:lnTo>
                    <a:pt x="821285" y="607271"/>
                  </a:lnTo>
                  <a:lnTo>
                    <a:pt x="837626" y="565611"/>
                  </a:lnTo>
                  <a:lnTo>
                    <a:pt x="849623" y="521965"/>
                  </a:lnTo>
                  <a:lnTo>
                    <a:pt x="857014" y="476597"/>
                  </a:lnTo>
                  <a:lnTo>
                    <a:pt x="859535" y="429767"/>
                  </a:lnTo>
                  <a:lnTo>
                    <a:pt x="857014" y="382938"/>
                  </a:lnTo>
                  <a:lnTo>
                    <a:pt x="849623" y="337570"/>
                  </a:lnTo>
                  <a:lnTo>
                    <a:pt x="837626" y="293924"/>
                  </a:lnTo>
                  <a:lnTo>
                    <a:pt x="821285" y="252264"/>
                  </a:lnTo>
                  <a:lnTo>
                    <a:pt x="800861" y="212851"/>
                  </a:lnTo>
                  <a:lnTo>
                    <a:pt x="776618" y="175948"/>
                  </a:lnTo>
                  <a:lnTo>
                    <a:pt x="748816" y="141817"/>
                  </a:lnTo>
                  <a:lnTo>
                    <a:pt x="717718" y="110719"/>
                  </a:lnTo>
                  <a:lnTo>
                    <a:pt x="683587" y="82917"/>
                  </a:lnTo>
                  <a:lnTo>
                    <a:pt x="646683" y="58673"/>
                  </a:lnTo>
                  <a:lnTo>
                    <a:pt x="607271" y="38250"/>
                  </a:lnTo>
                  <a:lnTo>
                    <a:pt x="565611" y="21909"/>
                  </a:lnTo>
                  <a:lnTo>
                    <a:pt x="521965" y="9912"/>
                  </a:lnTo>
                  <a:lnTo>
                    <a:pt x="476597" y="2521"/>
                  </a:lnTo>
                  <a:lnTo>
                    <a:pt x="429767" y="0"/>
                  </a:lnTo>
                  <a:close/>
                </a:path>
              </a:pathLst>
            </a:custGeom>
            <a:solidFill>
              <a:srgbClr val="93C7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9487027" y="4524883"/>
              <a:ext cx="158750" cy="314325"/>
            </a:xfrm>
            <a:custGeom>
              <a:avLst/>
              <a:gdLst/>
              <a:ahLst/>
              <a:cxnLst/>
              <a:rect l="l" t="t" r="r" b="b"/>
              <a:pathLst>
                <a:path w="158750" h="314325">
                  <a:moveTo>
                    <a:pt x="158496" y="0"/>
                  </a:moveTo>
                  <a:lnTo>
                    <a:pt x="0" y="0"/>
                  </a:lnTo>
                  <a:lnTo>
                    <a:pt x="0" y="313944"/>
                  </a:lnTo>
                  <a:lnTo>
                    <a:pt x="158496" y="313944"/>
                  </a:lnTo>
                  <a:lnTo>
                    <a:pt x="158496" y="0"/>
                  </a:lnTo>
                  <a:close/>
                </a:path>
              </a:pathLst>
            </a:custGeom>
            <a:solidFill>
              <a:srgbClr val="F8F49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9506839" y="4540123"/>
              <a:ext cx="47625" cy="48895"/>
            </a:xfrm>
            <a:custGeom>
              <a:avLst/>
              <a:gdLst/>
              <a:ahLst/>
              <a:cxnLst/>
              <a:rect l="l" t="t" r="r" b="b"/>
              <a:pathLst>
                <a:path w="47625" h="48895">
                  <a:moveTo>
                    <a:pt x="47243" y="0"/>
                  </a:moveTo>
                  <a:lnTo>
                    <a:pt x="0" y="0"/>
                  </a:lnTo>
                  <a:lnTo>
                    <a:pt x="0" y="48768"/>
                  </a:lnTo>
                  <a:lnTo>
                    <a:pt x="47243" y="48768"/>
                  </a:lnTo>
                  <a:lnTo>
                    <a:pt x="47243" y="45212"/>
                  </a:lnTo>
                  <a:lnTo>
                    <a:pt x="3301" y="45212"/>
                  </a:lnTo>
                  <a:lnTo>
                    <a:pt x="3301" y="3556"/>
                  </a:lnTo>
                  <a:lnTo>
                    <a:pt x="47243" y="3556"/>
                  </a:lnTo>
                  <a:lnTo>
                    <a:pt x="47243" y="0"/>
                  </a:lnTo>
                  <a:close/>
                </a:path>
                <a:path w="47625" h="48895">
                  <a:moveTo>
                    <a:pt x="47243" y="3556"/>
                  </a:moveTo>
                  <a:lnTo>
                    <a:pt x="44068" y="3556"/>
                  </a:lnTo>
                  <a:lnTo>
                    <a:pt x="44068" y="45212"/>
                  </a:lnTo>
                  <a:lnTo>
                    <a:pt x="47243" y="45212"/>
                  </a:lnTo>
                  <a:lnTo>
                    <a:pt x="47243" y="355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9509886" y="4544693"/>
              <a:ext cx="41275" cy="41275"/>
            </a:xfrm>
            <a:custGeom>
              <a:avLst/>
              <a:gdLst/>
              <a:ahLst/>
              <a:cxnLst/>
              <a:rect l="l" t="t" r="r" b="b"/>
              <a:pathLst>
                <a:path w="41275" h="41275">
                  <a:moveTo>
                    <a:pt x="41149" y="0"/>
                  </a:moveTo>
                  <a:lnTo>
                    <a:pt x="0" y="0"/>
                  </a:lnTo>
                  <a:lnTo>
                    <a:pt x="0" y="41149"/>
                  </a:lnTo>
                  <a:lnTo>
                    <a:pt x="41149" y="41149"/>
                  </a:lnTo>
                  <a:lnTo>
                    <a:pt x="41149" y="0"/>
                  </a:lnTo>
                  <a:close/>
                </a:path>
              </a:pathLst>
            </a:custGeom>
            <a:solidFill>
              <a:srgbClr val="1894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9575419" y="4540123"/>
              <a:ext cx="48895" cy="48895"/>
            </a:xfrm>
            <a:custGeom>
              <a:avLst/>
              <a:gdLst/>
              <a:ahLst/>
              <a:cxnLst/>
              <a:rect l="l" t="t" r="r" b="b"/>
              <a:pathLst>
                <a:path w="48895" h="48895">
                  <a:moveTo>
                    <a:pt x="48767" y="0"/>
                  </a:moveTo>
                  <a:lnTo>
                    <a:pt x="0" y="0"/>
                  </a:lnTo>
                  <a:lnTo>
                    <a:pt x="0" y="48768"/>
                  </a:lnTo>
                  <a:lnTo>
                    <a:pt x="48767" y="48768"/>
                  </a:lnTo>
                  <a:lnTo>
                    <a:pt x="48767" y="45212"/>
                  </a:lnTo>
                  <a:lnTo>
                    <a:pt x="3555" y="45212"/>
                  </a:lnTo>
                  <a:lnTo>
                    <a:pt x="3555" y="3556"/>
                  </a:lnTo>
                  <a:lnTo>
                    <a:pt x="48767" y="3556"/>
                  </a:lnTo>
                  <a:lnTo>
                    <a:pt x="48767" y="0"/>
                  </a:lnTo>
                  <a:close/>
                </a:path>
                <a:path w="48895" h="48895">
                  <a:moveTo>
                    <a:pt x="48767" y="3556"/>
                  </a:moveTo>
                  <a:lnTo>
                    <a:pt x="45465" y="3556"/>
                  </a:lnTo>
                  <a:lnTo>
                    <a:pt x="45465" y="45212"/>
                  </a:lnTo>
                  <a:lnTo>
                    <a:pt x="48767" y="45212"/>
                  </a:lnTo>
                  <a:lnTo>
                    <a:pt x="48767" y="355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9579991" y="4544693"/>
              <a:ext cx="41275" cy="41275"/>
            </a:xfrm>
            <a:custGeom>
              <a:avLst/>
              <a:gdLst/>
              <a:ahLst/>
              <a:cxnLst/>
              <a:rect l="l" t="t" r="r" b="b"/>
              <a:pathLst>
                <a:path w="41275" h="41275">
                  <a:moveTo>
                    <a:pt x="41149" y="0"/>
                  </a:moveTo>
                  <a:lnTo>
                    <a:pt x="0" y="0"/>
                  </a:lnTo>
                  <a:lnTo>
                    <a:pt x="0" y="41149"/>
                  </a:lnTo>
                  <a:lnTo>
                    <a:pt x="41149" y="41149"/>
                  </a:lnTo>
                  <a:lnTo>
                    <a:pt x="41149" y="0"/>
                  </a:lnTo>
                  <a:close/>
                </a:path>
              </a:pathLst>
            </a:custGeom>
            <a:solidFill>
              <a:srgbClr val="1894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9506839" y="4608703"/>
              <a:ext cx="47625" cy="48895"/>
            </a:xfrm>
            <a:custGeom>
              <a:avLst/>
              <a:gdLst/>
              <a:ahLst/>
              <a:cxnLst/>
              <a:rect l="l" t="t" r="r" b="b"/>
              <a:pathLst>
                <a:path w="47625" h="48895">
                  <a:moveTo>
                    <a:pt x="47243" y="0"/>
                  </a:moveTo>
                  <a:lnTo>
                    <a:pt x="0" y="0"/>
                  </a:lnTo>
                  <a:lnTo>
                    <a:pt x="0" y="48768"/>
                  </a:lnTo>
                  <a:lnTo>
                    <a:pt x="47243" y="48768"/>
                  </a:lnTo>
                  <a:lnTo>
                    <a:pt x="47243" y="45212"/>
                  </a:lnTo>
                  <a:lnTo>
                    <a:pt x="3301" y="45212"/>
                  </a:lnTo>
                  <a:lnTo>
                    <a:pt x="3301" y="3556"/>
                  </a:lnTo>
                  <a:lnTo>
                    <a:pt x="47243" y="3556"/>
                  </a:lnTo>
                  <a:lnTo>
                    <a:pt x="47243" y="0"/>
                  </a:lnTo>
                  <a:close/>
                </a:path>
                <a:path w="47625" h="48895">
                  <a:moveTo>
                    <a:pt x="47243" y="3556"/>
                  </a:moveTo>
                  <a:lnTo>
                    <a:pt x="44068" y="3556"/>
                  </a:lnTo>
                  <a:lnTo>
                    <a:pt x="44068" y="45212"/>
                  </a:lnTo>
                  <a:lnTo>
                    <a:pt x="47243" y="45212"/>
                  </a:lnTo>
                  <a:lnTo>
                    <a:pt x="47243" y="355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9509886" y="4613273"/>
              <a:ext cx="41275" cy="41275"/>
            </a:xfrm>
            <a:custGeom>
              <a:avLst/>
              <a:gdLst/>
              <a:ahLst/>
              <a:cxnLst/>
              <a:rect l="l" t="t" r="r" b="b"/>
              <a:pathLst>
                <a:path w="41275" h="41275">
                  <a:moveTo>
                    <a:pt x="41149" y="0"/>
                  </a:moveTo>
                  <a:lnTo>
                    <a:pt x="0" y="0"/>
                  </a:lnTo>
                  <a:lnTo>
                    <a:pt x="0" y="41149"/>
                  </a:lnTo>
                  <a:lnTo>
                    <a:pt x="41149" y="41149"/>
                  </a:lnTo>
                  <a:lnTo>
                    <a:pt x="41149" y="0"/>
                  </a:lnTo>
                  <a:close/>
                </a:path>
              </a:pathLst>
            </a:custGeom>
            <a:solidFill>
              <a:srgbClr val="1894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9575419" y="4608703"/>
              <a:ext cx="48895" cy="48895"/>
            </a:xfrm>
            <a:custGeom>
              <a:avLst/>
              <a:gdLst/>
              <a:ahLst/>
              <a:cxnLst/>
              <a:rect l="l" t="t" r="r" b="b"/>
              <a:pathLst>
                <a:path w="48895" h="48895">
                  <a:moveTo>
                    <a:pt x="48767" y="0"/>
                  </a:moveTo>
                  <a:lnTo>
                    <a:pt x="0" y="0"/>
                  </a:lnTo>
                  <a:lnTo>
                    <a:pt x="0" y="48768"/>
                  </a:lnTo>
                  <a:lnTo>
                    <a:pt x="48767" y="48768"/>
                  </a:lnTo>
                  <a:lnTo>
                    <a:pt x="48767" y="45212"/>
                  </a:lnTo>
                  <a:lnTo>
                    <a:pt x="3555" y="45212"/>
                  </a:lnTo>
                  <a:lnTo>
                    <a:pt x="3555" y="3556"/>
                  </a:lnTo>
                  <a:lnTo>
                    <a:pt x="48767" y="3556"/>
                  </a:lnTo>
                  <a:lnTo>
                    <a:pt x="48767" y="0"/>
                  </a:lnTo>
                  <a:close/>
                </a:path>
                <a:path w="48895" h="48895">
                  <a:moveTo>
                    <a:pt x="48767" y="3556"/>
                  </a:moveTo>
                  <a:lnTo>
                    <a:pt x="45465" y="3556"/>
                  </a:lnTo>
                  <a:lnTo>
                    <a:pt x="45465" y="45212"/>
                  </a:lnTo>
                  <a:lnTo>
                    <a:pt x="48767" y="45212"/>
                  </a:lnTo>
                  <a:lnTo>
                    <a:pt x="48767" y="355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9579991" y="4613273"/>
              <a:ext cx="41275" cy="41275"/>
            </a:xfrm>
            <a:custGeom>
              <a:avLst/>
              <a:gdLst/>
              <a:ahLst/>
              <a:cxnLst/>
              <a:rect l="l" t="t" r="r" b="b"/>
              <a:pathLst>
                <a:path w="41275" h="41275">
                  <a:moveTo>
                    <a:pt x="41149" y="0"/>
                  </a:moveTo>
                  <a:lnTo>
                    <a:pt x="0" y="0"/>
                  </a:lnTo>
                  <a:lnTo>
                    <a:pt x="0" y="41149"/>
                  </a:lnTo>
                  <a:lnTo>
                    <a:pt x="41149" y="41149"/>
                  </a:lnTo>
                  <a:lnTo>
                    <a:pt x="41149" y="0"/>
                  </a:lnTo>
                  <a:close/>
                </a:path>
              </a:pathLst>
            </a:custGeom>
            <a:solidFill>
              <a:srgbClr val="1894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9488551" y="4512310"/>
              <a:ext cx="172085" cy="15240"/>
            </a:xfrm>
            <a:custGeom>
              <a:avLst/>
              <a:gdLst/>
              <a:ahLst/>
              <a:cxnLst/>
              <a:rect l="l" t="t" r="r" b="b"/>
              <a:pathLst>
                <a:path w="172084" h="15239">
                  <a:moveTo>
                    <a:pt x="172085" y="1270"/>
                  </a:moveTo>
                  <a:lnTo>
                    <a:pt x="172021" y="0"/>
                  </a:lnTo>
                  <a:lnTo>
                    <a:pt x="0" y="0"/>
                  </a:lnTo>
                  <a:lnTo>
                    <a:pt x="0" y="1270"/>
                  </a:lnTo>
                  <a:lnTo>
                    <a:pt x="0" y="2540"/>
                  </a:lnTo>
                  <a:lnTo>
                    <a:pt x="0" y="15240"/>
                  </a:lnTo>
                  <a:lnTo>
                    <a:pt x="172085" y="15240"/>
                  </a:lnTo>
                  <a:lnTo>
                    <a:pt x="172085" y="2540"/>
                  </a:lnTo>
                  <a:lnTo>
                    <a:pt x="172085" y="1270"/>
                  </a:lnTo>
                  <a:close/>
                </a:path>
              </a:pathLst>
            </a:custGeom>
            <a:solidFill>
              <a:srgbClr val="969D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9488551" y="4522470"/>
              <a:ext cx="163195" cy="6350"/>
            </a:xfrm>
            <a:custGeom>
              <a:avLst/>
              <a:gdLst/>
              <a:ahLst/>
              <a:cxnLst/>
              <a:rect l="l" t="t" r="r" b="b"/>
              <a:pathLst>
                <a:path w="163195" h="6350">
                  <a:moveTo>
                    <a:pt x="162941" y="1270"/>
                  </a:moveTo>
                  <a:lnTo>
                    <a:pt x="162737" y="1270"/>
                  </a:lnTo>
                  <a:lnTo>
                    <a:pt x="162737" y="0"/>
                  </a:lnTo>
                  <a:lnTo>
                    <a:pt x="0" y="0"/>
                  </a:lnTo>
                  <a:lnTo>
                    <a:pt x="0" y="1270"/>
                  </a:lnTo>
                  <a:lnTo>
                    <a:pt x="0" y="6350"/>
                  </a:lnTo>
                  <a:lnTo>
                    <a:pt x="162941" y="6350"/>
                  </a:lnTo>
                  <a:lnTo>
                    <a:pt x="162941" y="1270"/>
                  </a:lnTo>
                  <a:close/>
                </a:path>
              </a:pathLst>
            </a:custGeom>
            <a:solidFill>
              <a:srgbClr val="B1B1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9508363" y="4674235"/>
              <a:ext cx="47625" cy="48895"/>
            </a:xfrm>
            <a:custGeom>
              <a:avLst/>
              <a:gdLst/>
              <a:ahLst/>
              <a:cxnLst/>
              <a:rect l="l" t="t" r="r" b="b"/>
              <a:pathLst>
                <a:path w="47625" h="48895">
                  <a:moveTo>
                    <a:pt x="47243" y="0"/>
                  </a:moveTo>
                  <a:lnTo>
                    <a:pt x="0" y="0"/>
                  </a:lnTo>
                  <a:lnTo>
                    <a:pt x="0" y="48767"/>
                  </a:lnTo>
                  <a:lnTo>
                    <a:pt x="47243" y="48767"/>
                  </a:lnTo>
                  <a:lnTo>
                    <a:pt x="47243" y="45212"/>
                  </a:lnTo>
                  <a:lnTo>
                    <a:pt x="3047" y="45212"/>
                  </a:lnTo>
                  <a:lnTo>
                    <a:pt x="3047" y="3556"/>
                  </a:lnTo>
                  <a:lnTo>
                    <a:pt x="47243" y="3556"/>
                  </a:lnTo>
                  <a:lnTo>
                    <a:pt x="47243" y="0"/>
                  </a:lnTo>
                  <a:close/>
                </a:path>
                <a:path w="47625" h="48895">
                  <a:moveTo>
                    <a:pt x="47243" y="3556"/>
                  </a:moveTo>
                  <a:lnTo>
                    <a:pt x="43814" y="3556"/>
                  </a:lnTo>
                  <a:lnTo>
                    <a:pt x="43814" y="45212"/>
                  </a:lnTo>
                  <a:lnTo>
                    <a:pt x="47243" y="45212"/>
                  </a:lnTo>
                  <a:lnTo>
                    <a:pt x="47243" y="355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9511410" y="4677281"/>
              <a:ext cx="41275" cy="41275"/>
            </a:xfrm>
            <a:custGeom>
              <a:avLst/>
              <a:gdLst/>
              <a:ahLst/>
              <a:cxnLst/>
              <a:rect l="l" t="t" r="r" b="b"/>
              <a:pathLst>
                <a:path w="41275" h="41275">
                  <a:moveTo>
                    <a:pt x="41149" y="0"/>
                  </a:moveTo>
                  <a:lnTo>
                    <a:pt x="0" y="0"/>
                  </a:lnTo>
                  <a:lnTo>
                    <a:pt x="0" y="41149"/>
                  </a:lnTo>
                  <a:lnTo>
                    <a:pt x="41149" y="41149"/>
                  </a:lnTo>
                  <a:lnTo>
                    <a:pt x="41149" y="0"/>
                  </a:lnTo>
                  <a:close/>
                </a:path>
              </a:pathLst>
            </a:custGeom>
            <a:solidFill>
              <a:srgbClr val="1894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9578466" y="4674235"/>
              <a:ext cx="47625" cy="48895"/>
            </a:xfrm>
            <a:custGeom>
              <a:avLst/>
              <a:gdLst/>
              <a:ahLst/>
              <a:cxnLst/>
              <a:rect l="l" t="t" r="r" b="b"/>
              <a:pathLst>
                <a:path w="47625" h="48895">
                  <a:moveTo>
                    <a:pt x="47243" y="0"/>
                  </a:moveTo>
                  <a:lnTo>
                    <a:pt x="0" y="0"/>
                  </a:lnTo>
                  <a:lnTo>
                    <a:pt x="0" y="48767"/>
                  </a:lnTo>
                  <a:lnTo>
                    <a:pt x="47243" y="48767"/>
                  </a:lnTo>
                  <a:lnTo>
                    <a:pt x="47243" y="45212"/>
                  </a:lnTo>
                  <a:lnTo>
                    <a:pt x="3301" y="45212"/>
                  </a:lnTo>
                  <a:lnTo>
                    <a:pt x="3301" y="3556"/>
                  </a:lnTo>
                  <a:lnTo>
                    <a:pt x="47243" y="3556"/>
                  </a:lnTo>
                  <a:lnTo>
                    <a:pt x="47243" y="0"/>
                  </a:lnTo>
                  <a:close/>
                </a:path>
                <a:path w="47625" h="48895">
                  <a:moveTo>
                    <a:pt x="47243" y="3556"/>
                  </a:moveTo>
                  <a:lnTo>
                    <a:pt x="43814" y="3556"/>
                  </a:lnTo>
                  <a:lnTo>
                    <a:pt x="43814" y="45212"/>
                  </a:lnTo>
                  <a:lnTo>
                    <a:pt x="47243" y="45212"/>
                  </a:lnTo>
                  <a:lnTo>
                    <a:pt x="47243" y="355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9581515" y="4677281"/>
              <a:ext cx="41275" cy="41275"/>
            </a:xfrm>
            <a:custGeom>
              <a:avLst/>
              <a:gdLst/>
              <a:ahLst/>
              <a:cxnLst/>
              <a:rect l="l" t="t" r="r" b="b"/>
              <a:pathLst>
                <a:path w="41275" h="41275">
                  <a:moveTo>
                    <a:pt x="41149" y="0"/>
                  </a:moveTo>
                  <a:lnTo>
                    <a:pt x="0" y="0"/>
                  </a:lnTo>
                  <a:lnTo>
                    <a:pt x="0" y="41149"/>
                  </a:lnTo>
                  <a:lnTo>
                    <a:pt x="41149" y="41149"/>
                  </a:lnTo>
                  <a:lnTo>
                    <a:pt x="41149" y="0"/>
                  </a:lnTo>
                  <a:close/>
                </a:path>
              </a:pathLst>
            </a:custGeom>
            <a:solidFill>
              <a:srgbClr val="1894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9508363" y="4741291"/>
              <a:ext cx="47625" cy="48895"/>
            </a:xfrm>
            <a:custGeom>
              <a:avLst/>
              <a:gdLst/>
              <a:ahLst/>
              <a:cxnLst/>
              <a:rect l="l" t="t" r="r" b="b"/>
              <a:pathLst>
                <a:path w="47625" h="48895">
                  <a:moveTo>
                    <a:pt x="47243" y="0"/>
                  </a:moveTo>
                  <a:lnTo>
                    <a:pt x="0" y="0"/>
                  </a:lnTo>
                  <a:lnTo>
                    <a:pt x="0" y="48767"/>
                  </a:lnTo>
                  <a:lnTo>
                    <a:pt x="47243" y="48767"/>
                  </a:lnTo>
                  <a:lnTo>
                    <a:pt x="47243" y="45465"/>
                  </a:lnTo>
                  <a:lnTo>
                    <a:pt x="3047" y="45465"/>
                  </a:lnTo>
                  <a:lnTo>
                    <a:pt x="3047" y="3809"/>
                  </a:lnTo>
                  <a:lnTo>
                    <a:pt x="47243" y="3809"/>
                  </a:lnTo>
                  <a:lnTo>
                    <a:pt x="47243" y="0"/>
                  </a:lnTo>
                  <a:close/>
                </a:path>
                <a:path w="47625" h="48895">
                  <a:moveTo>
                    <a:pt x="47243" y="3809"/>
                  </a:moveTo>
                  <a:lnTo>
                    <a:pt x="43814" y="3809"/>
                  </a:lnTo>
                  <a:lnTo>
                    <a:pt x="43814" y="45465"/>
                  </a:lnTo>
                  <a:lnTo>
                    <a:pt x="47243" y="45465"/>
                  </a:lnTo>
                  <a:lnTo>
                    <a:pt x="47243" y="380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9511410" y="4745861"/>
              <a:ext cx="41275" cy="41275"/>
            </a:xfrm>
            <a:custGeom>
              <a:avLst/>
              <a:gdLst/>
              <a:ahLst/>
              <a:cxnLst/>
              <a:rect l="l" t="t" r="r" b="b"/>
              <a:pathLst>
                <a:path w="41275" h="41275">
                  <a:moveTo>
                    <a:pt x="41149" y="0"/>
                  </a:moveTo>
                  <a:lnTo>
                    <a:pt x="0" y="0"/>
                  </a:lnTo>
                  <a:lnTo>
                    <a:pt x="0" y="41149"/>
                  </a:lnTo>
                  <a:lnTo>
                    <a:pt x="41149" y="41149"/>
                  </a:lnTo>
                  <a:lnTo>
                    <a:pt x="41149" y="0"/>
                  </a:lnTo>
                  <a:close/>
                </a:path>
              </a:pathLst>
            </a:custGeom>
            <a:solidFill>
              <a:srgbClr val="1894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9578466" y="4741291"/>
              <a:ext cx="47625" cy="48895"/>
            </a:xfrm>
            <a:custGeom>
              <a:avLst/>
              <a:gdLst/>
              <a:ahLst/>
              <a:cxnLst/>
              <a:rect l="l" t="t" r="r" b="b"/>
              <a:pathLst>
                <a:path w="47625" h="48895">
                  <a:moveTo>
                    <a:pt x="47243" y="0"/>
                  </a:moveTo>
                  <a:lnTo>
                    <a:pt x="0" y="0"/>
                  </a:lnTo>
                  <a:lnTo>
                    <a:pt x="0" y="48767"/>
                  </a:lnTo>
                  <a:lnTo>
                    <a:pt x="47243" y="48767"/>
                  </a:lnTo>
                  <a:lnTo>
                    <a:pt x="47243" y="45465"/>
                  </a:lnTo>
                  <a:lnTo>
                    <a:pt x="3301" y="45465"/>
                  </a:lnTo>
                  <a:lnTo>
                    <a:pt x="3301" y="3809"/>
                  </a:lnTo>
                  <a:lnTo>
                    <a:pt x="47243" y="3809"/>
                  </a:lnTo>
                  <a:lnTo>
                    <a:pt x="47243" y="0"/>
                  </a:lnTo>
                  <a:close/>
                </a:path>
                <a:path w="47625" h="48895">
                  <a:moveTo>
                    <a:pt x="47243" y="3809"/>
                  </a:moveTo>
                  <a:lnTo>
                    <a:pt x="43814" y="3809"/>
                  </a:lnTo>
                  <a:lnTo>
                    <a:pt x="43814" y="45465"/>
                  </a:lnTo>
                  <a:lnTo>
                    <a:pt x="47243" y="45465"/>
                  </a:lnTo>
                  <a:lnTo>
                    <a:pt x="47243" y="380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9581515" y="4745861"/>
              <a:ext cx="41275" cy="41275"/>
            </a:xfrm>
            <a:custGeom>
              <a:avLst/>
              <a:gdLst/>
              <a:ahLst/>
              <a:cxnLst/>
              <a:rect l="l" t="t" r="r" b="b"/>
              <a:pathLst>
                <a:path w="41275" h="41275">
                  <a:moveTo>
                    <a:pt x="41149" y="0"/>
                  </a:moveTo>
                  <a:lnTo>
                    <a:pt x="0" y="0"/>
                  </a:lnTo>
                  <a:lnTo>
                    <a:pt x="0" y="41149"/>
                  </a:lnTo>
                  <a:lnTo>
                    <a:pt x="41149" y="41149"/>
                  </a:lnTo>
                  <a:lnTo>
                    <a:pt x="41149" y="0"/>
                  </a:lnTo>
                  <a:close/>
                </a:path>
              </a:pathLst>
            </a:custGeom>
            <a:solidFill>
              <a:srgbClr val="1894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9008491" y="4524883"/>
              <a:ext cx="158750" cy="314325"/>
            </a:xfrm>
            <a:custGeom>
              <a:avLst/>
              <a:gdLst/>
              <a:ahLst/>
              <a:cxnLst/>
              <a:rect l="l" t="t" r="r" b="b"/>
              <a:pathLst>
                <a:path w="158750" h="314325">
                  <a:moveTo>
                    <a:pt x="158496" y="0"/>
                  </a:moveTo>
                  <a:lnTo>
                    <a:pt x="0" y="0"/>
                  </a:lnTo>
                  <a:lnTo>
                    <a:pt x="0" y="313944"/>
                  </a:lnTo>
                  <a:lnTo>
                    <a:pt x="158496" y="313944"/>
                  </a:lnTo>
                  <a:lnTo>
                    <a:pt x="158496" y="0"/>
                  </a:lnTo>
                  <a:close/>
                </a:path>
              </a:pathLst>
            </a:custGeom>
            <a:solidFill>
              <a:srgbClr val="F8F49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9028303" y="4540123"/>
              <a:ext cx="47625" cy="48895"/>
            </a:xfrm>
            <a:custGeom>
              <a:avLst/>
              <a:gdLst/>
              <a:ahLst/>
              <a:cxnLst/>
              <a:rect l="l" t="t" r="r" b="b"/>
              <a:pathLst>
                <a:path w="47625" h="48895">
                  <a:moveTo>
                    <a:pt x="47244" y="0"/>
                  </a:moveTo>
                  <a:lnTo>
                    <a:pt x="0" y="0"/>
                  </a:lnTo>
                  <a:lnTo>
                    <a:pt x="0" y="48768"/>
                  </a:lnTo>
                  <a:lnTo>
                    <a:pt x="47244" y="48768"/>
                  </a:lnTo>
                  <a:lnTo>
                    <a:pt x="47244" y="45212"/>
                  </a:lnTo>
                  <a:lnTo>
                    <a:pt x="3301" y="45212"/>
                  </a:lnTo>
                  <a:lnTo>
                    <a:pt x="3301" y="3556"/>
                  </a:lnTo>
                  <a:lnTo>
                    <a:pt x="47244" y="3556"/>
                  </a:lnTo>
                  <a:lnTo>
                    <a:pt x="47244" y="0"/>
                  </a:lnTo>
                  <a:close/>
                </a:path>
                <a:path w="47625" h="48895">
                  <a:moveTo>
                    <a:pt x="47244" y="3556"/>
                  </a:moveTo>
                  <a:lnTo>
                    <a:pt x="43815" y="3556"/>
                  </a:lnTo>
                  <a:lnTo>
                    <a:pt x="43815" y="45212"/>
                  </a:lnTo>
                  <a:lnTo>
                    <a:pt x="47244" y="45212"/>
                  </a:lnTo>
                  <a:lnTo>
                    <a:pt x="47244" y="355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9031351" y="4544693"/>
              <a:ext cx="41275" cy="41275"/>
            </a:xfrm>
            <a:custGeom>
              <a:avLst/>
              <a:gdLst/>
              <a:ahLst/>
              <a:cxnLst/>
              <a:rect l="l" t="t" r="r" b="b"/>
              <a:pathLst>
                <a:path w="41275" h="41275">
                  <a:moveTo>
                    <a:pt x="41149" y="0"/>
                  </a:moveTo>
                  <a:lnTo>
                    <a:pt x="0" y="0"/>
                  </a:lnTo>
                  <a:lnTo>
                    <a:pt x="0" y="41149"/>
                  </a:lnTo>
                  <a:lnTo>
                    <a:pt x="41149" y="41149"/>
                  </a:lnTo>
                  <a:lnTo>
                    <a:pt x="41149" y="0"/>
                  </a:lnTo>
                  <a:close/>
                </a:path>
              </a:pathLst>
            </a:custGeom>
            <a:solidFill>
              <a:srgbClr val="1894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9098407" y="4540123"/>
              <a:ext cx="47625" cy="48895"/>
            </a:xfrm>
            <a:custGeom>
              <a:avLst/>
              <a:gdLst/>
              <a:ahLst/>
              <a:cxnLst/>
              <a:rect l="l" t="t" r="r" b="b"/>
              <a:pathLst>
                <a:path w="47625" h="48895">
                  <a:moveTo>
                    <a:pt x="47244" y="0"/>
                  </a:moveTo>
                  <a:lnTo>
                    <a:pt x="0" y="0"/>
                  </a:lnTo>
                  <a:lnTo>
                    <a:pt x="0" y="48768"/>
                  </a:lnTo>
                  <a:lnTo>
                    <a:pt x="47244" y="48768"/>
                  </a:lnTo>
                  <a:lnTo>
                    <a:pt x="47244" y="45212"/>
                  </a:lnTo>
                  <a:lnTo>
                    <a:pt x="3048" y="45212"/>
                  </a:lnTo>
                  <a:lnTo>
                    <a:pt x="3048" y="3556"/>
                  </a:lnTo>
                  <a:lnTo>
                    <a:pt x="47244" y="3556"/>
                  </a:lnTo>
                  <a:lnTo>
                    <a:pt x="47244" y="0"/>
                  </a:lnTo>
                  <a:close/>
                </a:path>
                <a:path w="47625" h="48895">
                  <a:moveTo>
                    <a:pt x="47244" y="3556"/>
                  </a:moveTo>
                  <a:lnTo>
                    <a:pt x="43815" y="3556"/>
                  </a:lnTo>
                  <a:lnTo>
                    <a:pt x="43815" y="45212"/>
                  </a:lnTo>
                  <a:lnTo>
                    <a:pt x="47244" y="45212"/>
                  </a:lnTo>
                  <a:lnTo>
                    <a:pt x="47244" y="355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9101454" y="4544693"/>
              <a:ext cx="40005" cy="41275"/>
            </a:xfrm>
            <a:custGeom>
              <a:avLst/>
              <a:gdLst/>
              <a:ahLst/>
              <a:cxnLst/>
              <a:rect l="l" t="t" r="r" b="b"/>
              <a:pathLst>
                <a:path w="40004" h="41275">
                  <a:moveTo>
                    <a:pt x="39624" y="0"/>
                  </a:moveTo>
                  <a:lnTo>
                    <a:pt x="0" y="0"/>
                  </a:lnTo>
                  <a:lnTo>
                    <a:pt x="0" y="41149"/>
                  </a:lnTo>
                  <a:lnTo>
                    <a:pt x="39624" y="41149"/>
                  </a:lnTo>
                  <a:lnTo>
                    <a:pt x="39624" y="0"/>
                  </a:lnTo>
                  <a:close/>
                </a:path>
              </a:pathLst>
            </a:custGeom>
            <a:solidFill>
              <a:srgbClr val="1894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9028303" y="4608703"/>
              <a:ext cx="47625" cy="48895"/>
            </a:xfrm>
            <a:custGeom>
              <a:avLst/>
              <a:gdLst/>
              <a:ahLst/>
              <a:cxnLst/>
              <a:rect l="l" t="t" r="r" b="b"/>
              <a:pathLst>
                <a:path w="47625" h="48895">
                  <a:moveTo>
                    <a:pt x="47244" y="0"/>
                  </a:moveTo>
                  <a:lnTo>
                    <a:pt x="0" y="0"/>
                  </a:lnTo>
                  <a:lnTo>
                    <a:pt x="0" y="48768"/>
                  </a:lnTo>
                  <a:lnTo>
                    <a:pt x="47244" y="48768"/>
                  </a:lnTo>
                  <a:lnTo>
                    <a:pt x="47244" y="45212"/>
                  </a:lnTo>
                  <a:lnTo>
                    <a:pt x="3555" y="45212"/>
                  </a:lnTo>
                  <a:lnTo>
                    <a:pt x="3555" y="3556"/>
                  </a:lnTo>
                  <a:lnTo>
                    <a:pt x="47244" y="3556"/>
                  </a:lnTo>
                  <a:lnTo>
                    <a:pt x="47244" y="0"/>
                  </a:lnTo>
                  <a:close/>
                </a:path>
                <a:path w="47625" h="48895">
                  <a:moveTo>
                    <a:pt x="47244" y="3556"/>
                  </a:moveTo>
                  <a:lnTo>
                    <a:pt x="44069" y="3556"/>
                  </a:lnTo>
                  <a:lnTo>
                    <a:pt x="44069" y="45212"/>
                  </a:lnTo>
                  <a:lnTo>
                    <a:pt x="47244" y="45212"/>
                  </a:lnTo>
                  <a:lnTo>
                    <a:pt x="47244" y="355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9031351" y="4613273"/>
              <a:ext cx="41275" cy="41275"/>
            </a:xfrm>
            <a:custGeom>
              <a:avLst/>
              <a:gdLst/>
              <a:ahLst/>
              <a:cxnLst/>
              <a:rect l="l" t="t" r="r" b="b"/>
              <a:pathLst>
                <a:path w="41275" h="41275">
                  <a:moveTo>
                    <a:pt x="41149" y="0"/>
                  </a:moveTo>
                  <a:lnTo>
                    <a:pt x="0" y="0"/>
                  </a:lnTo>
                  <a:lnTo>
                    <a:pt x="0" y="41149"/>
                  </a:lnTo>
                  <a:lnTo>
                    <a:pt x="41149" y="41149"/>
                  </a:lnTo>
                  <a:lnTo>
                    <a:pt x="41149" y="0"/>
                  </a:lnTo>
                  <a:close/>
                </a:path>
              </a:pathLst>
            </a:custGeom>
            <a:solidFill>
              <a:srgbClr val="1894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9098407" y="4608703"/>
              <a:ext cx="47625" cy="48895"/>
            </a:xfrm>
            <a:custGeom>
              <a:avLst/>
              <a:gdLst/>
              <a:ahLst/>
              <a:cxnLst/>
              <a:rect l="l" t="t" r="r" b="b"/>
              <a:pathLst>
                <a:path w="47625" h="48895">
                  <a:moveTo>
                    <a:pt x="47244" y="0"/>
                  </a:moveTo>
                  <a:lnTo>
                    <a:pt x="0" y="0"/>
                  </a:lnTo>
                  <a:lnTo>
                    <a:pt x="0" y="48768"/>
                  </a:lnTo>
                  <a:lnTo>
                    <a:pt x="47244" y="48768"/>
                  </a:lnTo>
                  <a:lnTo>
                    <a:pt x="47244" y="45212"/>
                  </a:lnTo>
                  <a:lnTo>
                    <a:pt x="3048" y="45212"/>
                  </a:lnTo>
                  <a:lnTo>
                    <a:pt x="3048" y="3556"/>
                  </a:lnTo>
                  <a:lnTo>
                    <a:pt x="47244" y="3556"/>
                  </a:lnTo>
                  <a:lnTo>
                    <a:pt x="47244" y="0"/>
                  </a:lnTo>
                  <a:close/>
                </a:path>
                <a:path w="47625" h="48895">
                  <a:moveTo>
                    <a:pt x="47244" y="3556"/>
                  </a:moveTo>
                  <a:lnTo>
                    <a:pt x="43815" y="3556"/>
                  </a:lnTo>
                  <a:lnTo>
                    <a:pt x="43815" y="45212"/>
                  </a:lnTo>
                  <a:lnTo>
                    <a:pt x="47244" y="45212"/>
                  </a:lnTo>
                  <a:lnTo>
                    <a:pt x="47244" y="355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9101454" y="4613273"/>
              <a:ext cx="40005" cy="41275"/>
            </a:xfrm>
            <a:custGeom>
              <a:avLst/>
              <a:gdLst/>
              <a:ahLst/>
              <a:cxnLst/>
              <a:rect l="l" t="t" r="r" b="b"/>
              <a:pathLst>
                <a:path w="40004" h="41275">
                  <a:moveTo>
                    <a:pt x="39624" y="0"/>
                  </a:moveTo>
                  <a:lnTo>
                    <a:pt x="0" y="0"/>
                  </a:lnTo>
                  <a:lnTo>
                    <a:pt x="0" y="41149"/>
                  </a:lnTo>
                  <a:lnTo>
                    <a:pt x="39624" y="41149"/>
                  </a:lnTo>
                  <a:lnTo>
                    <a:pt x="39624" y="0"/>
                  </a:lnTo>
                  <a:close/>
                </a:path>
              </a:pathLst>
            </a:custGeom>
            <a:solidFill>
              <a:srgbClr val="1894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8991219" y="4512310"/>
              <a:ext cx="174625" cy="15240"/>
            </a:xfrm>
            <a:custGeom>
              <a:avLst/>
              <a:gdLst/>
              <a:ahLst/>
              <a:cxnLst/>
              <a:rect l="l" t="t" r="r" b="b"/>
              <a:pathLst>
                <a:path w="174625" h="15239">
                  <a:moveTo>
                    <a:pt x="174244" y="0"/>
                  </a:moveTo>
                  <a:lnTo>
                    <a:pt x="63" y="0"/>
                  </a:lnTo>
                  <a:lnTo>
                    <a:pt x="63" y="1270"/>
                  </a:lnTo>
                  <a:lnTo>
                    <a:pt x="0" y="2540"/>
                  </a:lnTo>
                  <a:lnTo>
                    <a:pt x="0" y="15240"/>
                  </a:lnTo>
                  <a:lnTo>
                    <a:pt x="174244" y="15240"/>
                  </a:lnTo>
                  <a:lnTo>
                    <a:pt x="174244" y="2540"/>
                  </a:lnTo>
                  <a:lnTo>
                    <a:pt x="174244" y="1270"/>
                  </a:lnTo>
                  <a:lnTo>
                    <a:pt x="174244" y="0"/>
                  </a:lnTo>
                  <a:close/>
                </a:path>
              </a:pathLst>
            </a:custGeom>
            <a:solidFill>
              <a:srgbClr val="969D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8998839" y="4522470"/>
              <a:ext cx="167005" cy="6350"/>
            </a:xfrm>
            <a:custGeom>
              <a:avLst/>
              <a:gdLst/>
              <a:ahLst/>
              <a:cxnLst/>
              <a:rect l="l" t="t" r="r" b="b"/>
              <a:pathLst>
                <a:path w="167004" h="6350">
                  <a:moveTo>
                    <a:pt x="166624" y="0"/>
                  </a:moveTo>
                  <a:lnTo>
                    <a:pt x="190" y="0"/>
                  </a:lnTo>
                  <a:lnTo>
                    <a:pt x="190" y="1270"/>
                  </a:lnTo>
                  <a:lnTo>
                    <a:pt x="0" y="1270"/>
                  </a:lnTo>
                  <a:lnTo>
                    <a:pt x="0" y="6350"/>
                  </a:lnTo>
                  <a:lnTo>
                    <a:pt x="166624" y="6350"/>
                  </a:lnTo>
                  <a:lnTo>
                    <a:pt x="166624" y="1270"/>
                  </a:lnTo>
                  <a:lnTo>
                    <a:pt x="166624" y="0"/>
                  </a:lnTo>
                  <a:close/>
                </a:path>
              </a:pathLst>
            </a:custGeom>
            <a:solidFill>
              <a:srgbClr val="B1B1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9029827" y="4674235"/>
              <a:ext cx="47625" cy="48895"/>
            </a:xfrm>
            <a:custGeom>
              <a:avLst/>
              <a:gdLst/>
              <a:ahLst/>
              <a:cxnLst/>
              <a:rect l="l" t="t" r="r" b="b"/>
              <a:pathLst>
                <a:path w="47625" h="48895">
                  <a:moveTo>
                    <a:pt x="47244" y="0"/>
                  </a:moveTo>
                  <a:lnTo>
                    <a:pt x="0" y="0"/>
                  </a:lnTo>
                  <a:lnTo>
                    <a:pt x="0" y="48767"/>
                  </a:lnTo>
                  <a:lnTo>
                    <a:pt x="47244" y="48767"/>
                  </a:lnTo>
                  <a:lnTo>
                    <a:pt x="47244" y="45212"/>
                  </a:lnTo>
                  <a:lnTo>
                    <a:pt x="3301" y="45212"/>
                  </a:lnTo>
                  <a:lnTo>
                    <a:pt x="3301" y="3556"/>
                  </a:lnTo>
                  <a:lnTo>
                    <a:pt x="47244" y="3556"/>
                  </a:lnTo>
                  <a:lnTo>
                    <a:pt x="47244" y="0"/>
                  </a:lnTo>
                  <a:close/>
                </a:path>
                <a:path w="47625" h="48895">
                  <a:moveTo>
                    <a:pt x="47244" y="3556"/>
                  </a:moveTo>
                  <a:lnTo>
                    <a:pt x="44069" y="3556"/>
                  </a:lnTo>
                  <a:lnTo>
                    <a:pt x="44069" y="45212"/>
                  </a:lnTo>
                  <a:lnTo>
                    <a:pt x="47244" y="45212"/>
                  </a:lnTo>
                  <a:lnTo>
                    <a:pt x="47244" y="355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9032875" y="4677281"/>
              <a:ext cx="41275" cy="41275"/>
            </a:xfrm>
            <a:custGeom>
              <a:avLst/>
              <a:gdLst/>
              <a:ahLst/>
              <a:cxnLst/>
              <a:rect l="l" t="t" r="r" b="b"/>
              <a:pathLst>
                <a:path w="41275" h="41275">
                  <a:moveTo>
                    <a:pt x="41149" y="0"/>
                  </a:moveTo>
                  <a:lnTo>
                    <a:pt x="0" y="0"/>
                  </a:lnTo>
                  <a:lnTo>
                    <a:pt x="0" y="41149"/>
                  </a:lnTo>
                  <a:lnTo>
                    <a:pt x="41149" y="41149"/>
                  </a:lnTo>
                  <a:lnTo>
                    <a:pt x="41149" y="0"/>
                  </a:lnTo>
                  <a:close/>
                </a:path>
              </a:pathLst>
            </a:custGeom>
            <a:solidFill>
              <a:srgbClr val="1894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9099930" y="4674235"/>
              <a:ext cx="47625" cy="48895"/>
            </a:xfrm>
            <a:custGeom>
              <a:avLst/>
              <a:gdLst/>
              <a:ahLst/>
              <a:cxnLst/>
              <a:rect l="l" t="t" r="r" b="b"/>
              <a:pathLst>
                <a:path w="47625" h="48895">
                  <a:moveTo>
                    <a:pt x="47244" y="0"/>
                  </a:moveTo>
                  <a:lnTo>
                    <a:pt x="0" y="0"/>
                  </a:lnTo>
                  <a:lnTo>
                    <a:pt x="0" y="48767"/>
                  </a:lnTo>
                  <a:lnTo>
                    <a:pt x="47244" y="48767"/>
                  </a:lnTo>
                  <a:lnTo>
                    <a:pt x="47244" y="45212"/>
                  </a:lnTo>
                  <a:lnTo>
                    <a:pt x="3301" y="45212"/>
                  </a:lnTo>
                  <a:lnTo>
                    <a:pt x="3301" y="3556"/>
                  </a:lnTo>
                  <a:lnTo>
                    <a:pt x="47244" y="3556"/>
                  </a:lnTo>
                  <a:lnTo>
                    <a:pt x="47244" y="0"/>
                  </a:lnTo>
                  <a:close/>
                </a:path>
                <a:path w="47625" h="48895">
                  <a:moveTo>
                    <a:pt x="47244" y="3556"/>
                  </a:moveTo>
                  <a:lnTo>
                    <a:pt x="44069" y="3556"/>
                  </a:lnTo>
                  <a:lnTo>
                    <a:pt x="44069" y="45212"/>
                  </a:lnTo>
                  <a:lnTo>
                    <a:pt x="47244" y="45212"/>
                  </a:lnTo>
                  <a:lnTo>
                    <a:pt x="47244" y="355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9102978" y="4677281"/>
              <a:ext cx="41275" cy="41275"/>
            </a:xfrm>
            <a:custGeom>
              <a:avLst/>
              <a:gdLst/>
              <a:ahLst/>
              <a:cxnLst/>
              <a:rect l="l" t="t" r="r" b="b"/>
              <a:pathLst>
                <a:path w="41275" h="41275">
                  <a:moveTo>
                    <a:pt x="41149" y="0"/>
                  </a:moveTo>
                  <a:lnTo>
                    <a:pt x="0" y="0"/>
                  </a:lnTo>
                  <a:lnTo>
                    <a:pt x="0" y="41149"/>
                  </a:lnTo>
                  <a:lnTo>
                    <a:pt x="41149" y="41149"/>
                  </a:lnTo>
                  <a:lnTo>
                    <a:pt x="41149" y="0"/>
                  </a:lnTo>
                  <a:close/>
                </a:path>
              </a:pathLst>
            </a:custGeom>
            <a:solidFill>
              <a:srgbClr val="1894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9029827" y="4741291"/>
              <a:ext cx="47625" cy="48895"/>
            </a:xfrm>
            <a:custGeom>
              <a:avLst/>
              <a:gdLst/>
              <a:ahLst/>
              <a:cxnLst/>
              <a:rect l="l" t="t" r="r" b="b"/>
              <a:pathLst>
                <a:path w="47625" h="48895">
                  <a:moveTo>
                    <a:pt x="47244" y="0"/>
                  </a:moveTo>
                  <a:lnTo>
                    <a:pt x="0" y="0"/>
                  </a:lnTo>
                  <a:lnTo>
                    <a:pt x="0" y="48767"/>
                  </a:lnTo>
                  <a:lnTo>
                    <a:pt x="47244" y="48767"/>
                  </a:lnTo>
                  <a:lnTo>
                    <a:pt x="47244" y="45465"/>
                  </a:lnTo>
                  <a:lnTo>
                    <a:pt x="3301" y="45465"/>
                  </a:lnTo>
                  <a:lnTo>
                    <a:pt x="3301" y="3809"/>
                  </a:lnTo>
                  <a:lnTo>
                    <a:pt x="47244" y="3809"/>
                  </a:lnTo>
                  <a:lnTo>
                    <a:pt x="47244" y="0"/>
                  </a:lnTo>
                  <a:close/>
                </a:path>
                <a:path w="47625" h="48895">
                  <a:moveTo>
                    <a:pt x="47244" y="3809"/>
                  </a:moveTo>
                  <a:lnTo>
                    <a:pt x="44069" y="3809"/>
                  </a:lnTo>
                  <a:lnTo>
                    <a:pt x="44069" y="45465"/>
                  </a:lnTo>
                  <a:lnTo>
                    <a:pt x="47244" y="45465"/>
                  </a:lnTo>
                  <a:lnTo>
                    <a:pt x="47244" y="380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9032875" y="4745861"/>
              <a:ext cx="41275" cy="41275"/>
            </a:xfrm>
            <a:custGeom>
              <a:avLst/>
              <a:gdLst/>
              <a:ahLst/>
              <a:cxnLst/>
              <a:rect l="l" t="t" r="r" b="b"/>
              <a:pathLst>
                <a:path w="41275" h="41275">
                  <a:moveTo>
                    <a:pt x="41149" y="0"/>
                  </a:moveTo>
                  <a:lnTo>
                    <a:pt x="0" y="0"/>
                  </a:lnTo>
                  <a:lnTo>
                    <a:pt x="0" y="41149"/>
                  </a:lnTo>
                  <a:lnTo>
                    <a:pt x="41149" y="41149"/>
                  </a:lnTo>
                  <a:lnTo>
                    <a:pt x="41149" y="0"/>
                  </a:lnTo>
                  <a:close/>
                </a:path>
              </a:pathLst>
            </a:custGeom>
            <a:solidFill>
              <a:srgbClr val="1894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9099930" y="4741291"/>
              <a:ext cx="47625" cy="48895"/>
            </a:xfrm>
            <a:custGeom>
              <a:avLst/>
              <a:gdLst/>
              <a:ahLst/>
              <a:cxnLst/>
              <a:rect l="l" t="t" r="r" b="b"/>
              <a:pathLst>
                <a:path w="47625" h="48895">
                  <a:moveTo>
                    <a:pt x="47244" y="0"/>
                  </a:moveTo>
                  <a:lnTo>
                    <a:pt x="0" y="0"/>
                  </a:lnTo>
                  <a:lnTo>
                    <a:pt x="0" y="48767"/>
                  </a:lnTo>
                  <a:lnTo>
                    <a:pt x="47244" y="48767"/>
                  </a:lnTo>
                  <a:lnTo>
                    <a:pt x="47244" y="45211"/>
                  </a:lnTo>
                  <a:lnTo>
                    <a:pt x="3301" y="45211"/>
                  </a:lnTo>
                  <a:lnTo>
                    <a:pt x="3301" y="3809"/>
                  </a:lnTo>
                  <a:lnTo>
                    <a:pt x="47244" y="3809"/>
                  </a:lnTo>
                  <a:lnTo>
                    <a:pt x="47244" y="0"/>
                  </a:lnTo>
                  <a:close/>
                </a:path>
                <a:path w="47625" h="48895">
                  <a:moveTo>
                    <a:pt x="47244" y="3809"/>
                  </a:moveTo>
                  <a:lnTo>
                    <a:pt x="44069" y="3809"/>
                  </a:lnTo>
                  <a:lnTo>
                    <a:pt x="44069" y="45211"/>
                  </a:lnTo>
                  <a:lnTo>
                    <a:pt x="47244" y="45211"/>
                  </a:lnTo>
                  <a:lnTo>
                    <a:pt x="47244" y="380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9102978" y="4745861"/>
              <a:ext cx="41275" cy="41275"/>
            </a:xfrm>
            <a:custGeom>
              <a:avLst/>
              <a:gdLst/>
              <a:ahLst/>
              <a:cxnLst/>
              <a:rect l="l" t="t" r="r" b="b"/>
              <a:pathLst>
                <a:path w="41275" h="41275">
                  <a:moveTo>
                    <a:pt x="41149" y="0"/>
                  </a:moveTo>
                  <a:lnTo>
                    <a:pt x="0" y="0"/>
                  </a:lnTo>
                  <a:lnTo>
                    <a:pt x="0" y="41149"/>
                  </a:lnTo>
                  <a:lnTo>
                    <a:pt x="41149" y="41149"/>
                  </a:lnTo>
                  <a:lnTo>
                    <a:pt x="41149" y="0"/>
                  </a:lnTo>
                  <a:close/>
                </a:path>
              </a:pathLst>
            </a:custGeom>
            <a:solidFill>
              <a:srgbClr val="1894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9165463" y="4494403"/>
              <a:ext cx="323215" cy="334010"/>
            </a:xfrm>
            <a:custGeom>
              <a:avLst/>
              <a:gdLst/>
              <a:ahLst/>
              <a:cxnLst/>
              <a:rect l="l" t="t" r="r" b="b"/>
              <a:pathLst>
                <a:path w="323215" h="334010">
                  <a:moveTo>
                    <a:pt x="323088" y="0"/>
                  </a:moveTo>
                  <a:lnTo>
                    <a:pt x="0" y="0"/>
                  </a:lnTo>
                  <a:lnTo>
                    <a:pt x="0" y="333756"/>
                  </a:lnTo>
                  <a:lnTo>
                    <a:pt x="323088" y="333756"/>
                  </a:lnTo>
                  <a:lnTo>
                    <a:pt x="323088" y="0"/>
                  </a:lnTo>
                  <a:close/>
                </a:path>
              </a:pathLst>
            </a:custGeom>
            <a:solidFill>
              <a:srgbClr val="F89E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9166859" y="4494022"/>
              <a:ext cx="321945" cy="6350"/>
            </a:xfrm>
            <a:custGeom>
              <a:avLst/>
              <a:gdLst/>
              <a:ahLst/>
              <a:cxnLst/>
              <a:rect l="l" t="t" r="r" b="b"/>
              <a:pathLst>
                <a:path w="321945" h="6350">
                  <a:moveTo>
                    <a:pt x="321564" y="0"/>
                  </a:moveTo>
                  <a:lnTo>
                    <a:pt x="0" y="0"/>
                  </a:lnTo>
                  <a:lnTo>
                    <a:pt x="0" y="6095"/>
                  </a:lnTo>
                  <a:lnTo>
                    <a:pt x="321564" y="6095"/>
                  </a:lnTo>
                  <a:lnTo>
                    <a:pt x="321564" y="0"/>
                  </a:lnTo>
                  <a:close/>
                </a:path>
              </a:pathLst>
            </a:custGeom>
            <a:solidFill>
              <a:srgbClr val="B1B1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9188322" y="4512691"/>
              <a:ext cx="52069" cy="50800"/>
            </a:xfrm>
            <a:custGeom>
              <a:avLst/>
              <a:gdLst/>
              <a:ahLst/>
              <a:cxnLst/>
              <a:rect l="l" t="t" r="r" b="b"/>
              <a:pathLst>
                <a:path w="52070" h="50800">
                  <a:moveTo>
                    <a:pt x="51816" y="0"/>
                  </a:moveTo>
                  <a:lnTo>
                    <a:pt x="0" y="0"/>
                  </a:lnTo>
                  <a:lnTo>
                    <a:pt x="0" y="50291"/>
                  </a:lnTo>
                  <a:lnTo>
                    <a:pt x="51816" y="50291"/>
                  </a:lnTo>
                  <a:lnTo>
                    <a:pt x="51816" y="46862"/>
                  </a:lnTo>
                  <a:lnTo>
                    <a:pt x="3682" y="46862"/>
                  </a:lnTo>
                  <a:lnTo>
                    <a:pt x="3682" y="3682"/>
                  </a:lnTo>
                  <a:lnTo>
                    <a:pt x="51816" y="3682"/>
                  </a:lnTo>
                  <a:lnTo>
                    <a:pt x="51816" y="0"/>
                  </a:lnTo>
                  <a:close/>
                </a:path>
                <a:path w="52070" h="50800">
                  <a:moveTo>
                    <a:pt x="51816" y="3682"/>
                  </a:moveTo>
                  <a:lnTo>
                    <a:pt x="48259" y="3682"/>
                  </a:lnTo>
                  <a:lnTo>
                    <a:pt x="48259" y="46862"/>
                  </a:lnTo>
                  <a:lnTo>
                    <a:pt x="51816" y="46862"/>
                  </a:lnTo>
                  <a:lnTo>
                    <a:pt x="51816" y="368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9192895" y="4515739"/>
              <a:ext cx="43180" cy="44450"/>
            </a:xfrm>
            <a:custGeom>
              <a:avLst/>
              <a:gdLst/>
              <a:ahLst/>
              <a:cxnLst/>
              <a:rect l="l" t="t" r="r" b="b"/>
              <a:pathLst>
                <a:path w="43179" h="44450">
                  <a:moveTo>
                    <a:pt x="42672" y="0"/>
                  </a:moveTo>
                  <a:lnTo>
                    <a:pt x="0" y="0"/>
                  </a:lnTo>
                  <a:lnTo>
                    <a:pt x="0" y="44195"/>
                  </a:lnTo>
                  <a:lnTo>
                    <a:pt x="42672" y="44195"/>
                  </a:lnTo>
                  <a:lnTo>
                    <a:pt x="42672" y="0"/>
                  </a:lnTo>
                  <a:close/>
                </a:path>
              </a:pathLst>
            </a:custGeom>
            <a:solidFill>
              <a:srgbClr val="1894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9258427" y="4512691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50292" y="0"/>
                  </a:moveTo>
                  <a:lnTo>
                    <a:pt x="0" y="0"/>
                  </a:lnTo>
                  <a:lnTo>
                    <a:pt x="0" y="50291"/>
                  </a:lnTo>
                  <a:lnTo>
                    <a:pt x="50292" y="50291"/>
                  </a:lnTo>
                  <a:lnTo>
                    <a:pt x="50292" y="46862"/>
                  </a:lnTo>
                  <a:lnTo>
                    <a:pt x="3555" y="46862"/>
                  </a:lnTo>
                  <a:lnTo>
                    <a:pt x="3555" y="3682"/>
                  </a:lnTo>
                  <a:lnTo>
                    <a:pt x="50292" y="3682"/>
                  </a:lnTo>
                  <a:lnTo>
                    <a:pt x="50292" y="0"/>
                  </a:lnTo>
                  <a:close/>
                </a:path>
                <a:path w="50800" h="50800">
                  <a:moveTo>
                    <a:pt x="50292" y="3682"/>
                  </a:moveTo>
                  <a:lnTo>
                    <a:pt x="46863" y="3682"/>
                  </a:lnTo>
                  <a:lnTo>
                    <a:pt x="46863" y="46862"/>
                  </a:lnTo>
                  <a:lnTo>
                    <a:pt x="50292" y="46862"/>
                  </a:lnTo>
                  <a:lnTo>
                    <a:pt x="50292" y="368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9261475" y="4515739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>
                  <a:moveTo>
                    <a:pt x="44196" y="0"/>
                  </a:moveTo>
                  <a:lnTo>
                    <a:pt x="0" y="0"/>
                  </a:lnTo>
                  <a:lnTo>
                    <a:pt x="0" y="44195"/>
                  </a:lnTo>
                  <a:lnTo>
                    <a:pt x="44196" y="44195"/>
                  </a:lnTo>
                  <a:lnTo>
                    <a:pt x="44196" y="0"/>
                  </a:lnTo>
                  <a:close/>
                </a:path>
              </a:pathLst>
            </a:custGeom>
            <a:solidFill>
              <a:srgbClr val="1894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9188322" y="4593463"/>
              <a:ext cx="52069" cy="52069"/>
            </a:xfrm>
            <a:custGeom>
              <a:avLst/>
              <a:gdLst/>
              <a:ahLst/>
              <a:cxnLst/>
              <a:rect l="l" t="t" r="r" b="b"/>
              <a:pathLst>
                <a:path w="52070" h="52070">
                  <a:moveTo>
                    <a:pt x="51816" y="0"/>
                  </a:moveTo>
                  <a:lnTo>
                    <a:pt x="0" y="0"/>
                  </a:lnTo>
                  <a:lnTo>
                    <a:pt x="0" y="51816"/>
                  </a:lnTo>
                  <a:lnTo>
                    <a:pt x="51816" y="51816"/>
                  </a:lnTo>
                  <a:lnTo>
                    <a:pt x="51816" y="48513"/>
                  </a:lnTo>
                  <a:lnTo>
                    <a:pt x="3682" y="48513"/>
                  </a:lnTo>
                  <a:lnTo>
                    <a:pt x="3682" y="3810"/>
                  </a:lnTo>
                  <a:lnTo>
                    <a:pt x="51816" y="3810"/>
                  </a:lnTo>
                  <a:lnTo>
                    <a:pt x="51816" y="0"/>
                  </a:lnTo>
                  <a:close/>
                </a:path>
                <a:path w="52070" h="52070">
                  <a:moveTo>
                    <a:pt x="51816" y="3810"/>
                  </a:moveTo>
                  <a:lnTo>
                    <a:pt x="48259" y="3810"/>
                  </a:lnTo>
                  <a:lnTo>
                    <a:pt x="48259" y="48513"/>
                  </a:lnTo>
                  <a:lnTo>
                    <a:pt x="51816" y="48513"/>
                  </a:lnTo>
                  <a:lnTo>
                    <a:pt x="51816" y="381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9192895" y="4598035"/>
              <a:ext cx="43180" cy="44450"/>
            </a:xfrm>
            <a:custGeom>
              <a:avLst/>
              <a:gdLst/>
              <a:ahLst/>
              <a:cxnLst/>
              <a:rect l="l" t="t" r="r" b="b"/>
              <a:pathLst>
                <a:path w="43179" h="44450">
                  <a:moveTo>
                    <a:pt x="42672" y="0"/>
                  </a:moveTo>
                  <a:lnTo>
                    <a:pt x="0" y="0"/>
                  </a:lnTo>
                  <a:lnTo>
                    <a:pt x="0" y="44195"/>
                  </a:lnTo>
                  <a:lnTo>
                    <a:pt x="42672" y="44195"/>
                  </a:lnTo>
                  <a:lnTo>
                    <a:pt x="42672" y="43941"/>
                  </a:lnTo>
                  <a:lnTo>
                    <a:pt x="42672" y="0"/>
                  </a:lnTo>
                  <a:close/>
                </a:path>
              </a:pathLst>
            </a:custGeom>
            <a:solidFill>
              <a:srgbClr val="1894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9258427" y="4593463"/>
              <a:ext cx="50800" cy="52069"/>
            </a:xfrm>
            <a:custGeom>
              <a:avLst/>
              <a:gdLst/>
              <a:ahLst/>
              <a:cxnLst/>
              <a:rect l="l" t="t" r="r" b="b"/>
              <a:pathLst>
                <a:path w="50800" h="52070">
                  <a:moveTo>
                    <a:pt x="50292" y="0"/>
                  </a:moveTo>
                  <a:lnTo>
                    <a:pt x="0" y="0"/>
                  </a:lnTo>
                  <a:lnTo>
                    <a:pt x="0" y="51816"/>
                  </a:lnTo>
                  <a:lnTo>
                    <a:pt x="50292" y="51816"/>
                  </a:lnTo>
                  <a:lnTo>
                    <a:pt x="50292" y="48513"/>
                  </a:lnTo>
                  <a:lnTo>
                    <a:pt x="3555" y="48513"/>
                  </a:lnTo>
                  <a:lnTo>
                    <a:pt x="3555" y="3810"/>
                  </a:lnTo>
                  <a:lnTo>
                    <a:pt x="50292" y="3810"/>
                  </a:lnTo>
                  <a:lnTo>
                    <a:pt x="50292" y="0"/>
                  </a:lnTo>
                  <a:close/>
                </a:path>
                <a:path w="50800" h="52070">
                  <a:moveTo>
                    <a:pt x="50292" y="3810"/>
                  </a:moveTo>
                  <a:lnTo>
                    <a:pt x="46863" y="3810"/>
                  </a:lnTo>
                  <a:lnTo>
                    <a:pt x="46863" y="48513"/>
                  </a:lnTo>
                  <a:lnTo>
                    <a:pt x="50292" y="48513"/>
                  </a:lnTo>
                  <a:lnTo>
                    <a:pt x="50292" y="381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9261475" y="4598035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>
                  <a:moveTo>
                    <a:pt x="44196" y="0"/>
                  </a:moveTo>
                  <a:lnTo>
                    <a:pt x="0" y="0"/>
                  </a:lnTo>
                  <a:lnTo>
                    <a:pt x="0" y="44195"/>
                  </a:lnTo>
                  <a:lnTo>
                    <a:pt x="44196" y="44195"/>
                  </a:lnTo>
                  <a:lnTo>
                    <a:pt x="44196" y="43941"/>
                  </a:lnTo>
                  <a:lnTo>
                    <a:pt x="44196" y="0"/>
                  </a:lnTo>
                  <a:close/>
                </a:path>
              </a:pathLst>
            </a:custGeom>
            <a:solidFill>
              <a:srgbClr val="1894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9352915" y="4512691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50291" y="0"/>
                  </a:moveTo>
                  <a:lnTo>
                    <a:pt x="0" y="0"/>
                  </a:lnTo>
                  <a:lnTo>
                    <a:pt x="0" y="50291"/>
                  </a:lnTo>
                  <a:lnTo>
                    <a:pt x="50291" y="50291"/>
                  </a:lnTo>
                  <a:lnTo>
                    <a:pt x="50291" y="46862"/>
                  </a:lnTo>
                  <a:lnTo>
                    <a:pt x="3555" y="46862"/>
                  </a:lnTo>
                  <a:lnTo>
                    <a:pt x="3555" y="3682"/>
                  </a:lnTo>
                  <a:lnTo>
                    <a:pt x="50291" y="3682"/>
                  </a:lnTo>
                  <a:lnTo>
                    <a:pt x="50291" y="0"/>
                  </a:lnTo>
                  <a:close/>
                </a:path>
                <a:path w="50800" h="50800">
                  <a:moveTo>
                    <a:pt x="50291" y="3682"/>
                  </a:moveTo>
                  <a:lnTo>
                    <a:pt x="46862" y="3682"/>
                  </a:lnTo>
                  <a:lnTo>
                    <a:pt x="46862" y="46862"/>
                  </a:lnTo>
                  <a:lnTo>
                    <a:pt x="50291" y="46862"/>
                  </a:lnTo>
                  <a:lnTo>
                    <a:pt x="50291" y="368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9357486" y="4515739"/>
              <a:ext cx="43180" cy="44450"/>
            </a:xfrm>
            <a:custGeom>
              <a:avLst/>
              <a:gdLst/>
              <a:ahLst/>
              <a:cxnLst/>
              <a:rect l="l" t="t" r="r" b="b"/>
              <a:pathLst>
                <a:path w="43179" h="44450">
                  <a:moveTo>
                    <a:pt x="42672" y="0"/>
                  </a:moveTo>
                  <a:lnTo>
                    <a:pt x="0" y="0"/>
                  </a:lnTo>
                  <a:lnTo>
                    <a:pt x="0" y="44195"/>
                  </a:lnTo>
                  <a:lnTo>
                    <a:pt x="42672" y="44195"/>
                  </a:lnTo>
                  <a:lnTo>
                    <a:pt x="42672" y="0"/>
                  </a:lnTo>
                  <a:close/>
                </a:path>
              </a:pathLst>
            </a:custGeom>
            <a:solidFill>
              <a:srgbClr val="1894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9423019" y="4512691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50291" y="0"/>
                  </a:moveTo>
                  <a:lnTo>
                    <a:pt x="0" y="0"/>
                  </a:lnTo>
                  <a:lnTo>
                    <a:pt x="0" y="50291"/>
                  </a:lnTo>
                  <a:lnTo>
                    <a:pt x="50291" y="50291"/>
                  </a:lnTo>
                  <a:lnTo>
                    <a:pt x="50291" y="46862"/>
                  </a:lnTo>
                  <a:lnTo>
                    <a:pt x="3555" y="46862"/>
                  </a:lnTo>
                  <a:lnTo>
                    <a:pt x="3555" y="3682"/>
                  </a:lnTo>
                  <a:lnTo>
                    <a:pt x="50291" y="3682"/>
                  </a:lnTo>
                  <a:lnTo>
                    <a:pt x="50291" y="0"/>
                  </a:lnTo>
                  <a:close/>
                </a:path>
                <a:path w="50800" h="50800">
                  <a:moveTo>
                    <a:pt x="50291" y="3682"/>
                  </a:moveTo>
                  <a:lnTo>
                    <a:pt x="46862" y="3682"/>
                  </a:lnTo>
                  <a:lnTo>
                    <a:pt x="46862" y="46862"/>
                  </a:lnTo>
                  <a:lnTo>
                    <a:pt x="50291" y="46862"/>
                  </a:lnTo>
                  <a:lnTo>
                    <a:pt x="50291" y="368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/>
            <p:cNvSpPr/>
            <p:nvPr/>
          </p:nvSpPr>
          <p:spPr>
            <a:xfrm>
              <a:off x="9426066" y="4515739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>
                  <a:moveTo>
                    <a:pt x="44196" y="0"/>
                  </a:moveTo>
                  <a:lnTo>
                    <a:pt x="0" y="0"/>
                  </a:lnTo>
                  <a:lnTo>
                    <a:pt x="0" y="44195"/>
                  </a:lnTo>
                  <a:lnTo>
                    <a:pt x="44196" y="44195"/>
                  </a:lnTo>
                  <a:lnTo>
                    <a:pt x="44196" y="0"/>
                  </a:lnTo>
                  <a:close/>
                </a:path>
              </a:pathLst>
            </a:custGeom>
            <a:solidFill>
              <a:srgbClr val="1894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9"/>
            <p:cNvSpPr/>
            <p:nvPr/>
          </p:nvSpPr>
          <p:spPr>
            <a:xfrm>
              <a:off x="9352915" y="4593463"/>
              <a:ext cx="50800" cy="52069"/>
            </a:xfrm>
            <a:custGeom>
              <a:avLst/>
              <a:gdLst/>
              <a:ahLst/>
              <a:cxnLst/>
              <a:rect l="l" t="t" r="r" b="b"/>
              <a:pathLst>
                <a:path w="50800" h="52070">
                  <a:moveTo>
                    <a:pt x="50291" y="0"/>
                  </a:moveTo>
                  <a:lnTo>
                    <a:pt x="0" y="0"/>
                  </a:lnTo>
                  <a:lnTo>
                    <a:pt x="0" y="51816"/>
                  </a:lnTo>
                  <a:lnTo>
                    <a:pt x="50291" y="51816"/>
                  </a:lnTo>
                  <a:lnTo>
                    <a:pt x="50291" y="48260"/>
                  </a:lnTo>
                  <a:lnTo>
                    <a:pt x="3555" y="48260"/>
                  </a:lnTo>
                  <a:lnTo>
                    <a:pt x="3555" y="3810"/>
                  </a:lnTo>
                  <a:lnTo>
                    <a:pt x="50291" y="3810"/>
                  </a:lnTo>
                  <a:lnTo>
                    <a:pt x="50291" y="0"/>
                  </a:lnTo>
                  <a:close/>
                </a:path>
                <a:path w="50800" h="52070">
                  <a:moveTo>
                    <a:pt x="50291" y="3810"/>
                  </a:moveTo>
                  <a:lnTo>
                    <a:pt x="46862" y="3810"/>
                  </a:lnTo>
                  <a:lnTo>
                    <a:pt x="46862" y="48260"/>
                  </a:lnTo>
                  <a:lnTo>
                    <a:pt x="50291" y="48260"/>
                  </a:lnTo>
                  <a:lnTo>
                    <a:pt x="50291" y="381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9357486" y="4598035"/>
              <a:ext cx="43180" cy="44450"/>
            </a:xfrm>
            <a:custGeom>
              <a:avLst/>
              <a:gdLst/>
              <a:ahLst/>
              <a:cxnLst/>
              <a:rect l="l" t="t" r="r" b="b"/>
              <a:pathLst>
                <a:path w="43179" h="44450">
                  <a:moveTo>
                    <a:pt x="42672" y="0"/>
                  </a:moveTo>
                  <a:lnTo>
                    <a:pt x="0" y="0"/>
                  </a:lnTo>
                  <a:lnTo>
                    <a:pt x="0" y="44195"/>
                  </a:lnTo>
                  <a:lnTo>
                    <a:pt x="42672" y="44195"/>
                  </a:lnTo>
                  <a:lnTo>
                    <a:pt x="42672" y="0"/>
                  </a:lnTo>
                  <a:close/>
                </a:path>
              </a:pathLst>
            </a:custGeom>
            <a:solidFill>
              <a:srgbClr val="1894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/>
            <p:cNvSpPr/>
            <p:nvPr/>
          </p:nvSpPr>
          <p:spPr>
            <a:xfrm>
              <a:off x="9423019" y="4593463"/>
              <a:ext cx="50800" cy="52069"/>
            </a:xfrm>
            <a:custGeom>
              <a:avLst/>
              <a:gdLst/>
              <a:ahLst/>
              <a:cxnLst/>
              <a:rect l="l" t="t" r="r" b="b"/>
              <a:pathLst>
                <a:path w="50800" h="52070">
                  <a:moveTo>
                    <a:pt x="50291" y="0"/>
                  </a:moveTo>
                  <a:lnTo>
                    <a:pt x="0" y="0"/>
                  </a:lnTo>
                  <a:lnTo>
                    <a:pt x="0" y="51816"/>
                  </a:lnTo>
                  <a:lnTo>
                    <a:pt x="50291" y="51816"/>
                  </a:lnTo>
                  <a:lnTo>
                    <a:pt x="50291" y="48513"/>
                  </a:lnTo>
                  <a:lnTo>
                    <a:pt x="3555" y="48513"/>
                  </a:lnTo>
                  <a:lnTo>
                    <a:pt x="3555" y="3810"/>
                  </a:lnTo>
                  <a:lnTo>
                    <a:pt x="50291" y="3810"/>
                  </a:lnTo>
                  <a:lnTo>
                    <a:pt x="50291" y="0"/>
                  </a:lnTo>
                  <a:close/>
                </a:path>
                <a:path w="50800" h="52070">
                  <a:moveTo>
                    <a:pt x="50291" y="3810"/>
                  </a:moveTo>
                  <a:lnTo>
                    <a:pt x="46862" y="3810"/>
                  </a:lnTo>
                  <a:lnTo>
                    <a:pt x="46862" y="48513"/>
                  </a:lnTo>
                  <a:lnTo>
                    <a:pt x="50291" y="48513"/>
                  </a:lnTo>
                  <a:lnTo>
                    <a:pt x="50291" y="381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9426066" y="4598035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>
                  <a:moveTo>
                    <a:pt x="44196" y="0"/>
                  </a:moveTo>
                  <a:lnTo>
                    <a:pt x="0" y="0"/>
                  </a:lnTo>
                  <a:lnTo>
                    <a:pt x="0" y="44195"/>
                  </a:lnTo>
                  <a:lnTo>
                    <a:pt x="44196" y="44195"/>
                  </a:lnTo>
                  <a:lnTo>
                    <a:pt x="44196" y="43941"/>
                  </a:lnTo>
                  <a:lnTo>
                    <a:pt x="44196" y="0"/>
                  </a:lnTo>
                  <a:close/>
                </a:path>
              </a:pathLst>
            </a:custGeom>
            <a:solidFill>
              <a:srgbClr val="1894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9153017" y="4479289"/>
              <a:ext cx="355600" cy="16510"/>
            </a:xfrm>
            <a:custGeom>
              <a:avLst/>
              <a:gdLst/>
              <a:ahLst/>
              <a:cxnLst/>
              <a:rect l="l" t="t" r="r" b="b"/>
              <a:pathLst>
                <a:path w="355600" h="16510">
                  <a:moveTo>
                    <a:pt x="355092" y="0"/>
                  </a:moveTo>
                  <a:lnTo>
                    <a:pt x="0" y="0"/>
                  </a:lnTo>
                  <a:lnTo>
                    <a:pt x="0" y="1270"/>
                  </a:lnTo>
                  <a:lnTo>
                    <a:pt x="0" y="15240"/>
                  </a:lnTo>
                  <a:lnTo>
                    <a:pt x="254" y="15240"/>
                  </a:lnTo>
                  <a:lnTo>
                    <a:pt x="254" y="16510"/>
                  </a:lnTo>
                  <a:lnTo>
                    <a:pt x="354787" y="16510"/>
                  </a:lnTo>
                  <a:lnTo>
                    <a:pt x="354787" y="15240"/>
                  </a:lnTo>
                  <a:lnTo>
                    <a:pt x="355092" y="15240"/>
                  </a:lnTo>
                  <a:lnTo>
                    <a:pt x="355092" y="1270"/>
                  </a:lnTo>
                  <a:lnTo>
                    <a:pt x="355092" y="0"/>
                  </a:lnTo>
                  <a:close/>
                </a:path>
              </a:pathLst>
            </a:custGeom>
            <a:solidFill>
              <a:srgbClr val="969D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4"/>
            <p:cNvSpPr/>
            <p:nvPr/>
          </p:nvSpPr>
          <p:spPr>
            <a:xfrm>
              <a:off x="9163684" y="4661789"/>
              <a:ext cx="329565" cy="180340"/>
            </a:xfrm>
            <a:custGeom>
              <a:avLst/>
              <a:gdLst/>
              <a:ahLst/>
              <a:cxnLst/>
              <a:rect l="l" t="t" r="r" b="b"/>
              <a:pathLst>
                <a:path w="329565" h="180339">
                  <a:moveTo>
                    <a:pt x="329183" y="0"/>
                  </a:moveTo>
                  <a:lnTo>
                    <a:pt x="0" y="0"/>
                  </a:lnTo>
                  <a:lnTo>
                    <a:pt x="0" y="179831"/>
                  </a:lnTo>
                  <a:lnTo>
                    <a:pt x="329183" y="179831"/>
                  </a:lnTo>
                  <a:lnTo>
                    <a:pt x="329183" y="0"/>
                  </a:lnTo>
                  <a:close/>
                </a:path>
              </a:pathLst>
            </a:custGeom>
            <a:solidFill>
              <a:srgbClr val="F89E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5"/>
            <p:cNvSpPr/>
            <p:nvPr/>
          </p:nvSpPr>
          <p:spPr>
            <a:xfrm>
              <a:off x="9162288" y="4822951"/>
              <a:ext cx="330835" cy="13970"/>
            </a:xfrm>
            <a:custGeom>
              <a:avLst/>
              <a:gdLst/>
              <a:ahLst/>
              <a:cxnLst/>
              <a:rect l="l" t="t" r="r" b="b"/>
              <a:pathLst>
                <a:path w="330834" h="13970">
                  <a:moveTo>
                    <a:pt x="123444" y="0"/>
                  </a:moveTo>
                  <a:lnTo>
                    <a:pt x="0" y="0"/>
                  </a:lnTo>
                  <a:lnTo>
                    <a:pt x="0" y="13716"/>
                  </a:lnTo>
                  <a:lnTo>
                    <a:pt x="123444" y="13716"/>
                  </a:lnTo>
                  <a:lnTo>
                    <a:pt x="123444" y="0"/>
                  </a:lnTo>
                  <a:close/>
                </a:path>
                <a:path w="330834" h="13970">
                  <a:moveTo>
                    <a:pt x="330708" y="0"/>
                  </a:moveTo>
                  <a:lnTo>
                    <a:pt x="207264" y="0"/>
                  </a:lnTo>
                  <a:lnTo>
                    <a:pt x="207264" y="13716"/>
                  </a:lnTo>
                  <a:lnTo>
                    <a:pt x="330708" y="13716"/>
                  </a:lnTo>
                  <a:lnTo>
                    <a:pt x="330708" y="0"/>
                  </a:lnTo>
                  <a:close/>
                </a:path>
              </a:pathLst>
            </a:custGeom>
            <a:solidFill>
              <a:srgbClr val="D14A3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6"/>
            <p:cNvSpPr/>
            <p:nvPr/>
          </p:nvSpPr>
          <p:spPr>
            <a:xfrm>
              <a:off x="9156192" y="4827523"/>
              <a:ext cx="342900" cy="18415"/>
            </a:xfrm>
            <a:custGeom>
              <a:avLst/>
              <a:gdLst/>
              <a:ahLst/>
              <a:cxnLst/>
              <a:rect l="l" t="t" r="r" b="b"/>
              <a:pathLst>
                <a:path w="342900" h="18414">
                  <a:moveTo>
                    <a:pt x="342900" y="0"/>
                  </a:moveTo>
                  <a:lnTo>
                    <a:pt x="0" y="0"/>
                  </a:lnTo>
                  <a:lnTo>
                    <a:pt x="0" y="11049"/>
                  </a:lnTo>
                  <a:lnTo>
                    <a:pt x="0" y="18288"/>
                  </a:lnTo>
                  <a:lnTo>
                    <a:pt x="342900" y="18288"/>
                  </a:lnTo>
                  <a:lnTo>
                    <a:pt x="342900" y="11049"/>
                  </a:lnTo>
                  <a:lnTo>
                    <a:pt x="342900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7" name="object 11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89847" y="4681855"/>
              <a:ext cx="275844" cy="164464"/>
            </a:xfrm>
            <a:prstGeom prst="rect">
              <a:avLst/>
            </a:prstGeom>
          </p:spPr>
        </p:pic>
        <p:sp>
          <p:nvSpPr>
            <p:cNvPr id="118" name="object 118"/>
            <p:cNvSpPr/>
            <p:nvPr/>
          </p:nvSpPr>
          <p:spPr>
            <a:xfrm>
              <a:off x="9149969" y="4655820"/>
              <a:ext cx="353695" cy="16510"/>
            </a:xfrm>
            <a:custGeom>
              <a:avLst/>
              <a:gdLst/>
              <a:ahLst/>
              <a:cxnLst/>
              <a:rect l="l" t="t" r="r" b="b"/>
              <a:pathLst>
                <a:path w="353695" h="16510">
                  <a:moveTo>
                    <a:pt x="353568" y="0"/>
                  </a:moveTo>
                  <a:lnTo>
                    <a:pt x="0" y="0"/>
                  </a:lnTo>
                  <a:lnTo>
                    <a:pt x="0" y="1270"/>
                  </a:lnTo>
                  <a:lnTo>
                    <a:pt x="0" y="2540"/>
                  </a:lnTo>
                  <a:lnTo>
                    <a:pt x="0" y="16510"/>
                  </a:lnTo>
                  <a:lnTo>
                    <a:pt x="353568" y="16510"/>
                  </a:lnTo>
                  <a:lnTo>
                    <a:pt x="353568" y="2540"/>
                  </a:lnTo>
                  <a:lnTo>
                    <a:pt x="353568" y="1270"/>
                  </a:lnTo>
                  <a:lnTo>
                    <a:pt x="353568" y="0"/>
                  </a:lnTo>
                  <a:close/>
                </a:path>
              </a:pathLst>
            </a:custGeom>
            <a:solidFill>
              <a:srgbClr val="969D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9"/>
            <p:cNvSpPr/>
            <p:nvPr/>
          </p:nvSpPr>
          <p:spPr>
            <a:xfrm>
              <a:off x="9104376" y="4819904"/>
              <a:ext cx="449580" cy="27940"/>
            </a:xfrm>
            <a:custGeom>
              <a:avLst/>
              <a:gdLst/>
              <a:ahLst/>
              <a:cxnLst/>
              <a:rect l="l" t="t" r="r" b="b"/>
              <a:pathLst>
                <a:path w="449579" h="27939">
                  <a:moveTo>
                    <a:pt x="224790" y="0"/>
                  </a:moveTo>
                  <a:lnTo>
                    <a:pt x="150653" y="1254"/>
                  </a:lnTo>
                  <a:lnTo>
                    <a:pt x="77850" y="5080"/>
                  </a:lnTo>
                  <a:lnTo>
                    <a:pt x="19446" y="10906"/>
                  </a:lnTo>
                  <a:lnTo>
                    <a:pt x="0" y="17399"/>
                  </a:lnTo>
                  <a:lnTo>
                    <a:pt x="1908" y="20091"/>
                  </a:lnTo>
                  <a:lnTo>
                    <a:pt x="7651" y="22653"/>
                  </a:lnTo>
                  <a:lnTo>
                    <a:pt x="17252" y="25096"/>
                  </a:lnTo>
                  <a:lnTo>
                    <a:pt x="30733" y="27432"/>
                  </a:lnTo>
                  <a:lnTo>
                    <a:pt x="418719" y="27432"/>
                  </a:lnTo>
                  <a:lnTo>
                    <a:pt x="432220" y="25096"/>
                  </a:lnTo>
                  <a:lnTo>
                    <a:pt x="441864" y="22653"/>
                  </a:lnTo>
                  <a:lnTo>
                    <a:pt x="447651" y="20091"/>
                  </a:lnTo>
                  <a:lnTo>
                    <a:pt x="449579" y="17399"/>
                  </a:lnTo>
                  <a:lnTo>
                    <a:pt x="444702" y="14063"/>
                  </a:lnTo>
                  <a:lnTo>
                    <a:pt x="405753" y="7915"/>
                  </a:lnTo>
                  <a:lnTo>
                    <a:pt x="335464" y="2839"/>
                  </a:lnTo>
                  <a:lnTo>
                    <a:pt x="261983" y="311"/>
                  </a:lnTo>
                  <a:lnTo>
                    <a:pt x="224790" y="0"/>
                  </a:lnTo>
                  <a:close/>
                </a:path>
              </a:pathLst>
            </a:custGeom>
            <a:solidFill>
              <a:srgbClr val="C7D4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20"/>
            <p:cNvSpPr/>
            <p:nvPr/>
          </p:nvSpPr>
          <p:spPr>
            <a:xfrm>
              <a:off x="9134855" y="4820285"/>
              <a:ext cx="388620" cy="20320"/>
            </a:xfrm>
            <a:custGeom>
              <a:avLst/>
              <a:gdLst/>
              <a:ahLst/>
              <a:cxnLst/>
              <a:rect l="l" t="t" r="r" b="b"/>
              <a:pathLst>
                <a:path w="388620" h="20320">
                  <a:moveTo>
                    <a:pt x="355346" y="0"/>
                  </a:moveTo>
                  <a:lnTo>
                    <a:pt x="33147" y="0"/>
                  </a:lnTo>
                  <a:lnTo>
                    <a:pt x="25526" y="1650"/>
                  </a:lnTo>
                  <a:lnTo>
                    <a:pt x="17399" y="5333"/>
                  </a:lnTo>
                  <a:lnTo>
                    <a:pt x="8382" y="9143"/>
                  </a:lnTo>
                  <a:lnTo>
                    <a:pt x="2667" y="13969"/>
                  </a:lnTo>
                  <a:lnTo>
                    <a:pt x="0" y="19812"/>
                  </a:lnTo>
                  <a:lnTo>
                    <a:pt x="388620" y="19812"/>
                  </a:lnTo>
                  <a:lnTo>
                    <a:pt x="385952" y="14096"/>
                  </a:lnTo>
                  <a:lnTo>
                    <a:pt x="380111" y="9270"/>
                  </a:lnTo>
                  <a:lnTo>
                    <a:pt x="363093" y="1650"/>
                  </a:lnTo>
                  <a:lnTo>
                    <a:pt x="355346" y="0"/>
                  </a:lnTo>
                  <a:close/>
                </a:path>
              </a:pathLst>
            </a:custGeom>
            <a:solidFill>
              <a:srgbClr val="2DCC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21"/>
            <p:cNvSpPr/>
            <p:nvPr/>
          </p:nvSpPr>
          <p:spPr>
            <a:xfrm>
              <a:off x="9270491" y="4827524"/>
              <a:ext cx="117475" cy="12700"/>
            </a:xfrm>
            <a:custGeom>
              <a:avLst/>
              <a:gdLst/>
              <a:ahLst/>
              <a:cxnLst/>
              <a:rect l="l" t="t" r="r" b="b"/>
              <a:pathLst>
                <a:path w="117475" h="12700">
                  <a:moveTo>
                    <a:pt x="99694" y="0"/>
                  </a:moveTo>
                  <a:lnTo>
                    <a:pt x="17272" y="0"/>
                  </a:lnTo>
                  <a:lnTo>
                    <a:pt x="0" y="12192"/>
                  </a:lnTo>
                  <a:lnTo>
                    <a:pt x="117348" y="12192"/>
                  </a:lnTo>
                  <a:lnTo>
                    <a:pt x="99694" y="0"/>
                  </a:lnTo>
                  <a:close/>
                </a:path>
              </a:pathLst>
            </a:custGeom>
            <a:solidFill>
              <a:srgbClr val="EEEE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122"/>
            <p:cNvSpPr/>
            <p:nvPr/>
          </p:nvSpPr>
          <p:spPr>
            <a:xfrm>
              <a:off x="9133459" y="4840351"/>
              <a:ext cx="390525" cy="7620"/>
            </a:xfrm>
            <a:custGeom>
              <a:avLst/>
              <a:gdLst/>
              <a:ahLst/>
              <a:cxnLst/>
              <a:rect l="l" t="t" r="r" b="b"/>
              <a:pathLst>
                <a:path w="390525" h="7620">
                  <a:moveTo>
                    <a:pt x="390144" y="0"/>
                  </a:moveTo>
                  <a:lnTo>
                    <a:pt x="0" y="0"/>
                  </a:lnTo>
                  <a:lnTo>
                    <a:pt x="0" y="7620"/>
                  </a:lnTo>
                  <a:lnTo>
                    <a:pt x="390144" y="7620"/>
                  </a:lnTo>
                  <a:lnTo>
                    <a:pt x="390144" y="0"/>
                  </a:lnTo>
                  <a:close/>
                </a:path>
              </a:pathLst>
            </a:custGeom>
            <a:solidFill>
              <a:srgbClr val="09843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23"/>
            <p:cNvSpPr/>
            <p:nvPr/>
          </p:nvSpPr>
          <p:spPr>
            <a:xfrm>
              <a:off x="9233789" y="4833493"/>
              <a:ext cx="21590" cy="5080"/>
            </a:xfrm>
            <a:custGeom>
              <a:avLst/>
              <a:gdLst/>
              <a:ahLst/>
              <a:cxnLst/>
              <a:rect l="l" t="t" r="r" b="b"/>
              <a:pathLst>
                <a:path w="21590" h="5079">
                  <a:moveTo>
                    <a:pt x="13588" y="0"/>
                  </a:moveTo>
                  <a:lnTo>
                    <a:pt x="7619" y="0"/>
                  </a:lnTo>
                  <a:lnTo>
                    <a:pt x="5206" y="126"/>
                  </a:lnTo>
                  <a:lnTo>
                    <a:pt x="1015" y="1142"/>
                  </a:lnTo>
                  <a:lnTo>
                    <a:pt x="0" y="1650"/>
                  </a:lnTo>
                  <a:lnTo>
                    <a:pt x="0" y="2920"/>
                  </a:lnTo>
                  <a:lnTo>
                    <a:pt x="1015" y="3428"/>
                  </a:lnTo>
                  <a:lnTo>
                    <a:pt x="5206" y="4444"/>
                  </a:lnTo>
                  <a:lnTo>
                    <a:pt x="7619" y="4571"/>
                  </a:lnTo>
                  <a:lnTo>
                    <a:pt x="13588" y="4571"/>
                  </a:lnTo>
                  <a:lnTo>
                    <a:pt x="16128" y="4444"/>
                  </a:lnTo>
                  <a:lnTo>
                    <a:pt x="20319" y="3428"/>
                  </a:lnTo>
                  <a:lnTo>
                    <a:pt x="21335" y="2920"/>
                  </a:lnTo>
                  <a:lnTo>
                    <a:pt x="21335" y="2285"/>
                  </a:lnTo>
                  <a:lnTo>
                    <a:pt x="21335" y="1650"/>
                  </a:lnTo>
                  <a:lnTo>
                    <a:pt x="20319" y="1142"/>
                  </a:lnTo>
                  <a:lnTo>
                    <a:pt x="16128" y="126"/>
                  </a:lnTo>
                  <a:lnTo>
                    <a:pt x="1358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124"/>
            <p:cNvSpPr/>
            <p:nvPr/>
          </p:nvSpPr>
          <p:spPr>
            <a:xfrm>
              <a:off x="9270491" y="4839716"/>
              <a:ext cx="117475" cy="7620"/>
            </a:xfrm>
            <a:custGeom>
              <a:avLst/>
              <a:gdLst/>
              <a:ahLst/>
              <a:cxnLst/>
              <a:rect l="l" t="t" r="r" b="b"/>
              <a:pathLst>
                <a:path w="117475" h="7620">
                  <a:moveTo>
                    <a:pt x="117348" y="0"/>
                  </a:moveTo>
                  <a:lnTo>
                    <a:pt x="0" y="0"/>
                  </a:lnTo>
                  <a:lnTo>
                    <a:pt x="0" y="7620"/>
                  </a:lnTo>
                  <a:lnTo>
                    <a:pt x="117348" y="7620"/>
                  </a:lnTo>
                  <a:lnTo>
                    <a:pt x="117348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125"/>
            <p:cNvSpPr/>
            <p:nvPr/>
          </p:nvSpPr>
          <p:spPr>
            <a:xfrm>
              <a:off x="9224645" y="4832096"/>
              <a:ext cx="41275" cy="6350"/>
            </a:xfrm>
            <a:custGeom>
              <a:avLst/>
              <a:gdLst/>
              <a:ahLst/>
              <a:cxnLst/>
              <a:rect l="l" t="t" r="r" b="b"/>
              <a:pathLst>
                <a:path w="41275" h="6350">
                  <a:moveTo>
                    <a:pt x="26161" y="0"/>
                  </a:moveTo>
                  <a:lnTo>
                    <a:pt x="14858" y="0"/>
                  </a:lnTo>
                  <a:lnTo>
                    <a:pt x="10032" y="380"/>
                  </a:lnTo>
                  <a:lnTo>
                    <a:pt x="5969" y="1015"/>
                  </a:lnTo>
                  <a:lnTo>
                    <a:pt x="2031" y="1523"/>
                  </a:lnTo>
                  <a:lnTo>
                    <a:pt x="0" y="2285"/>
                  </a:lnTo>
                  <a:lnTo>
                    <a:pt x="0" y="3936"/>
                  </a:lnTo>
                  <a:lnTo>
                    <a:pt x="2031" y="4571"/>
                  </a:lnTo>
                  <a:lnTo>
                    <a:pt x="10032" y="5841"/>
                  </a:lnTo>
                  <a:lnTo>
                    <a:pt x="14985" y="6095"/>
                  </a:lnTo>
                  <a:lnTo>
                    <a:pt x="26288" y="6095"/>
                  </a:lnTo>
                  <a:lnTo>
                    <a:pt x="31114" y="5841"/>
                  </a:lnTo>
                  <a:lnTo>
                    <a:pt x="39115" y="4571"/>
                  </a:lnTo>
                  <a:lnTo>
                    <a:pt x="41148" y="3936"/>
                  </a:lnTo>
                  <a:lnTo>
                    <a:pt x="41148" y="3047"/>
                  </a:lnTo>
                  <a:lnTo>
                    <a:pt x="41148" y="2285"/>
                  </a:lnTo>
                  <a:lnTo>
                    <a:pt x="39115" y="1523"/>
                  </a:lnTo>
                  <a:lnTo>
                    <a:pt x="35051" y="1015"/>
                  </a:lnTo>
                  <a:lnTo>
                    <a:pt x="31114" y="380"/>
                  </a:lnTo>
                  <a:lnTo>
                    <a:pt x="26161" y="0"/>
                  </a:lnTo>
                  <a:close/>
                </a:path>
              </a:pathLst>
            </a:custGeom>
            <a:solidFill>
              <a:srgbClr val="09843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126"/>
            <p:cNvSpPr/>
            <p:nvPr/>
          </p:nvSpPr>
          <p:spPr>
            <a:xfrm>
              <a:off x="9229216" y="4816856"/>
              <a:ext cx="32384" cy="20320"/>
            </a:xfrm>
            <a:custGeom>
              <a:avLst/>
              <a:gdLst/>
              <a:ahLst/>
              <a:cxnLst/>
              <a:rect l="l" t="t" r="r" b="b"/>
              <a:pathLst>
                <a:path w="32384" h="20320">
                  <a:moveTo>
                    <a:pt x="32003" y="0"/>
                  </a:moveTo>
                  <a:lnTo>
                    <a:pt x="0" y="0"/>
                  </a:lnTo>
                  <a:lnTo>
                    <a:pt x="5079" y="19812"/>
                  </a:lnTo>
                  <a:lnTo>
                    <a:pt x="26924" y="19812"/>
                  </a:lnTo>
                  <a:lnTo>
                    <a:pt x="3200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127"/>
            <p:cNvSpPr/>
            <p:nvPr/>
          </p:nvSpPr>
          <p:spPr>
            <a:xfrm>
              <a:off x="9229216" y="4815332"/>
              <a:ext cx="32384" cy="3175"/>
            </a:xfrm>
            <a:custGeom>
              <a:avLst/>
              <a:gdLst/>
              <a:ahLst/>
              <a:cxnLst/>
              <a:rect l="l" t="t" r="r" b="b"/>
              <a:pathLst>
                <a:path w="32384" h="3175">
                  <a:moveTo>
                    <a:pt x="20319" y="0"/>
                  </a:moveTo>
                  <a:lnTo>
                    <a:pt x="11556" y="0"/>
                  </a:lnTo>
                  <a:lnTo>
                    <a:pt x="7747" y="127"/>
                  </a:lnTo>
                  <a:lnTo>
                    <a:pt x="1524" y="635"/>
                  </a:lnTo>
                  <a:lnTo>
                    <a:pt x="0" y="1143"/>
                  </a:lnTo>
                  <a:lnTo>
                    <a:pt x="0" y="1905"/>
                  </a:lnTo>
                  <a:lnTo>
                    <a:pt x="1524" y="2286"/>
                  </a:lnTo>
                  <a:lnTo>
                    <a:pt x="4699" y="2667"/>
                  </a:lnTo>
                  <a:lnTo>
                    <a:pt x="7747" y="2921"/>
                  </a:lnTo>
                  <a:lnTo>
                    <a:pt x="11556" y="3048"/>
                  </a:lnTo>
                  <a:lnTo>
                    <a:pt x="20319" y="3048"/>
                  </a:lnTo>
                  <a:lnTo>
                    <a:pt x="24256" y="2921"/>
                  </a:lnTo>
                  <a:lnTo>
                    <a:pt x="27304" y="2667"/>
                  </a:lnTo>
                  <a:lnTo>
                    <a:pt x="32003" y="2032"/>
                  </a:lnTo>
                  <a:lnTo>
                    <a:pt x="32003" y="1524"/>
                  </a:lnTo>
                  <a:lnTo>
                    <a:pt x="32003" y="1143"/>
                  </a:lnTo>
                  <a:lnTo>
                    <a:pt x="30352" y="635"/>
                  </a:lnTo>
                  <a:lnTo>
                    <a:pt x="24256" y="127"/>
                  </a:lnTo>
                  <a:lnTo>
                    <a:pt x="20319" y="0"/>
                  </a:lnTo>
                  <a:close/>
                </a:path>
              </a:pathLst>
            </a:custGeom>
            <a:solidFill>
              <a:srgbClr val="A0AA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128"/>
            <p:cNvSpPr/>
            <p:nvPr/>
          </p:nvSpPr>
          <p:spPr>
            <a:xfrm>
              <a:off x="9233789" y="4833493"/>
              <a:ext cx="21590" cy="5080"/>
            </a:xfrm>
            <a:custGeom>
              <a:avLst/>
              <a:gdLst/>
              <a:ahLst/>
              <a:cxnLst/>
              <a:rect l="l" t="t" r="r" b="b"/>
              <a:pathLst>
                <a:path w="21590" h="5079">
                  <a:moveTo>
                    <a:pt x="13588" y="0"/>
                  </a:moveTo>
                  <a:lnTo>
                    <a:pt x="7619" y="0"/>
                  </a:lnTo>
                  <a:lnTo>
                    <a:pt x="5206" y="126"/>
                  </a:lnTo>
                  <a:lnTo>
                    <a:pt x="1015" y="1142"/>
                  </a:lnTo>
                  <a:lnTo>
                    <a:pt x="0" y="1650"/>
                  </a:lnTo>
                  <a:lnTo>
                    <a:pt x="0" y="2920"/>
                  </a:lnTo>
                  <a:lnTo>
                    <a:pt x="1015" y="3428"/>
                  </a:lnTo>
                  <a:lnTo>
                    <a:pt x="5206" y="4444"/>
                  </a:lnTo>
                  <a:lnTo>
                    <a:pt x="7619" y="4571"/>
                  </a:lnTo>
                  <a:lnTo>
                    <a:pt x="13588" y="4571"/>
                  </a:lnTo>
                  <a:lnTo>
                    <a:pt x="16128" y="4444"/>
                  </a:lnTo>
                  <a:lnTo>
                    <a:pt x="20319" y="3428"/>
                  </a:lnTo>
                  <a:lnTo>
                    <a:pt x="21335" y="2920"/>
                  </a:lnTo>
                  <a:lnTo>
                    <a:pt x="21335" y="2285"/>
                  </a:lnTo>
                  <a:lnTo>
                    <a:pt x="21335" y="1650"/>
                  </a:lnTo>
                  <a:lnTo>
                    <a:pt x="20319" y="1142"/>
                  </a:lnTo>
                  <a:lnTo>
                    <a:pt x="16128" y="126"/>
                  </a:lnTo>
                  <a:lnTo>
                    <a:pt x="1358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29"/>
            <p:cNvSpPr/>
            <p:nvPr/>
          </p:nvSpPr>
          <p:spPr>
            <a:xfrm>
              <a:off x="9223121" y="4775708"/>
              <a:ext cx="43180" cy="43180"/>
            </a:xfrm>
            <a:custGeom>
              <a:avLst/>
              <a:gdLst/>
              <a:ahLst/>
              <a:cxnLst/>
              <a:rect l="l" t="t" r="r" b="b"/>
              <a:pathLst>
                <a:path w="43179" h="43179">
                  <a:moveTo>
                    <a:pt x="26924" y="0"/>
                  </a:moveTo>
                  <a:lnTo>
                    <a:pt x="15748" y="0"/>
                  </a:lnTo>
                  <a:lnTo>
                    <a:pt x="10668" y="3175"/>
                  </a:lnTo>
                  <a:lnTo>
                    <a:pt x="2158" y="15113"/>
                  </a:lnTo>
                  <a:lnTo>
                    <a:pt x="0" y="21209"/>
                  </a:lnTo>
                  <a:lnTo>
                    <a:pt x="0" y="27559"/>
                  </a:lnTo>
                  <a:lnTo>
                    <a:pt x="1315" y="34206"/>
                  </a:lnTo>
                  <a:lnTo>
                    <a:pt x="5286" y="38925"/>
                  </a:lnTo>
                  <a:lnTo>
                    <a:pt x="11947" y="41739"/>
                  </a:lnTo>
                  <a:lnTo>
                    <a:pt x="21335" y="42672"/>
                  </a:lnTo>
                  <a:lnTo>
                    <a:pt x="30670" y="41739"/>
                  </a:lnTo>
                  <a:lnTo>
                    <a:pt x="37337" y="38925"/>
                  </a:lnTo>
                  <a:lnTo>
                    <a:pt x="41338" y="34206"/>
                  </a:lnTo>
                  <a:lnTo>
                    <a:pt x="42672" y="27559"/>
                  </a:lnTo>
                  <a:lnTo>
                    <a:pt x="42672" y="21209"/>
                  </a:lnTo>
                  <a:lnTo>
                    <a:pt x="40512" y="15113"/>
                  </a:lnTo>
                  <a:lnTo>
                    <a:pt x="36322" y="9398"/>
                  </a:lnTo>
                  <a:lnTo>
                    <a:pt x="32003" y="3175"/>
                  </a:lnTo>
                  <a:lnTo>
                    <a:pt x="26924" y="0"/>
                  </a:lnTo>
                  <a:close/>
                </a:path>
              </a:pathLst>
            </a:custGeom>
            <a:solidFill>
              <a:srgbClr val="2DCC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30"/>
            <p:cNvSpPr/>
            <p:nvPr/>
          </p:nvSpPr>
          <p:spPr>
            <a:xfrm>
              <a:off x="9619615" y="4841240"/>
              <a:ext cx="41275" cy="6350"/>
            </a:xfrm>
            <a:custGeom>
              <a:avLst/>
              <a:gdLst/>
              <a:ahLst/>
              <a:cxnLst/>
              <a:rect l="l" t="t" r="r" b="b"/>
              <a:pathLst>
                <a:path w="41275" h="6350">
                  <a:moveTo>
                    <a:pt x="26161" y="0"/>
                  </a:moveTo>
                  <a:lnTo>
                    <a:pt x="14731" y="0"/>
                  </a:lnTo>
                  <a:lnTo>
                    <a:pt x="9905" y="381"/>
                  </a:lnTo>
                  <a:lnTo>
                    <a:pt x="5968" y="1016"/>
                  </a:lnTo>
                  <a:lnTo>
                    <a:pt x="1904" y="1524"/>
                  </a:lnTo>
                  <a:lnTo>
                    <a:pt x="0" y="2286"/>
                  </a:lnTo>
                  <a:lnTo>
                    <a:pt x="0" y="3937"/>
                  </a:lnTo>
                  <a:lnTo>
                    <a:pt x="1904" y="4572"/>
                  </a:lnTo>
                  <a:lnTo>
                    <a:pt x="9905" y="5842"/>
                  </a:lnTo>
                  <a:lnTo>
                    <a:pt x="14858" y="6096"/>
                  </a:lnTo>
                  <a:lnTo>
                    <a:pt x="26288" y="6096"/>
                  </a:lnTo>
                  <a:lnTo>
                    <a:pt x="31114" y="5842"/>
                  </a:lnTo>
                  <a:lnTo>
                    <a:pt x="39115" y="4572"/>
                  </a:lnTo>
                  <a:lnTo>
                    <a:pt x="41148" y="3937"/>
                  </a:lnTo>
                  <a:lnTo>
                    <a:pt x="41148" y="3048"/>
                  </a:lnTo>
                  <a:lnTo>
                    <a:pt x="41148" y="2286"/>
                  </a:lnTo>
                  <a:lnTo>
                    <a:pt x="39115" y="1524"/>
                  </a:lnTo>
                  <a:lnTo>
                    <a:pt x="35051" y="1016"/>
                  </a:lnTo>
                  <a:lnTo>
                    <a:pt x="31114" y="381"/>
                  </a:lnTo>
                  <a:lnTo>
                    <a:pt x="26161" y="0"/>
                  </a:lnTo>
                  <a:close/>
                </a:path>
              </a:pathLst>
            </a:custGeom>
            <a:solidFill>
              <a:srgbClr val="09843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131"/>
            <p:cNvSpPr/>
            <p:nvPr/>
          </p:nvSpPr>
          <p:spPr>
            <a:xfrm>
              <a:off x="9624186" y="4826000"/>
              <a:ext cx="32384" cy="20320"/>
            </a:xfrm>
            <a:custGeom>
              <a:avLst/>
              <a:gdLst/>
              <a:ahLst/>
              <a:cxnLst/>
              <a:rect l="l" t="t" r="r" b="b"/>
              <a:pathLst>
                <a:path w="32384" h="20320">
                  <a:moveTo>
                    <a:pt x="32004" y="0"/>
                  </a:moveTo>
                  <a:lnTo>
                    <a:pt x="0" y="0"/>
                  </a:lnTo>
                  <a:lnTo>
                    <a:pt x="4953" y="19812"/>
                  </a:lnTo>
                  <a:lnTo>
                    <a:pt x="26924" y="19812"/>
                  </a:lnTo>
                  <a:lnTo>
                    <a:pt x="3200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132"/>
            <p:cNvSpPr/>
            <p:nvPr/>
          </p:nvSpPr>
          <p:spPr>
            <a:xfrm>
              <a:off x="9624186" y="4824476"/>
              <a:ext cx="32384" cy="3175"/>
            </a:xfrm>
            <a:custGeom>
              <a:avLst/>
              <a:gdLst/>
              <a:ahLst/>
              <a:cxnLst/>
              <a:rect l="l" t="t" r="r" b="b"/>
              <a:pathLst>
                <a:path w="32384" h="3175">
                  <a:moveTo>
                    <a:pt x="20320" y="0"/>
                  </a:moveTo>
                  <a:lnTo>
                    <a:pt x="11557" y="0"/>
                  </a:lnTo>
                  <a:lnTo>
                    <a:pt x="7620" y="126"/>
                  </a:lnTo>
                  <a:lnTo>
                    <a:pt x="1524" y="635"/>
                  </a:lnTo>
                  <a:lnTo>
                    <a:pt x="0" y="1143"/>
                  </a:lnTo>
                  <a:lnTo>
                    <a:pt x="0" y="1905"/>
                  </a:lnTo>
                  <a:lnTo>
                    <a:pt x="1524" y="2286"/>
                  </a:lnTo>
                  <a:lnTo>
                    <a:pt x="4572" y="2667"/>
                  </a:lnTo>
                  <a:lnTo>
                    <a:pt x="7620" y="2921"/>
                  </a:lnTo>
                  <a:lnTo>
                    <a:pt x="11557" y="3048"/>
                  </a:lnTo>
                  <a:lnTo>
                    <a:pt x="20320" y="3048"/>
                  </a:lnTo>
                  <a:lnTo>
                    <a:pt x="24257" y="2921"/>
                  </a:lnTo>
                  <a:lnTo>
                    <a:pt x="27305" y="2667"/>
                  </a:lnTo>
                  <a:lnTo>
                    <a:pt x="30353" y="2286"/>
                  </a:lnTo>
                  <a:lnTo>
                    <a:pt x="32004" y="1905"/>
                  </a:lnTo>
                  <a:lnTo>
                    <a:pt x="32004" y="1524"/>
                  </a:lnTo>
                  <a:lnTo>
                    <a:pt x="32004" y="1143"/>
                  </a:lnTo>
                  <a:lnTo>
                    <a:pt x="30353" y="635"/>
                  </a:lnTo>
                  <a:lnTo>
                    <a:pt x="24257" y="126"/>
                  </a:lnTo>
                  <a:lnTo>
                    <a:pt x="20320" y="0"/>
                  </a:lnTo>
                  <a:close/>
                </a:path>
              </a:pathLst>
            </a:custGeom>
            <a:solidFill>
              <a:srgbClr val="A0AA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133"/>
            <p:cNvSpPr/>
            <p:nvPr/>
          </p:nvSpPr>
          <p:spPr>
            <a:xfrm>
              <a:off x="9628759" y="4842637"/>
              <a:ext cx="21590" cy="5080"/>
            </a:xfrm>
            <a:custGeom>
              <a:avLst/>
              <a:gdLst/>
              <a:ahLst/>
              <a:cxnLst/>
              <a:rect l="l" t="t" r="r" b="b"/>
              <a:pathLst>
                <a:path w="21590" h="5079">
                  <a:moveTo>
                    <a:pt x="13589" y="0"/>
                  </a:moveTo>
                  <a:lnTo>
                    <a:pt x="7620" y="0"/>
                  </a:lnTo>
                  <a:lnTo>
                    <a:pt x="5080" y="126"/>
                  </a:lnTo>
                  <a:lnTo>
                    <a:pt x="1016" y="1143"/>
                  </a:lnTo>
                  <a:lnTo>
                    <a:pt x="0" y="1650"/>
                  </a:lnTo>
                  <a:lnTo>
                    <a:pt x="0" y="2920"/>
                  </a:lnTo>
                  <a:lnTo>
                    <a:pt x="1016" y="3429"/>
                  </a:lnTo>
                  <a:lnTo>
                    <a:pt x="5080" y="4444"/>
                  </a:lnTo>
                  <a:lnTo>
                    <a:pt x="7620" y="4571"/>
                  </a:lnTo>
                  <a:lnTo>
                    <a:pt x="13589" y="4571"/>
                  </a:lnTo>
                  <a:lnTo>
                    <a:pt x="16129" y="4444"/>
                  </a:lnTo>
                  <a:lnTo>
                    <a:pt x="20193" y="3429"/>
                  </a:lnTo>
                  <a:lnTo>
                    <a:pt x="21336" y="2920"/>
                  </a:lnTo>
                  <a:lnTo>
                    <a:pt x="21336" y="2286"/>
                  </a:lnTo>
                  <a:lnTo>
                    <a:pt x="21336" y="1650"/>
                  </a:lnTo>
                  <a:lnTo>
                    <a:pt x="20193" y="1143"/>
                  </a:lnTo>
                  <a:lnTo>
                    <a:pt x="16129" y="126"/>
                  </a:lnTo>
                  <a:lnTo>
                    <a:pt x="1358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134"/>
            <p:cNvSpPr/>
            <p:nvPr/>
          </p:nvSpPr>
          <p:spPr>
            <a:xfrm>
              <a:off x="9618091" y="4784852"/>
              <a:ext cx="43180" cy="43180"/>
            </a:xfrm>
            <a:custGeom>
              <a:avLst/>
              <a:gdLst/>
              <a:ahLst/>
              <a:cxnLst/>
              <a:rect l="l" t="t" r="r" b="b"/>
              <a:pathLst>
                <a:path w="43179" h="43179">
                  <a:moveTo>
                    <a:pt x="26924" y="0"/>
                  </a:moveTo>
                  <a:lnTo>
                    <a:pt x="15620" y="0"/>
                  </a:lnTo>
                  <a:lnTo>
                    <a:pt x="10667" y="3175"/>
                  </a:lnTo>
                  <a:lnTo>
                    <a:pt x="6223" y="9398"/>
                  </a:lnTo>
                  <a:lnTo>
                    <a:pt x="2031" y="15112"/>
                  </a:lnTo>
                  <a:lnTo>
                    <a:pt x="0" y="21209"/>
                  </a:lnTo>
                  <a:lnTo>
                    <a:pt x="0" y="27559"/>
                  </a:lnTo>
                  <a:lnTo>
                    <a:pt x="1315" y="34206"/>
                  </a:lnTo>
                  <a:lnTo>
                    <a:pt x="5286" y="38925"/>
                  </a:lnTo>
                  <a:lnTo>
                    <a:pt x="11947" y="41739"/>
                  </a:lnTo>
                  <a:lnTo>
                    <a:pt x="21335" y="42672"/>
                  </a:lnTo>
                  <a:lnTo>
                    <a:pt x="30670" y="41739"/>
                  </a:lnTo>
                  <a:lnTo>
                    <a:pt x="37337" y="38925"/>
                  </a:lnTo>
                  <a:lnTo>
                    <a:pt x="41338" y="34206"/>
                  </a:lnTo>
                  <a:lnTo>
                    <a:pt x="42672" y="27559"/>
                  </a:lnTo>
                  <a:lnTo>
                    <a:pt x="42672" y="21209"/>
                  </a:lnTo>
                  <a:lnTo>
                    <a:pt x="40512" y="15112"/>
                  </a:lnTo>
                  <a:lnTo>
                    <a:pt x="36322" y="9398"/>
                  </a:lnTo>
                  <a:lnTo>
                    <a:pt x="32003" y="3175"/>
                  </a:lnTo>
                  <a:lnTo>
                    <a:pt x="26924" y="0"/>
                  </a:lnTo>
                  <a:close/>
                </a:path>
              </a:pathLst>
            </a:custGeom>
            <a:solidFill>
              <a:srgbClr val="2DCC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135"/>
            <p:cNvSpPr/>
            <p:nvPr/>
          </p:nvSpPr>
          <p:spPr>
            <a:xfrm>
              <a:off x="9389236" y="4832096"/>
              <a:ext cx="41275" cy="6350"/>
            </a:xfrm>
            <a:custGeom>
              <a:avLst/>
              <a:gdLst/>
              <a:ahLst/>
              <a:cxnLst/>
              <a:rect l="l" t="t" r="r" b="b"/>
              <a:pathLst>
                <a:path w="41275" h="6350">
                  <a:moveTo>
                    <a:pt x="26289" y="0"/>
                  </a:moveTo>
                  <a:lnTo>
                    <a:pt x="14859" y="0"/>
                  </a:lnTo>
                  <a:lnTo>
                    <a:pt x="10033" y="380"/>
                  </a:lnTo>
                  <a:lnTo>
                    <a:pt x="6096" y="1015"/>
                  </a:lnTo>
                  <a:lnTo>
                    <a:pt x="2032" y="1523"/>
                  </a:lnTo>
                  <a:lnTo>
                    <a:pt x="0" y="2285"/>
                  </a:lnTo>
                  <a:lnTo>
                    <a:pt x="0" y="3936"/>
                  </a:lnTo>
                  <a:lnTo>
                    <a:pt x="2032" y="4571"/>
                  </a:lnTo>
                  <a:lnTo>
                    <a:pt x="10033" y="5841"/>
                  </a:lnTo>
                  <a:lnTo>
                    <a:pt x="14986" y="6095"/>
                  </a:lnTo>
                  <a:lnTo>
                    <a:pt x="26416" y="6095"/>
                  </a:lnTo>
                  <a:lnTo>
                    <a:pt x="31242" y="5841"/>
                  </a:lnTo>
                  <a:lnTo>
                    <a:pt x="39243" y="4571"/>
                  </a:lnTo>
                  <a:lnTo>
                    <a:pt x="41148" y="3936"/>
                  </a:lnTo>
                  <a:lnTo>
                    <a:pt x="41148" y="3047"/>
                  </a:lnTo>
                  <a:lnTo>
                    <a:pt x="41148" y="2285"/>
                  </a:lnTo>
                  <a:lnTo>
                    <a:pt x="39243" y="1523"/>
                  </a:lnTo>
                  <a:lnTo>
                    <a:pt x="35179" y="1015"/>
                  </a:lnTo>
                  <a:lnTo>
                    <a:pt x="31242" y="380"/>
                  </a:lnTo>
                  <a:lnTo>
                    <a:pt x="26289" y="0"/>
                  </a:lnTo>
                  <a:close/>
                </a:path>
              </a:pathLst>
            </a:custGeom>
            <a:solidFill>
              <a:srgbClr val="09843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136"/>
            <p:cNvSpPr/>
            <p:nvPr/>
          </p:nvSpPr>
          <p:spPr>
            <a:xfrm>
              <a:off x="9392284" y="4816856"/>
              <a:ext cx="32384" cy="20320"/>
            </a:xfrm>
            <a:custGeom>
              <a:avLst/>
              <a:gdLst/>
              <a:ahLst/>
              <a:cxnLst/>
              <a:rect l="l" t="t" r="r" b="b"/>
              <a:pathLst>
                <a:path w="32384" h="20320">
                  <a:moveTo>
                    <a:pt x="32004" y="0"/>
                  </a:moveTo>
                  <a:lnTo>
                    <a:pt x="0" y="0"/>
                  </a:lnTo>
                  <a:lnTo>
                    <a:pt x="5080" y="19812"/>
                  </a:lnTo>
                  <a:lnTo>
                    <a:pt x="27050" y="19812"/>
                  </a:lnTo>
                  <a:lnTo>
                    <a:pt x="3200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137"/>
            <p:cNvSpPr/>
            <p:nvPr/>
          </p:nvSpPr>
          <p:spPr>
            <a:xfrm>
              <a:off x="9392284" y="4815332"/>
              <a:ext cx="32384" cy="3175"/>
            </a:xfrm>
            <a:custGeom>
              <a:avLst/>
              <a:gdLst/>
              <a:ahLst/>
              <a:cxnLst/>
              <a:rect l="l" t="t" r="r" b="b"/>
              <a:pathLst>
                <a:path w="32384" h="3175">
                  <a:moveTo>
                    <a:pt x="20447" y="0"/>
                  </a:moveTo>
                  <a:lnTo>
                    <a:pt x="11684" y="0"/>
                  </a:lnTo>
                  <a:lnTo>
                    <a:pt x="7747" y="127"/>
                  </a:lnTo>
                  <a:lnTo>
                    <a:pt x="1650" y="635"/>
                  </a:lnTo>
                  <a:lnTo>
                    <a:pt x="0" y="1143"/>
                  </a:lnTo>
                  <a:lnTo>
                    <a:pt x="0" y="1905"/>
                  </a:lnTo>
                  <a:lnTo>
                    <a:pt x="1650" y="2286"/>
                  </a:lnTo>
                  <a:lnTo>
                    <a:pt x="4699" y="2667"/>
                  </a:lnTo>
                  <a:lnTo>
                    <a:pt x="7747" y="2921"/>
                  </a:lnTo>
                  <a:lnTo>
                    <a:pt x="11684" y="3048"/>
                  </a:lnTo>
                  <a:lnTo>
                    <a:pt x="20447" y="3048"/>
                  </a:lnTo>
                  <a:lnTo>
                    <a:pt x="24384" y="2921"/>
                  </a:lnTo>
                  <a:lnTo>
                    <a:pt x="27432" y="2667"/>
                  </a:lnTo>
                  <a:lnTo>
                    <a:pt x="30480" y="2286"/>
                  </a:lnTo>
                  <a:lnTo>
                    <a:pt x="32004" y="2032"/>
                  </a:lnTo>
                  <a:lnTo>
                    <a:pt x="32004" y="1524"/>
                  </a:lnTo>
                  <a:lnTo>
                    <a:pt x="32004" y="1143"/>
                  </a:lnTo>
                  <a:lnTo>
                    <a:pt x="30480" y="635"/>
                  </a:lnTo>
                  <a:lnTo>
                    <a:pt x="24384" y="127"/>
                  </a:lnTo>
                  <a:lnTo>
                    <a:pt x="20447" y="0"/>
                  </a:lnTo>
                  <a:close/>
                </a:path>
              </a:pathLst>
            </a:custGeom>
            <a:solidFill>
              <a:srgbClr val="A0AA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138"/>
            <p:cNvSpPr/>
            <p:nvPr/>
          </p:nvSpPr>
          <p:spPr>
            <a:xfrm>
              <a:off x="9398508" y="4833493"/>
              <a:ext cx="21590" cy="5080"/>
            </a:xfrm>
            <a:custGeom>
              <a:avLst/>
              <a:gdLst/>
              <a:ahLst/>
              <a:cxnLst/>
              <a:rect l="l" t="t" r="r" b="b"/>
              <a:pathLst>
                <a:path w="21590" h="5079">
                  <a:moveTo>
                    <a:pt x="13589" y="0"/>
                  </a:moveTo>
                  <a:lnTo>
                    <a:pt x="7620" y="0"/>
                  </a:lnTo>
                  <a:lnTo>
                    <a:pt x="5080" y="126"/>
                  </a:lnTo>
                  <a:lnTo>
                    <a:pt x="1016" y="1142"/>
                  </a:lnTo>
                  <a:lnTo>
                    <a:pt x="0" y="1650"/>
                  </a:lnTo>
                  <a:lnTo>
                    <a:pt x="0" y="2920"/>
                  </a:lnTo>
                  <a:lnTo>
                    <a:pt x="1016" y="3428"/>
                  </a:lnTo>
                  <a:lnTo>
                    <a:pt x="5080" y="4444"/>
                  </a:lnTo>
                  <a:lnTo>
                    <a:pt x="7620" y="4571"/>
                  </a:lnTo>
                  <a:lnTo>
                    <a:pt x="13589" y="4571"/>
                  </a:lnTo>
                  <a:lnTo>
                    <a:pt x="16128" y="4444"/>
                  </a:lnTo>
                  <a:lnTo>
                    <a:pt x="20193" y="3428"/>
                  </a:lnTo>
                  <a:lnTo>
                    <a:pt x="21336" y="2920"/>
                  </a:lnTo>
                  <a:lnTo>
                    <a:pt x="21336" y="2285"/>
                  </a:lnTo>
                  <a:lnTo>
                    <a:pt x="21336" y="1650"/>
                  </a:lnTo>
                  <a:lnTo>
                    <a:pt x="20193" y="1142"/>
                  </a:lnTo>
                  <a:lnTo>
                    <a:pt x="16128" y="126"/>
                  </a:lnTo>
                  <a:lnTo>
                    <a:pt x="1358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139"/>
            <p:cNvSpPr/>
            <p:nvPr/>
          </p:nvSpPr>
          <p:spPr>
            <a:xfrm>
              <a:off x="9387713" y="4775708"/>
              <a:ext cx="43180" cy="43180"/>
            </a:xfrm>
            <a:custGeom>
              <a:avLst/>
              <a:gdLst/>
              <a:ahLst/>
              <a:cxnLst/>
              <a:rect l="l" t="t" r="r" b="b"/>
              <a:pathLst>
                <a:path w="43179" h="43179">
                  <a:moveTo>
                    <a:pt x="27050" y="0"/>
                  </a:moveTo>
                  <a:lnTo>
                    <a:pt x="15747" y="0"/>
                  </a:lnTo>
                  <a:lnTo>
                    <a:pt x="10667" y="3175"/>
                  </a:lnTo>
                  <a:lnTo>
                    <a:pt x="6350" y="9398"/>
                  </a:lnTo>
                  <a:lnTo>
                    <a:pt x="2158" y="15113"/>
                  </a:lnTo>
                  <a:lnTo>
                    <a:pt x="0" y="21209"/>
                  </a:lnTo>
                  <a:lnTo>
                    <a:pt x="0" y="27559"/>
                  </a:lnTo>
                  <a:lnTo>
                    <a:pt x="1333" y="34206"/>
                  </a:lnTo>
                  <a:lnTo>
                    <a:pt x="5333" y="38925"/>
                  </a:lnTo>
                  <a:lnTo>
                    <a:pt x="12001" y="41739"/>
                  </a:lnTo>
                  <a:lnTo>
                    <a:pt x="21335" y="42672"/>
                  </a:lnTo>
                  <a:lnTo>
                    <a:pt x="30724" y="41739"/>
                  </a:lnTo>
                  <a:lnTo>
                    <a:pt x="37385" y="38925"/>
                  </a:lnTo>
                  <a:lnTo>
                    <a:pt x="41356" y="34206"/>
                  </a:lnTo>
                  <a:lnTo>
                    <a:pt x="42671" y="27559"/>
                  </a:lnTo>
                  <a:lnTo>
                    <a:pt x="42671" y="21209"/>
                  </a:lnTo>
                  <a:lnTo>
                    <a:pt x="40639" y="15113"/>
                  </a:lnTo>
                  <a:lnTo>
                    <a:pt x="36448" y="9398"/>
                  </a:lnTo>
                  <a:lnTo>
                    <a:pt x="32003" y="3175"/>
                  </a:lnTo>
                  <a:lnTo>
                    <a:pt x="27050" y="0"/>
                  </a:lnTo>
                  <a:close/>
                </a:path>
              </a:pathLst>
            </a:custGeom>
            <a:solidFill>
              <a:srgbClr val="2DCC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140"/>
            <p:cNvSpPr/>
            <p:nvPr/>
          </p:nvSpPr>
          <p:spPr>
            <a:xfrm>
              <a:off x="8992870" y="4851908"/>
              <a:ext cx="40005" cy="7620"/>
            </a:xfrm>
            <a:custGeom>
              <a:avLst/>
              <a:gdLst/>
              <a:ahLst/>
              <a:cxnLst/>
              <a:rect l="l" t="t" r="r" b="b"/>
              <a:pathLst>
                <a:path w="40004" h="7620">
                  <a:moveTo>
                    <a:pt x="25146" y="0"/>
                  </a:moveTo>
                  <a:lnTo>
                    <a:pt x="14224" y="0"/>
                  </a:lnTo>
                  <a:lnTo>
                    <a:pt x="9651" y="381"/>
                  </a:lnTo>
                  <a:lnTo>
                    <a:pt x="1904" y="1905"/>
                  </a:lnTo>
                  <a:lnTo>
                    <a:pt x="0" y="2794"/>
                  </a:lnTo>
                  <a:lnTo>
                    <a:pt x="0" y="4826"/>
                  </a:lnTo>
                  <a:lnTo>
                    <a:pt x="1904" y="5715"/>
                  </a:lnTo>
                  <a:lnTo>
                    <a:pt x="5714" y="6350"/>
                  </a:lnTo>
                  <a:lnTo>
                    <a:pt x="9651" y="7112"/>
                  </a:lnTo>
                  <a:lnTo>
                    <a:pt x="14350" y="7620"/>
                  </a:lnTo>
                  <a:lnTo>
                    <a:pt x="25273" y="7620"/>
                  </a:lnTo>
                  <a:lnTo>
                    <a:pt x="29972" y="7112"/>
                  </a:lnTo>
                  <a:lnTo>
                    <a:pt x="33781" y="6350"/>
                  </a:lnTo>
                  <a:lnTo>
                    <a:pt x="37719" y="5715"/>
                  </a:lnTo>
                  <a:lnTo>
                    <a:pt x="39624" y="4826"/>
                  </a:lnTo>
                  <a:lnTo>
                    <a:pt x="39624" y="3810"/>
                  </a:lnTo>
                  <a:lnTo>
                    <a:pt x="39624" y="2794"/>
                  </a:lnTo>
                  <a:lnTo>
                    <a:pt x="37719" y="1905"/>
                  </a:lnTo>
                  <a:lnTo>
                    <a:pt x="29972" y="381"/>
                  </a:lnTo>
                  <a:lnTo>
                    <a:pt x="25146" y="0"/>
                  </a:lnTo>
                  <a:close/>
                </a:path>
              </a:pathLst>
            </a:custGeom>
            <a:solidFill>
              <a:srgbClr val="09843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141"/>
            <p:cNvSpPr/>
            <p:nvPr/>
          </p:nvSpPr>
          <p:spPr>
            <a:xfrm>
              <a:off x="8995917" y="4838192"/>
              <a:ext cx="32384" cy="18415"/>
            </a:xfrm>
            <a:custGeom>
              <a:avLst/>
              <a:gdLst/>
              <a:ahLst/>
              <a:cxnLst/>
              <a:rect l="l" t="t" r="r" b="b"/>
              <a:pathLst>
                <a:path w="32384" h="18414">
                  <a:moveTo>
                    <a:pt x="32003" y="0"/>
                  </a:moveTo>
                  <a:lnTo>
                    <a:pt x="0" y="0"/>
                  </a:lnTo>
                  <a:lnTo>
                    <a:pt x="5079" y="18287"/>
                  </a:lnTo>
                  <a:lnTo>
                    <a:pt x="26924" y="18287"/>
                  </a:lnTo>
                  <a:lnTo>
                    <a:pt x="3200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142"/>
            <p:cNvSpPr/>
            <p:nvPr/>
          </p:nvSpPr>
          <p:spPr>
            <a:xfrm>
              <a:off x="8995917" y="4836668"/>
              <a:ext cx="32384" cy="3175"/>
            </a:xfrm>
            <a:custGeom>
              <a:avLst/>
              <a:gdLst/>
              <a:ahLst/>
              <a:cxnLst/>
              <a:rect l="l" t="t" r="r" b="b"/>
              <a:pathLst>
                <a:path w="32384" h="3175">
                  <a:moveTo>
                    <a:pt x="20320" y="0"/>
                  </a:moveTo>
                  <a:lnTo>
                    <a:pt x="11556" y="0"/>
                  </a:lnTo>
                  <a:lnTo>
                    <a:pt x="7747" y="126"/>
                  </a:lnTo>
                  <a:lnTo>
                    <a:pt x="1524" y="634"/>
                  </a:lnTo>
                  <a:lnTo>
                    <a:pt x="0" y="1142"/>
                  </a:lnTo>
                  <a:lnTo>
                    <a:pt x="0" y="1904"/>
                  </a:lnTo>
                  <a:lnTo>
                    <a:pt x="1524" y="2285"/>
                  </a:lnTo>
                  <a:lnTo>
                    <a:pt x="4572" y="2666"/>
                  </a:lnTo>
                  <a:lnTo>
                    <a:pt x="7747" y="2920"/>
                  </a:lnTo>
                  <a:lnTo>
                    <a:pt x="11556" y="3047"/>
                  </a:lnTo>
                  <a:lnTo>
                    <a:pt x="20320" y="3047"/>
                  </a:lnTo>
                  <a:lnTo>
                    <a:pt x="24256" y="2920"/>
                  </a:lnTo>
                  <a:lnTo>
                    <a:pt x="27304" y="2666"/>
                  </a:lnTo>
                  <a:lnTo>
                    <a:pt x="32003" y="1904"/>
                  </a:lnTo>
                  <a:lnTo>
                    <a:pt x="32003" y="1523"/>
                  </a:lnTo>
                  <a:lnTo>
                    <a:pt x="32003" y="1142"/>
                  </a:lnTo>
                  <a:lnTo>
                    <a:pt x="30352" y="634"/>
                  </a:lnTo>
                  <a:lnTo>
                    <a:pt x="24256" y="126"/>
                  </a:lnTo>
                  <a:lnTo>
                    <a:pt x="20320" y="0"/>
                  </a:lnTo>
                  <a:close/>
                </a:path>
              </a:pathLst>
            </a:custGeom>
            <a:solidFill>
              <a:srgbClr val="A0AA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143"/>
            <p:cNvSpPr/>
            <p:nvPr/>
          </p:nvSpPr>
          <p:spPr>
            <a:xfrm>
              <a:off x="9002014" y="4855083"/>
              <a:ext cx="21590" cy="3175"/>
            </a:xfrm>
            <a:custGeom>
              <a:avLst/>
              <a:gdLst/>
              <a:ahLst/>
              <a:cxnLst/>
              <a:rect l="l" t="t" r="r" b="b"/>
              <a:pathLst>
                <a:path w="21590" h="3175">
                  <a:moveTo>
                    <a:pt x="13588" y="0"/>
                  </a:moveTo>
                  <a:lnTo>
                    <a:pt x="7619" y="0"/>
                  </a:lnTo>
                  <a:lnTo>
                    <a:pt x="5206" y="127"/>
                  </a:lnTo>
                  <a:lnTo>
                    <a:pt x="3047" y="381"/>
                  </a:lnTo>
                  <a:lnTo>
                    <a:pt x="1015" y="762"/>
                  </a:lnTo>
                  <a:lnTo>
                    <a:pt x="0" y="1016"/>
                  </a:lnTo>
                  <a:lnTo>
                    <a:pt x="0" y="1905"/>
                  </a:lnTo>
                  <a:lnTo>
                    <a:pt x="1015" y="2286"/>
                  </a:lnTo>
                  <a:lnTo>
                    <a:pt x="3047" y="2540"/>
                  </a:lnTo>
                  <a:lnTo>
                    <a:pt x="5206" y="2921"/>
                  </a:lnTo>
                  <a:lnTo>
                    <a:pt x="7619" y="3048"/>
                  </a:lnTo>
                  <a:lnTo>
                    <a:pt x="13588" y="3048"/>
                  </a:lnTo>
                  <a:lnTo>
                    <a:pt x="16128" y="2921"/>
                  </a:lnTo>
                  <a:lnTo>
                    <a:pt x="18160" y="2540"/>
                  </a:lnTo>
                  <a:lnTo>
                    <a:pt x="20319" y="2286"/>
                  </a:lnTo>
                  <a:lnTo>
                    <a:pt x="21335" y="1905"/>
                  </a:lnTo>
                  <a:lnTo>
                    <a:pt x="21335" y="1524"/>
                  </a:lnTo>
                  <a:lnTo>
                    <a:pt x="21335" y="1016"/>
                  </a:lnTo>
                  <a:lnTo>
                    <a:pt x="20319" y="762"/>
                  </a:lnTo>
                  <a:lnTo>
                    <a:pt x="18160" y="381"/>
                  </a:lnTo>
                  <a:lnTo>
                    <a:pt x="16128" y="127"/>
                  </a:lnTo>
                  <a:lnTo>
                    <a:pt x="1358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144"/>
            <p:cNvSpPr/>
            <p:nvPr/>
          </p:nvSpPr>
          <p:spPr>
            <a:xfrm>
              <a:off x="8991346" y="4795520"/>
              <a:ext cx="43180" cy="43180"/>
            </a:xfrm>
            <a:custGeom>
              <a:avLst/>
              <a:gdLst/>
              <a:ahLst/>
              <a:cxnLst/>
              <a:rect l="l" t="t" r="r" b="b"/>
              <a:pathLst>
                <a:path w="43179" h="43179">
                  <a:moveTo>
                    <a:pt x="26924" y="0"/>
                  </a:moveTo>
                  <a:lnTo>
                    <a:pt x="15748" y="0"/>
                  </a:lnTo>
                  <a:lnTo>
                    <a:pt x="10668" y="3174"/>
                  </a:lnTo>
                  <a:lnTo>
                    <a:pt x="2158" y="15112"/>
                  </a:lnTo>
                  <a:lnTo>
                    <a:pt x="0" y="21208"/>
                  </a:lnTo>
                  <a:lnTo>
                    <a:pt x="0" y="27558"/>
                  </a:lnTo>
                  <a:lnTo>
                    <a:pt x="1315" y="34206"/>
                  </a:lnTo>
                  <a:lnTo>
                    <a:pt x="5286" y="38925"/>
                  </a:lnTo>
                  <a:lnTo>
                    <a:pt x="11947" y="41739"/>
                  </a:lnTo>
                  <a:lnTo>
                    <a:pt x="21335" y="42671"/>
                  </a:lnTo>
                  <a:lnTo>
                    <a:pt x="30670" y="41792"/>
                  </a:lnTo>
                  <a:lnTo>
                    <a:pt x="37337" y="38973"/>
                  </a:lnTo>
                  <a:lnTo>
                    <a:pt x="41338" y="34224"/>
                  </a:lnTo>
                  <a:lnTo>
                    <a:pt x="42672" y="27558"/>
                  </a:lnTo>
                  <a:lnTo>
                    <a:pt x="42672" y="21208"/>
                  </a:lnTo>
                  <a:lnTo>
                    <a:pt x="40512" y="15112"/>
                  </a:lnTo>
                  <a:lnTo>
                    <a:pt x="36322" y="9397"/>
                  </a:lnTo>
                  <a:lnTo>
                    <a:pt x="32003" y="3174"/>
                  </a:lnTo>
                  <a:lnTo>
                    <a:pt x="26924" y="0"/>
                  </a:lnTo>
                  <a:close/>
                </a:path>
              </a:pathLst>
            </a:custGeom>
            <a:solidFill>
              <a:srgbClr val="2DCC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145"/>
            <p:cNvSpPr/>
            <p:nvPr/>
          </p:nvSpPr>
          <p:spPr>
            <a:xfrm>
              <a:off x="9305671" y="4553839"/>
              <a:ext cx="48895" cy="47625"/>
            </a:xfrm>
            <a:custGeom>
              <a:avLst/>
              <a:gdLst/>
              <a:ahLst/>
              <a:cxnLst/>
              <a:rect l="l" t="t" r="r" b="b"/>
              <a:pathLst>
                <a:path w="48895" h="47625">
                  <a:moveTo>
                    <a:pt x="30987" y="0"/>
                  </a:moveTo>
                  <a:lnTo>
                    <a:pt x="24383" y="0"/>
                  </a:lnTo>
                  <a:lnTo>
                    <a:pt x="17525" y="0"/>
                  </a:lnTo>
                  <a:lnTo>
                    <a:pt x="11937" y="2159"/>
                  </a:lnTo>
                  <a:lnTo>
                    <a:pt x="2285" y="11556"/>
                  </a:lnTo>
                  <a:lnTo>
                    <a:pt x="0" y="17272"/>
                  </a:lnTo>
                  <a:lnTo>
                    <a:pt x="0" y="29972"/>
                  </a:lnTo>
                  <a:lnTo>
                    <a:pt x="2285" y="35687"/>
                  </a:lnTo>
                  <a:lnTo>
                    <a:pt x="11683" y="44958"/>
                  </a:lnTo>
                  <a:lnTo>
                    <a:pt x="17525" y="47243"/>
                  </a:lnTo>
                  <a:lnTo>
                    <a:pt x="31242" y="47243"/>
                  </a:lnTo>
                  <a:lnTo>
                    <a:pt x="36829" y="44958"/>
                  </a:lnTo>
                  <a:lnTo>
                    <a:pt x="46481" y="35687"/>
                  </a:lnTo>
                  <a:lnTo>
                    <a:pt x="48768" y="29972"/>
                  </a:lnTo>
                  <a:lnTo>
                    <a:pt x="48768" y="17018"/>
                  </a:lnTo>
                  <a:lnTo>
                    <a:pt x="46481" y="11556"/>
                  </a:lnTo>
                  <a:lnTo>
                    <a:pt x="36829" y="2159"/>
                  </a:lnTo>
                  <a:lnTo>
                    <a:pt x="30987" y="0"/>
                  </a:lnTo>
                  <a:close/>
                </a:path>
              </a:pathLst>
            </a:custGeom>
            <a:solidFill>
              <a:srgbClr val="CE202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146"/>
            <p:cNvSpPr/>
            <p:nvPr/>
          </p:nvSpPr>
          <p:spPr>
            <a:xfrm>
              <a:off x="9313291" y="2842259"/>
              <a:ext cx="73025" cy="1753235"/>
            </a:xfrm>
            <a:custGeom>
              <a:avLst/>
              <a:gdLst/>
              <a:ahLst/>
              <a:cxnLst/>
              <a:rect l="l" t="t" r="r" b="b"/>
              <a:pathLst>
                <a:path w="73025" h="1753235">
                  <a:moveTo>
                    <a:pt x="35052" y="1732407"/>
                  </a:moveTo>
                  <a:lnTo>
                    <a:pt x="21590" y="1732407"/>
                  </a:lnTo>
                  <a:lnTo>
                    <a:pt x="21590" y="1719199"/>
                  </a:lnTo>
                  <a:lnTo>
                    <a:pt x="21336" y="1719199"/>
                  </a:lnTo>
                  <a:lnTo>
                    <a:pt x="13462" y="1719199"/>
                  </a:lnTo>
                  <a:lnTo>
                    <a:pt x="13462" y="1732407"/>
                  </a:lnTo>
                  <a:lnTo>
                    <a:pt x="0" y="1732407"/>
                  </a:lnTo>
                  <a:lnTo>
                    <a:pt x="0" y="1739646"/>
                  </a:lnTo>
                  <a:lnTo>
                    <a:pt x="13843" y="1739646"/>
                  </a:lnTo>
                  <a:lnTo>
                    <a:pt x="13843" y="1752727"/>
                  </a:lnTo>
                  <a:lnTo>
                    <a:pt x="21590" y="1752727"/>
                  </a:lnTo>
                  <a:lnTo>
                    <a:pt x="21590" y="1739646"/>
                  </a:lnTo>
                  <a:lnTo>
                    <a:pt x="35052" y="1739646"/>
                  </a:lnTo>
                  <a:lnTo>
                    <a:pt x="35052" y="1732407"/>
                  </a:lnTo>
                  <a:close/>
                </a:path>
                <a:path w="73025" h="1753235">
                  <a:moveTo>
                    <a:pt x="73012" y="7620"/>
                  </a:moveTo>
                  <a:lnTo>
                    <a:pt x="15113" y="7620"/>
                  </a:lnTo>
                  <a:lnTo>
                    <a:pt x="15113" y="6731"/>
                  </a:lnTo>
                  <a:lnTo>
                    <a:pt x="15113" y="0"/>
                  </a:lnTo>
                  <a:lnTo>
                    <a:pt x="5969" y="0"/>
                  </a:lnTo>
                  <a:lnTo>
                    <a:pt x="5969" y="86868"/>
                  </a:lnTo>
                  <a:lnTo>
                    <a:pt x="10668" y="83820"/>
                  </a:lnTo>
                  <a:lnTo>
                    <a:pt x="15113" y="86614"/>
                  </a:lnTo>
                  <a:lnTo>
                    <a:pt x="15113" y="50292"/>
                  </a:lnTo>
                  <a:lnTo>
                    <a:pt x="73012" y="50292"/>
                  </a:lnTo>
                  <a:lnTo>
                    <a:pt x="73012" y="762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147"/>
            <p:cNvSpPr/>
            <p:nvPr/>
          </p:nvSpPr>
          <p:spPr>
            <a:xfrm>
              <a:off x="9416923" y="3037331"/>
              <a:ext cx="157480" cy="218440"/>
            </a:xfrm>
            <a:custGeom>
              <a:avLst/>
              <a:gdLst/>
              <a:ahLst/>
              <a:cxnLst/>
              <a:rect l="l" t="t" r="r" b="b"/>
              <a:pathLst>
                <a:path w="157479" h="218439">
                  <a:moveTo>
                    <a:pt x="156591" y="154305"/>
                  </a:moveTo>
                  <a:lnTo>
                    <a:pt x="0" y="154305"/>
                  </a:lnTo>
                  <a:lnTo>
                    <a:pt x="0" y="167132"/>
                  </a:lnTo>
                  <a:lnTo>
                    <a:pt x="156591" y="167132"/>
                  </a:lnTo>
                  <a:lnTo>
                    <a:pt x="156591" y="154305"/>
                  </a:lnTo>
                  <a:close/>
                </a:path>
                <a:path w="157479" h="218439">
                  <a:moveTo>
                    <a:pt x="156591" y="77597"/>
                  </a:moveTo>
                  <a:lnTo>
                    <a:pt x="0" y="77597"/>
                  </a:lnTo>
                  <a:lnTo>
                    <a:pt x="0" y="90424"/>
                  </a:lnTo>
                  <a:lnTo>
                    <a:pt x="156591" y="90424"/>
                  </a:lnTo>
                  <a:lnTo>
                    <a:pt x="156591" y="77597"/>
                  </a:lnTo>
                  <a:close/>
                </a:path>
                <a:path w="157479" h="218439">
                  <a:moveTo>
                    <a:pt x="156972" y="205232"/>
                  </a:moveTo>
                  <a:lnTo>
                    <a:pt x="0" y="205232"/>
                  </a:lnTo>
                  <a:lnTo>
                    <a:pt x="0" y="217932"/>
                  </a:lnTo>
                  <a:lnTo>
                    <a:pt x="156972" y="217932"/>
                  </a:lnTo>
                  <a:lnTo>
                    <a:pt x="156972" y="205232"/>
                  </a:lnTo>
                  <a:close/>
                </a:path>
                <a:path w="157479" h="218439">
                  <a:moveTo>
                    <a:pt x="156972" y="179832"/>
                  </a:moveTo>
                  <a:lnTo>
                    <a:pt x="0" y="179832"/>
                  </a:lnTo>
                  <a:lnTo>
                    <a:pt x="0" y="192532"/>
                  </a:lnTo>
                  <a:lnTo>
                    <a:pt x="156972" y="192532"/>
                  </a:lnTo>
                  <a:lnTo>
                    <a:pt x="156972" y="179832"/>
                  </a:lnTo>
                  <a:close/>
                </a:path>
                <a:path w="157479" h="218439">
                  <a:moveTo>
                    <a:pt x="156972" y="128778"/>
                  </a:moveTo>
                  <a:lnTo>
                    <a:pt x="0" y="128778"/>
                  </a:lnTo>
                  <a:lnTo>
                    <a:pt x="0" y="141478"/>
                  </a:lnTo>
                  <a:lnTo>
                    <a:pt x="156972" y="141478"/>
                  </a:lnTo>
                  <a:lnTo>
                    <a:pt x="156972" y="128778"/>
                  </a:lnTo>
                  <a:close/>
                </a:path>
                <a:path w="157479" h="218439">
                  <a:moveTo>
                    <a:pt x="156972" y="103124"/>
                  </a:moveTo>
                  <a:lnTo>
                    <a:pt x="0" y="103124"/>
                  </a:lnTo>
                  <a:lnTo>
                    <a:pt x="0" y="115824"/>
                  </a:lnTo>
                  <a:lnTo>
                    <a:pt x="156972" y="115824"/>
                  </a:lnTo>
                  <a:lnTo>
                    <a:pt x="156972" y="103124"/>
                  </a:lnTo>
                  <a:close/>
                </a:path>
                <a:path w="157479" h="218439">
                  <a:moveTo>
                    <a:pt x="156972" y="52070"/>
                  </a:moveTo>
                  <a:lnTo>
                    <a:pt x="0" y="52070"/>
                  </a:lnTo>
                  <a:lnTo>
                    <a:pt x="0" y="64770"/>
                  </a:lnTo>
                  <a:lnTo>
                    <a:pt x="156972" y="64770"/>
                  </a:lnTo>
                  <a:lnTo>
                    <a:pt x="156972" y="52070"/>
                  </a:lnTo>
                  <a:close/>
                </a:path>
                <a:path w="157479" h="218439">
                  <a:moveTo>
                    <a:pt x="156972" y="25527"/>
                  </a:moveTo>
                  <a:lnTo>
                    <a:pt x="0" y="25527"/>
                  </a:lnTo>
                  <a:lnTo>
                    <a:pt x="0" y="38227"/>
                  </a:lnTo>
                  <a:lnTo>
                    <a:pt x="156972" y="38227"/>
                  </a:lnTo>
                  <a:lnTo>
                    <a:pt x="156972" y="25527"/>
                  </a:lnTo>
                  <a:close/>
                </a:path>
                <a:path w="157479" h="218439">
                  <a:moveTo>
                    <a:pt x="156972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156972" y="12700"/>
                  </a:lnTo>
                  <a:lnTo>
                    <a:pt x="156972" y="0"/>
                  </a:lnTo>
                  <a:close/>
                </a:path>
              </a:pathLst>
            </a:custGeom>
            <a:solidFill>
              <a:srgbClr val="1894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148"/>
            <p:cNvSpPr/>
            <p:nvPr/>
          </p:nvSpPr>
          <p:spPr>
            <a:xfrm>
              <a:off x="9427591" y="3025140"/>
              <a:ext cx="146685" cy="266700"/>
            </a:xfrm>
            <a:custGeom>
              <a:avLst/>
              <a:gdLst/>
              <a:ahLst/>
              <a:cxnLst/>
              <a:rect l="l" t="t" r="r" b="b"/>
              <a:pathLst>
                <a:path w="146684" h="266700">
                  <a:moveTo>
                    <a:pt x="145923" y="230124"/>
                  </a:moveTo>
                  <a:lnTo>
                    <a:pt x="0" y="230124"/>
                  </a:lnTo>
                  <a:lnTo>
                    <a:pt x="0" y="266700"/>
                  </a:lnTo>
                  <a:lnTo>
                    <a:pt x="145923" y="266700"/>
                  </a:lnTo>
                  <a:lnTo>
                    <a:pt x="145923" y="230124"/>
                  </a:lnTo>
                  <a:close/>
                </a:path>
                <a:path w="146684" h="266700">
                  <a:moveTo>
                    <a:pt x="145923" y="179324"/>
                  </a:moveTo>
                  <a:lnTo>
                    <a:pt x="0" y="179324"/>
                  </a:lnTo>
                  <a:lnTo>
                    <a:pt x="0" y="192024"/>
                  </a:lnTo>
                  <a:lnTo>
                    <a:pt x="145923" y="192024"/>
                  </a:lnTo>
                  <a:lnTo>
                    <a:pt x="145923" y="179324"/>
                  </a:lnTo>
                  <a:close/>
                </a:path>
                <a:path w="146684" h="266700">
                  <a:moveTo>
                    <a:pt x="145923" y="204724"/>
                  </a:moveTo>
                  <a:lnTo>
                    <a:pt x="0" y="204724"/>
                  </a:lnTo>
                  <a:lnTo>
                    <a:pt x="0" y="217424"/>
                  </a:lnTo>
                  <a:lnTo>
                    <a:pt x="145923" y="217424"/>
                  </a:lnTo>
                  <a:lnTo>
                    <a:pt x="145923" y="204724"/>
                  </a:lnTo>
                  <a:close/>
                </a:path>
                <a:path w="146684" h="266700">
                  <a:moveTo>
                    <a:pt x="146303" y="102870"/>
                  </a:moveTo>
                  <a:lnTo>
                    <a:pt x="0" y="102870"/>
                  </a:lnTo>
                  <a:lnTo>
                    <a:pt x="0" y="115570"/>
                  </a:lnTo>
                  <a:lnTo>
                    <a:pt x="146303" y="115570"/>
                  </a:lnTo>
                  <a:lnTo>
                    <a:pt x="146303" y="102870"/>
                  </a:lnTo>
                  <a:close/>
                </a:path>
                <a:path w="146684" h="266700">
                  <a:moveTo>
                    <a:pt x="146303" y="128143"/>
                  </a:moveTo>
                  <a:lnTo>
                    <a:pt x="0" y="128143"/>
                  </a:lnTo>
                  <a:lnTo>
                    <a:pt x="0" y="141097"/>
                  </a:lnTo>
                  <a:lnTo>
                    <a:pt x="146303" y="141097"/>
                  </a:lnTo>
                  <a:lnTo>
                    <a:pt x="146303" y="128143"/>
                  </a:lnTo>
                  <a:close/>
                </a:path>
                <a:path w="146684" h="266700">
                  <a:moveTo>
                    <a:pt x="146303" y="153543"/>
                  </a:moveTo>
                  <a:lnTo>
                    <a:pt x="0" y="153543"/>
                  </a:lnTo>
                  <a:lnTo>
                    <a:pt x="0" y="166497"/>
                  </a:lnTo>
                  <a:lnTo>
                    <a:pt x="146303" y="166497"/>
                  </a:lnTo>
                  <a:lnTo>
                    <a:pt x="146303" y="153543"/>
                  </a:lnTo>
                  <a:close/>
                </a:path>
                <a:path w="146684" h="266700">
                  <a:moveTo>
                    <a:pt x="145923" y="25400"/>
                  </a:moveTo>
                  <a:lnTo>
                    <a:pt x="0" y="25400"/>
                  </a:lnTo>
                  <a:lnTo>
                    <a:pt x="0" y="38100"/>
                  </a:lnTo>
                  <a:lnTo>
                    <a:pt x="145923" y="38100"/>
                  </a:lnTo>
                  <a:lnTo>
                    <a:pt x="145923" y="25400"/>
                  </a:lnTo>
                  <a:close/>
                </a:path>
                <a:path w="146684" h="266700">
                  <a:moveTo>
                    <a:pt x="145923" y="50800"/>
                  </a:moveTo>
                  <a:lnTo>
                    <a:pt x="0" y="50800"/>
                  </a:lnTo>
                  <a:lnTo>
                    <a:pt x="0" y="64515"/>
                  </a:lnTo>
                  <a:lnTo>
                    <a:pt x="145923" y="64515"/>
                  </a:lnTo>
                  <a:lnTo>
                    <a:pt x="145923" y="50800"/>
                  </a:lnTo>
                  <a:close/>
                </a:path>
                <a:path w="146684" h="266700">
                  <a:moveTo>
                    <a:pt x="145923" y="77215"/>
                  </a:moveTo>
                  <a:lnTo>
                    <a:pt x="0" y="77215"/>
                  </a:lnTo>
                  <a:lnTo>
                    <a:pt x="0" y="90170"/>
                  </a:lnTo>
                  <a:lnTo>
                    <a:pt x="145923" y="90170"/>
                  </a:lnTo>
                  <a:lnTo>
                    <a:pt x="145923" y="77215"/>
                  </a:lnTo>
                  <a:close/>
                </a:path>
                <a:path w="146684" h="266700">
                  <a:moveTo>
                    <a:pt x="138556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145923" y="12700"/>
                  </a:lnTo>
                  <a:lnTo>
                    <a:pt x="145923" y="6476"/>
                  </a:lnTo>
                  <a:lnTo>
                    <a:pt x="146303" y="4699"/>
                  </a:lnTo>
                  <a:lnTo>
                    <a:pt x="145033" y="3048"/>
                  </a:lnTo>
                  <a:lnTo>
                    <a:pt x="143001" y="1777"/>
                  </a:lnTo>
                  <a:lnTo>
                    <a:pt x="140969" y="635"/>
                  </a:lnTo>
                  <a:lnTo>
                    <a:pt x="138556" y="0"/>
                  </a:lnTo>
                  <a:close/>
                </a:path>
              </a:pathLst>
            </a:custGeom>
            <a:solidFill>
              <a:srgbClr val="11499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149"/>
            <p:cNvSpPr/>
            <p:nvPr/>
          </p:nvSpPr>
          <p:spPr>
            <a:xfrm>
              <a:off x="9428988" y="3267456"/>
              <a:ext cx="144780" cy="26034"/>
            </a:xfrm>
            <a:custGeom>
              <a:avLst/>
              <a:gdLst/>
              <a:ahLst/>
              <a:cxnLst/>
              <a:rect l="l" t="t" r="r" b="b"/>
              <a:pathLst>
                <a:path w="144779" h="26035">
                  <a:moveTo>
                    <a:pt x="144779" y="0"/>
                  </a:moveTo>
                  <a:lnTo>
                    <a:pt x="0" y="0"/>
                  </a:lnTo>
                  <a:lnTo>
                    <a:pt x="0" y="25908"/>
                  </a:lnTo>
                  <a:lnTo>
                    <a:pt x="144779" y="25908"/>
                  </a:lnTo>
                  <a:lnTo>
                    <a:pt x="144779" y="0"/>
                  </a:lnTo>
                  <a:close/>
                </a:path>
              </a:pathLst>
            </a:custGeom>
            <a:solidFill>
              <a:srgbClr val="276BB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object 150"/>
            <p:cNvSpPr/>
            <p:nvPr/>
          </p:nvSpPr>
          <p:spPr>
            <a:xfrm>
              <a:off x="9448800" y="3038855"/>
              <a:ext cx="105410" cy="216535"/>
            </a:xfrm>
            <a:custGeom>
              <a:avLst/>
              <a:gdLst/>
              <a:ahLst/>
              <a:cxnLst/>
              <a:rect l="l" t="t" r="r" b="b"/>
              <a:pathLst>
                <a:path w="105409" h="216535">
                  <a:moveTo>
                    <a:pt x="21336" y="204216"/>
                  </a:moveTo>
                  <a:lnTo>
                    <a:pt x="0" y="204216"/>
                  </a:lnTo>
                  <a:lnTo>
                    <a:pt x="0" y="216408"/>
                  </a:lnTo>
                  <a:lnTo>
                    <a:pt x="21336" y="216408"/>
                  </a:lnTo>
                  <a:lnTo>
                    <a:pt x="21336" y="204216"/>
                  </a:lnTo>
                  <a:close/>
                </a:path>
                <a:path w="105409" h="216535">
                  <a:moveTo>
                    <a:pt x="21336" y="178308"/>
                  </a:moveTo>
                  <a:lnTo>
                    <a:pt x="0" y="178308"/>
                  </a:lnTo>
                  <a:lnTo>
                    <a:pt x="0" y="192024"/>
                  </a:lnTo>
                  <a:lnTo>
                    <a:pt x="21336" y="192024"/>
                  </a:lnTo>
                  <a:lnTo>
                    <a:pt x="21336" y="178308"/>
                  </a:lnTo>
                  <a:close/>
                </a:path>
                <a:path w="105409" h="216535">
                  <a:moveTo>
                    <a:pt x="21336" y="153924"/>
                  </a:moveTo>
                  <a:lnTo>
                    <a:pt x="0" y="153924"/>
                  </a:lnTo>
                  <a:lnTo>
                    <a:pt x="0" y="166116"/>
                  </a:lnTo>
                  <a:lnTo>
                    <a:pt x="21336" y="166116"/>
                  </a:lnTo>
                  <a:lnTo>
                    <a:pt x="21336" y="153924"/>
                  </a:lnTo>
                  <a:close/>
                </a:path>
                <a:path w="105409" h="216535">
                  <a:moveTo>
                    <a:pt x="21336" y="128016"/>
                  </a:moveTo>
                  <a:lnTo>
                    <a:pt x="0" y="128016"/>
                  </a:lnTo>
                  <a:lnTo>
                    <a:pt x="0" y="140208"/>
                  </a:lnTo>
                  <a:lnTo>
                    <a:pt x="21336" y="140208"/>
                  </a:lnTo>
                  <a:lnTo>
                    <a:pt x="21336" y="128016"/>
                  </a:lnTo>
                  <a:close/>
                </a:path>
                <a:path w="105409" h="216535">
                  <a:moveTo>
                    <a:pt x="21336" y="102108"/>
                  </a:moveTo>
                  <a:lnTo>
                    <a:pt x="0" y="102108"/>
                  </a:lnTo>
                  <a:lnTo>
                    <a:pt x="0" y="114300"/>
                  </a:lnTo>
                  <a:lnTo>
                    <a:pt x="21336" y="114300"/>
                  </a:lnTo>
                  <a:lnTo>
                    <a:pt x="21336" y="102108"/>
                  </a:lnTo>
                  <a:close/>
                </a:path>
                <a:path w="105409" h="216535">
                  <a:moveTo>
                    <a:pt x="21336" y="76212"/>
                  </a:moveTo>
                  <a:lnTo>
                    <a:pt x="0" y="76212"/>
                  </a:lnTo>
                  <a:lnTo>
                    <a:pt x="0" y="89916"/>
                  </a:lnTo>
                  <a:lnTo>
                    <a:pt x="21336" y="89916"/>
                  </a:lnTo>
                  <a:lnTo>
                    <a:pt x="21336" y="76212"/>
                  </a:lnTo>
                  <a:close/>
                </a:path>
                <a:path w="105409" h="216535">
                  <a:moveTo>
                    <a:pt x="21336" y="51816"/>
                  </a:moveTo>
                  <a:lnTo>
                    <a:pt x="0" y="51816"/>
                  </a:lnTo>
                  <a:lnTo>
                    <a:pt x="0" y="64008"/>
                  </a:lnTo>
                  <a:lnTo>
                    <a:pt x="21336" y="64008"/>
                  </a:lnTo>
                  <a:lnTo>
                    <a:pt x="21336" y="51816"/>
                  </a:lnTo>
                  <a:close/>
                </a:path>
                <a:path w="105409" h="216535">
                  <a:moveTo>
                    <a:pt x="21336" y="24384"/>
                  </a:moveTo>
                  <a:lnTo>
                    <a:pt x="0" y="24384"/>
                  </a:lnTo>
                  <a:lnTo>
                    <a:pt x="0" y="38100"/>
                  </a:lnTo>
                  <a:lnTo>
                    <a:pt x="21336" y="38100"/>
                  </a:lnTo>
                  <a:lnTo>
                    <a:pt x="21336" y="24384"/>
                  </a:lnTo>
                  <a:close/>
                </a:path>
                <a:path w="105409" h="216535">
                  <a:moveTo>
                    <a:pt x="21336" y="0"/>
                  </a:moveTo>
                  <a:lnTo>
                    <a:pt x="0" y="0"/>
                  </a:lnTo>
                  <a:lnTo>
                    <a:pt x="0" y="12192"/>
                  </a:lnTo>
                  <a:lnTo>
                    <a:pt x="21336" y="12192"/>
                  </a:lnTo>
                  <a:lnTo>
                    <a:pt x="21336" y="0"/>
                  </a:lnTo>
                  <a:close/>
                </a:path>
                <a:path w="105409" h="216535">
                  <a:moveTo>
                    <a:pt x="62484" y="204216"/>
                  </a:moveTo>
                  <a:lnTo>
                    <a:pt x="42672" y="204216"/>
                  </a:lnTo>
                  <a:lnTo>
                    <a:pt x="42672" y="216408"/>
                  </a:lnTo>
                  <a:lnTo>
                    <a:pt x="62484" y="216408"/>
                  </a:lnTo>
                  <a:lnTo>
                    <a:pt x="62484" y="204216"/>
                  </a:lnTo>
                  <a:close/>
                </a:path>
                <a:path w="105409" h="216535">
                  <a:moveTo>
                    <a:pt x="62484" y="178308"/>
                  </a:moveTo>
                  <a:lnTo>
                    <a:pt x="42672" y="178308"/>
                  </a:lnTo>
                  <a:lnTo>
                    <a:pt x="42672" y="192024"/>
                  </a:lnTo>
                  <a:lnTo>
                    <a:pt x="62484" y="192024"/>
                  </a:lnTo>
                  <a:lnTo>
                    <a:pt x="62484" y="178308"/>
                  </a:lnTo>
                  <a:close/>
                </a:path>
                <a:path w="105409" h="216535">
                  <a:moveTo>
                    <a:pt x="62484" y="153924"/>
                  </a:moveTo>
                  <a:lnTo>
                    <a:pt x="42672" y="153924"/>
                  </a:lnTo>
                  <a:lnTo>
                    <a:pt x="42672" y="166116"/>
                  </a:lnTo>
                  <a:lnTo>
                    <a:pt x="62484" y="166116"/>
                  </a:lnTo>
                  <a:lnTo>
                    <a:pt x="62484" y="153924"/>
                  </a:lnTo>
                  <a:close/>
                </a:path>
                <a:path w="105409" h="216535">
                  <a:moveTo>
                    <a:pt x="62484" y="128016"/>
                  </a:moveTo>
                  <a:lnTo>
                    <a:pt x="42672" y="128016"/>
                  </a:lnTo>
                  <a:lnTo>
                    <a:pt x="42672" y="140208"/>
                  </a:lnTo>
                  <a:lnTo>
                    <a:pt x="62484" y="140208"/>
                  </a:lnTo>
                  <a:lnTo>
                    <a:pt x="62484" y="128016"/>
                  </a:lnTo>
                  <a:close/>
                </a:path>
                <a:path w="105409" h="216535">
                  <a:moveTo>
                    <a:pt x="62484" y="102108"/>
                  </a:moveTo>
                  <a:lnTo>
                    <a:pt x="42672" y="102108"/>
                  </a:lnTo>
                  <a:lnTo>
                    <a:pt x="42672" y="114300"/>
                  </a:lnTo>
                  <a:lnTo>
                    <a:pt x="62484" y="114300"/>
                  </a:lnTo>
                  <a:lnTo>
                    <a:pt x="62484" y="102108"/>
                  </a:lnTo>
                  <a:close/>
                </a:path>
                <a:path w="105409" h="216535">
                  <a:moveTo>
                    <a:pt x="62484" y="76212"/>
                  </a:moveTo>
                  <a:lnTo>
                    <a:pt x="42672" y="76212"/>
                  </a:lnTo>
                  <a:lnTo>
                    <a:pt x="42672" y="89916"/>
                  </a:lnTo>
                  <a:lnTo>
                    <a:pt x="62484" y="89916"/>
                  </a:lnTo>
                  <a:lnTo>
                    <a:pt x="62484" y="76212"/>
                  </a:lnTo>
                  <a:close/>
                </a:path>
                <a:path w="105409" h="216535">
                  <a:moveTo>
                    <a:pt x="62484" y="51816"/>
                  </a:moveTo>
                  <a:lnTo>
                    <a:pt x="42672" y="51816"/>
                  </a:lnTo>
                  <a:lnTo>
                    <a:pt x="42672" y="64008"/>
                  </a:lnTo>
                  <a:lnTo>
                    <a:pt x="62484" y="64008"/>
                  </a:lnTo>
                  <a:lnTo>
                    <a:pt x="62484" y="51816"/>
                  </a:lnTo>
                  <a:close/>
                </a:path>
                <a:path w="105409" h="216535">
                  <a:moveTo>
                    <a:pt x="62484" y="24384"/>
                  </a:moveTo>
                  <a:lnTo>
                    <a:pt x="42672" y="24384"/>
                  </a:lnTo>
                  <a:lnTo>
                    <a:pt x="42672" y="38100"/>
                  </a:lnTo>
                  <a:lnTo>
                    <a:pt x="62484" y="38100"/>
                  </a:lnTo>
                  <a:lnTo>
                    <a:pt x="62484" y="24384"/>
                  </a:lnTo>
                  <a:close/>
                </a:path>
                <a:path w="105409" h="216535">
                  <a:moveTo>
                    <a:pt x="62484" y="0"/>
                  </a:moveTo>
                  <a:lnTo>
                    <a:pt x="42672" y="0"/>
                  </a:lnTo>
                  <a:lnTo>
                    <a:pt x="42672" y="12192"/>
                  </a:lnTo>
                  <a:lnTo>
                    <a:pt x="62484" y="12192"/>
                  </a:lnTo>
                  <a:lnTo>
                    <a:pt x="62484" y="0"/>
                  </a:lnTo>
                  <a:close/>
                </a:path>
                <a:path w="105409" h="216535">
                  <a:moveTo>
                    <a:pt x="105156" y="204216"/>
                  </a:moveTo>
                  <a:lnTo>
                    <a:pt x="83820" y="204216"/>
                  </a:lnTo>
                  <a:lnTo>
                    <a:pt x="83820" y="216408"/>
                  </a:lnTo>
                  <a:lnTo>
                    <a:pt x="105156" y="216408"/>
                  </a:lnTo>
                  <a:lnTo>
                    <a:pt x="105156" y="204216"/>
                  </a:lnTo>
                  <a:close/>
                </a:path>
                <a:path w="105409" h="216535">
                  <a:moveTo>
                    <a:pt x="105156" y="178308"/>
                  </a:moveTo>
                  <a:lnTo>
                    <a:pt x="83820" y="178308"/>
                  </a:lnTo>
                  <a:lnTo>
                    <a:pt x="83820" y="192024"/>
                  </a:lnTo>
                  <a:lnTo>
                    <a:pt x="105156" y="192024"/>
                  </a:lnTo>
                  <a:lnTo>
                    <a:pt x="105156" y="178308"/>
                  </a:lnTo>
                  <a:close/>
                </a:path>
                <a:path w="105409" h="216535">
                  <a:moveTo>
                    <a:pt x="105156" y="153924"/>
                  </a:moveTo>
                  <a:lnTo>
                    <a:pt x="83820" y="153924"/>
                  </a:lnTo>
                  <a:lnTo>
                    <a:pt x="83820" y="166116"/>
                  </a:lnTo>
                  <a:lnTo>
                    <a:pt x="105156" y="166116"/>
                  </a:lnTo>
                  <a:lnTo>
                    <a:pt x="105156" y="153924"/>
                  </a:lnTo>
                  <a:close/>
                </a:path>
                <a:path w="105409" h="216535">
                  <a:moveTo>
                    <a:pt x="105156" y="128016"/>
                  </a:moveTo>
                  <a:lnTo>
                    <a:pt x="83820" y="128016"/>
                  </a:lnTo>
                  <a:lnTo>
                    <a:pt x="83820" y="140208"/>
                  </a:lnTo>
                  <a:lnTo>
                    <a:pt x="105156" y="140208"/>
                  </a:lnTo>
                  <a:lnTo>
                    <a:pt x="105156" y="128016"/>
                  </a:lnTo>
                  <a:close/>
                </a:path>
                <a:path w="105409" h="216535">
                  <a:moveTo>
                    <a:pt x="105156" y="102108"/>
                  </a:moveTo>
                  <a:lnTo>
                    <a:pt x="83820" y="102108"/>
                  </a:lnTo>
                  <a:lnTo>
                    <a:pt x="83820" y="114300"/>
                  </a:lnTo>
                  <a:lnTo>
                    <a:pt x="105156" y="114300"/>
                  </a:lnTo>
                  <a:lnTo>
                    <a:pt x="105156" y="102108"/>
                  </a:lnTo>
                  <a:close/>
                </a:path>
                <a:path w="105409" h="216535">
                  <a:moveTo>
                    <a:pt x="105156" y="76212"/>
                  </a:moveTo>
                  <a:lnTo>
                    <a:pt x="83820" y="76212"/>
                  </a:lnTo>
                  <a:lnTo>
                    <a:pt x="83820" y="89916"/>
                  </a:lnTo>
                  <a:lnTo>
                    <a:pt x="105156" y="89916"/>
                  </a:lnTo>
                  <a:lnTo>
                    <a:pt x="105156" y="76212"/>
                  </a:lnTo>
                  <a:close/>
                </a:path>
                <a:path w="105409" h="216535">
                  <a:moveTo>
                    <a:pt x="105156" y="51816"/>
                  </a:moveTo>
                  <a:lnTo>
                    <a:pt x="83820" y="51816"/>
                  </a:lnTo>
                  <a:lnTo>
                    <a:pt x="83820" y="64008"/>
                  </a:lnTo>
                  <a:lnTo>
                    <a:pt x="105156" y="64008"/>
                  </a:lnTo>
                  <a:lnTo>
                    <a:pt x="105156" y="51816"/>
                  </a:lnTo>
                  <a:close/>
                </a:path>
                <a:path w="105409" h="216535">
                  <a:moveTo>
                    <a:pt x="105156" y="24384"/>
                  </a:moveTo>
                  <a:lnTo>
                    <a:pt x="83820" y="24384"/>
                  </a:lnTo>
                  <a:lnTo>
                    <a:pt x="83820" y="38100"/>
                  </a:lnTo>
                  <a:lnTo>
                    <a:pt x="105156" y="38100"/>
                  </a:lnTo>
                  <a:lnTo>
                    <a:pt x="105156" y="24384"/>
                  </a:lnTo>
                  <a:close/>
                </a:path>
                <a:path w="105409" h="216535">
                  <a:moveTo>
                    <a:pt x="105156" y="0"/>
                  </a:moveTo>
                  <a:lnTo>
                    <a:pt x="83820" y="0"/>
                  </a:lnTo>
                  <a:lnTo>
                    <a:pt x="83820" y="12192"/>
                  </a:lnTo>
                  <a:lnTo>
                    <a:pt x="105156" y="12192"/>
                  </a:lnTo>
                  <a:lnTo>
                    <a:pt x="105156" y="0"/>
                  </a:lnTo>
                  <a:close/>
                </a:path>
              </a:pathLst>
            </a:custGeom>
            <a:solidFill>
              <a:srgbClr val="12AC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" name="object 151"/>
            <p:cNvSpPr/>
            <p:nvPr/>
          </p:nvSpPr>
          <p:spPr>
            <a:xfrm>
              <a:off x="9080119" y="3029712"/>
              <a:ext cx="146685" cy="266700"/>
            </a:xfrm>
            <a:custGeom>
              <a:avLst/>
              <a:gdLst/>
              <a:ahLst/>
              <a:cxnLst/>
              <a:rect l="l" t="t" r="r" b="b"/>
              <a:pathLst>
                <a:path w="146684" h="266700">
                  <a:moveTo>
                    <a:pt x="146303" y="230124"/>
                  </a:moveTo>
                  <a:lnTo>
                    <a:pt x="0" y="230124"/>
                  </a:lnTo>
                  <a:lnTo>
                    <a:pt x="0" y="266700"/>
                  </a:lnTo>
                  <a:lnTo>
                    <a:pt x="146303" y="266700"/>
                  </a:lnTo>
                  <a:lnTo>
                    <a:pt x="146303" y="230124"/>
                  </a:lnTo>
                  <a:close/>
                </a:path>
                <a:path w="146684" h="266700">
                  <a:moveTo>
                    <a:pt x="146303" y="204724"/>
                  </a:moveTo>
                  <a:lnTo>
                    <a:pt x="0" y="204724"/>
                  </a:lnTo>
                  <a:lnTo>
                    <a:pt x="0" y="217424"/>
                  </a:lnTo>
                  <a:lnTo>
                    <a:pt x="146303" y="217424"/>
                  </a:lnTo>
                  <a:lnTo>
                    <a:pt x="146303" y="204724"/>
                  </a:lnTo>
                  <a:close/>
                </a:path>
                <a:path w="146684" h="266700">
                  <a:moveTo>
                    <a:pt x="146303" y="179197"/>
                  </a:moveTo>
                  <a:lnTo>
                    <a:pt x="0" y="179197"/>
                  </a:lnTo>
                  <a:lnTo>
                    <a:pt x="0" y="192024"/>
                  </a:lnTo>
                  <a:lnTo>
                    <a:pt x="146303" y="192024"/>
                  </a:lnTo>
                  <a:lnTo>
                    <a:pt x="146303" y="179197"/>
                  </a:lnTo>
                  <a:close/>
                </a:path>
                <a:path w="146684" h="266700">
                  <a:moveTo>
                    <a:pt x="146303" y="102870"/>
                  </a:moveTo>
                  <a:lnTo>
                    <a:pt x="0" y="102870"/>
                  </a:lnTo>
                  <a:lnTo>
                    <a:pt x="0" y="115697"/>
                  </a:lnTo>
                  <a:lnTo>
                    <a:pt x="146303" y="115697"/>
                  </a:lnTo>
                  <a:lnTo>
                    <a:pt x="146303" y="102870"/>
                  </a:lnTo>
                  <a:close/>
                </a:path>
                <a:path w="146684" h="266700">
                  <a:moveTo>
                    <a:pt x="146303" y="128142"/>
                  </a:moveTo>
                  <a:lnTo>
                    <a:pt x="0" y="128142"/>
                  </a:lnTo>
                  <a:lnTo>
                    <a:pt x="0" y="141097"/>
                  </a:lnTo>
                  <a:lnTo>
                    <a:pt x="146303" y="141097"/>
                  </a:lnTo>
                  <a:lnTo>
                    <a:pt x="146303" y="128142"/>
                  </a:lnTo>
                  <a:close/>
                </a:path>
                <a:path w="146684" h="266700">
                  <a:moveTo>
                    <a:pt x="146303" y="153542"/>
                  </a:moveTo>
                  <a:lnTo>
                    <a:pt x="0" y="153542"/>
                  </a:lnTo>
                  <a:lnTo>
                    <a:pt x="0" y="166497"/>
                  </a:lnTo>
                  <a:lnTo>
                    <a:pt x="146303" y="166497"/>
                  </a:lnTo>
                  <a:lnTo>
                    <a:pt x="146303" y="153542"/>
                  </a:lnTo>
                  <a:close/>
                </a:path>
                <a:path w="146684" h="266700">
                  <a:moveTo>
                    <a:pt x="146303" y="50800"/>
                  </a:moveTo>
                  <a:lnTo>
                    <a:pt x="0" y="50800"/>
                  </a:lnTo>
                  <a:lnTo>
                    <a:pt x="0" y="64515"/>
                  </a:lnTo>
                  <a:lnTo>
                    <a:pt x="146303" y="64515"/>
                  </a:lnTo>
                  <a:lnTo>
                    <a:pt x="146303" y="50800"/>
                  </a:lnTo>
                  <a:close/>
                </a:path>
                <a:path w="146684" h="266700">
                  <a:moveTo>
                    <a:pt x="146303" y="25400"/>
                  </a:moveTo>
                  <a:lnTo>
                    <a:pt x="0" y="25400"/>
                  </a:lnTo>
                  <a:lnTo>
                    <a:pt x="0" y="38100"/>
                  </a:lnTo>
                  <a:lnTo>
                    <a:pt x="146303" y="38100"/>
                  </a:lnTo>
                  <a:lnTo>
                    <a:pt x="146303" y="25400"/>
                  </a:lnTo>
                  <a:close/>
                </a:path>
                <a:path w="146684" h="266700">
                  <a:moveTo>
                    <a:pt x="146303" y="77215"/>
                  </a:moveTo>
                  <a:lnTo>
                    <a:pt x="0" y="77215"/>
                  </a:lnTo>
                  <a:lnTo>
                    <a:pt x="0" y="89915"/>
                  </a:lnTo>
                  <a:lnTo>
                    <a:pt x="146303" y="89915"/>
                  </a:lnTo>
                  <a:lnTo>
                    <a:pt x="146303" y="77215"/>
                  </a:lnTo>
                  <a:close/>
                </a:path>
                <a:path w="146684" h="266700">
                  <a:moveTo>
                    <a:pt x="146303" y="0"/>
                  </a:moveTo>
                  <a:lnTo>
                    <a:pt x="7620" y="0"/>
                  </a:lnTo>
                  <a:lnTo>
                    <a:pt x="5206" y="635"/>
                  </a:lnTo>
                  <a:lnTo>
                    <a:pt x="3175" y="1777"/>
                  </a:lnTo>
                  <a:lnTo>
                    <a:pt x="1142" y="3048"/>
                  </a:lnTo>
                  <a:lnTo>
                    <a:pt x="0" y="4445"/>
                  </a:lnTo>
                  <a:lnTo>
                    <a:pt x="0" y="12573"/>
                  </a:lnTo>
                  <a:lnTo>
                    <a:pt x="146303" y="12573"/>
                  </a:lnTo>
                  <a:lnTo>
                    <a:pt x="146303" y="0"/>
                  </a:lnTo>
                  <a:close/>
                </a:path>
              </a:pathLst>
            </a:custGeom>
            <a:solidFill>
              <a:srgbClr val="11499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152"/>
            <p:cNvSpPr/>
            <p:nvPr/>
          </p:nvSpPr>
          <p:spPr>
            <a:xfrm>
              <a:off x="9080119" y="3041903"/>
              <a:ext cx="94615" cy="218440"/>
            </a:xfrm>
            <a:custGeom>
              <a:avLst/>
              <a:gdLst/>
              <a:ahLst/>
              <a:cxnLst/>
              <a:rect l="l" t="t" r="r" b="b"/>
              <a:pathLst>
                <a:path w="94615" h="218439">
                  <a:moveTo>
                    <a:pt x="94361" y="205232"/>
                  </a:moveTo>
                  <a:lnTo>
                    <a:pt x="254" y="205232"/>
                  </a:lnTo>
                  <a:lnTo>
                    <a:pt x="254" y="217932"/>
                  </a:lnTo>
                  <a:lnTo>
                    <a:pt x="94361" y="217932"/>
                  </a:lnTo>
                  <a:lnTo>
                    <a:pt x="94361" y="205232"/>
                  </a:lnTo>
                  <a:close/>
                </a:path>
                <a:path w="94615" h="218439">
                  <a:moveTo>
                    <a:pt x="94361" y="179832"/>
                  </a:moveTo>
                  <a:lnTo>
                    <a:pt x="254" y="179832"/>
                  </a:lnTo>
                  <a:lnTo>
                    <a:pt x="254" y="192532"/>
                  </a:lnTo>
                  <a:lnTo>
                    <a:pt x="94361" y="192532"/>
                  </a:lnTo>
                  <a:lnTo>
                    <a:pt x="94361" y="179832"/>
                  </a:lnTo>
                  <a:close/>
                </a:path>
                <a:path w="94615" h="218439">
                  <a:moveTo>
                    <a:pt x="94361" y="154178"/>
                  </a:moveTo>
                  <a:lnTo>
                    <a:pt x="254" y="154178"/>
                  </a:lnTo>
                  <a:lnTo>
                    <a:pt x="254" y="166878"/>
                  </a:lnTo>
                  <a:lnTo>
                    <a:pt x="94361" y="166878"/>
                  </a:lnTo>
                  <a:lnTo>
                    <a:pt x="94361" y="154178"/>
                  </a:lnTo>
                  <a:close/>
                </a:path>
                <a:path w="94615" h="218439">
                  <a:moveTo>
                    <a:pt x="94361" y="128524"/>
                  </a:moveTo>
                  <a:lnTo>
                    <a:pt x="254" y="128524"/>
                  </a:lnTo>
                  <a:lnTo>
                    <a:pt x="254" y="141224"/>
                  </a:lnTo>
                  <a:lnTo>
                    <a:pt x="94361" y="141224"/>
                  </a:lnTo>
                  <a:lnTo>
                    <a:pt x="94361" y="128524"/>
                  </a:lnTo>
                  <a:close/>
                </a:path>
                <a:path w="94615" h="218439">
                  <a:moveTo>
                    <a:pt x="94361" y="103124"/>
                  </a:moveTo>
                  <a:lnTo>
                    <a:pt x="254" y="103124"/>
                  </a:lnTo>
                  <a:lnTo>
                    <a:pt x="254" y="115824"/>
                  </a:lnTo>
                  <a:lnTo>
                    <a:pt x="94361" y="115824"/>
                  </a:lnTo>
                  <a:lnTo>
                    <a:pt x="94361" y="103124"/>
                  </a:lnTo>
                  <a:close/>
                </a:path>
                <a:path w="94615" h="218439">
                  <a:moveTo>
                    <a:pt x="94361" y="77470"/>
                  </a:moveTo>
                  <a:lnTo>
                    <a:pt x="0" y="77470"/>
                  </a:lnTo>
                  <a:lnTo>
                    <a:pt x="0" y="90170"/>
                  </a:lnTo>
                  <a:lnTo>
                    <a:pt x="94361" y="90170"/>
                  </a:lnTo>
                  <a:lnTo>
                    <a:pt x="94361" y="77470"/>
                  </a:lnTo>
                  <a:close/>
                </a:path>
                <a:path w="94615" h="218439">
                  <a:moveTo>
                    <a:pt x="94361" y="52070"/>
                  </a:moveTo>
                  <a:lnTo>
                    <a:pt x="0" y="52070"/>
                  </a:lnTo>
                  <a:lnTo>
                    <a:pt x="0" y="64770"/>
                  </a:lnTo>
                  <a:lnTo>
                    <a:pt x="94361" y="64770"/>
                  </a:lnTo>
                  <a:lnTo>
                    <a:pt x="94361" y="52070"/>
                  </a:lnTo>
                  <a:close/>
                </a:path>
                <a:path w="94615" h="218439">
                  <a:moveTo>
                    <a:pt x="94361" y="25527"/>
                  </a:moveTo>
                  <a:lnTo>
                    <a:pt x="0" y="25527"/>
                  </a:lnTo>
                  <a:lnTo>
                    <a:pt x="0" y="38354"/>
                  </a:lnTo>
                  <a:lnTo>
                    <a:pt x="94361" y="38354"/>
                  </a:lnTo>
                  <a:lnTo>
                    <a:pt x="94361" y="25527"/>
                  </a:lnTo>
                  <a:close/>
                </a:path>
                <a:path w="94615" h="218439">
                  <a:moveTo>
                    <a:pt x="94361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94361" y="12700"/>
                  </a:lnTo>
                  <a:lnTo>
                    <a:pt x="94361" y="0"/>
                  </a:lnTo>
                  <a:close/>
                </a:path>
              </a:pathLst>
            </a:custGeom>
            <a:solidFill>
              <a:srgbClr val="1894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153"/>
            <p:cNvSpPr/>
            <p:nvPr/>
          </p:nvSpPr>
          <p:spPr>
            <a:xfrm>
              <a:off x="9078595" y="3272028"/>
              <a:ext cx="146685" cy="26034"/>
            </a:xfrm>
            <a:custGeom>
              <a:avLst/>
              <a:gdLst/>
              <a:ahLst/>
              <a:cxnLst/>
              <a:rect l="l" t="t" r="r" b="b"/>
              <a:pathLst>
                <a:path w="146684" h="26035">
                  <a:moveTo>
                    <a:pt x="146303" y="0"/>
                  </a:moveTo>
                  <a:lnTo>
                    <a:pt x="0" y="0"/>
                  </a:lnTo>
                  <a:lnTo>
                    <a:pt x="0" y="25908"/>
                  </a:lnTo>
                  <a:lnTo>
                    <a:pt x="146303" y="25908"/>
                  </a:lnTo>
                  <a:lnTo>
                    <a:pt x="146303" y="0"/>
                  </a:lnTo>
                  <a:close/>
                </a:path>
              </a:pathLst>
            </a:custGeom>
            <a:solidFill>
              <a:srgbClr val="276BB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154"/>
            <p:cNvSpPr/>
            <p:nvPr/>
          </p:nvSpPr>
          <p:spPr>
            <a:xfrm>
              <a:off x="9099931" y="3043427"/>
              <a:ext cx="62865" cy="216535"/>
            </a:xfrm>
            <a:custGeom>
              <a:avLst/>
              <a:gdLst/>
              <a:ahLst/>
              <a:cxnLst/>
              <a:rect l="l" t="t" r="r" b="b"/>
              <a:pathLst>
                <a:path w="62865" h="216535">
                  <a:moveTo>
                    <a:pt x="21323" y="204228"/>
                  </a:moveTo>
                  <a:lnTo>
                    <a:pt x="0" y="204228"/>
                  </a:lnTo>
                  <a:lnTo>
                    <a:pt x="0" y="216408"/>
                  </a:lnTo>
                  <a:lnTo>
                    <a:pt x="21323" y="216408"/>
                  </a:lnTo>
                  <a:lnTo>
                    <a:pt x="21323" y="204228"/>
                  </a:lnTo>
                  <a:close/>
                </a:path>
                <a:path w="62865" h="216535">
                  <a:moveTo>
                    <a:pt x="21323" y="178308"/>
                  </a:moveTo>
                  <a:lnTo>
                    <a:pt x="0" y="178308"/>
                  </a:lnTo>
                  <a:lnTo>
                    <a:pt x="0" y="192024"/>
                  </a:lnTo>
                  <a:lnTo>
                    <a:pt x="21323" y="192024"/>
                  </a:lnTo>
                  <a:lnTo>
                    <a:pt x="21323" y="178308"/>
                  </a:lnTo>
                  <a:close/>
                </a:path>
                <a:path w="62865" h="216535">
                  <a:moveTo>
                    <a:pt x="21323" y="153924"/>
                  </a:moveTo>
                  <a:lnTo>
                    <a:pt x="0" y="153924"/>
                  </a:lnTo>
                  <a:lnTo>
                    <a:pt x="0" y="166116"/>
                  </a:lnTo>
                  <a:lnTo>
                    <a:pt x="21323" y="166116"/>
                  </a:lnTo>
                  <a:lnTo>
                    <a:pt x="21323" y="153924"/>
                  </a:lnTo>
                  <a:close/>
                </a:path>
                <a:path w="62865" h="216535">
                  <a:moveTo>
                    <a:pt x="21323" y="128016"/>
                  </a:moveTo>
                  <a:lnTo>
                    <a:pt x="0" y="128016"/>
                  </a:lnTo>
                  <a:lnTo>
                    <a:pt x="0" y="140208"/>
                  </a:lnTo>
                  <a:lnTo>
                    <a:pt x="21323" y="140208"/>
                  </a:lnTo>
                  <a:lnTo>
                    <a:pt x="21323" y="128016"/>
                  </a:lnTo>
                  <a:close/>
                </a:path>
                <a:path w="62865" h="216535">
                  <a:moveTo>
                    <a:pt x="21323" y="102108"/>
                  </a:moveTo>
                  <a:lnTo>
                    <a:pt x="0" y="102108"/>
                  </a:lnTo>
                  <a:lnTo>
                    <a:pt x="0" y="114300"/>
                  </a:lnTo>
                  <a:lnTo>
                    <a:pt x="21323" y="114300"/>
                  </a:lnTo>
                  <a:lnTo>
                    <a:pt x="21323" y="102108"/>
                  </a:lnTo>
                  <a:close/>
                </a:path>
                <a:path w="62865" h="216535">
                  <a:moveTo>
                    <a:pt x="21323" y="76212"/>
                  </a:moveTo>
                  <a:lnTo>
                    <a:pt x="0" y="76212"/>
                  </a:lnTo>
                  <a:lnTo>
                    <a:pt x="0" y="89916"/>
                  </a:lnTo>
                  <a:lnTo>
                    <a:pt x="21323" y="89916"/>
                  </a:lnTo>
                  <a:lnTo>
                    <a:pt x="21323" y="76212"/>
                  </a:lnTo>
                  <a:close/>
                </a:path>
                <a:path w="62865" h="216535">
                  <a:moveTo>
                    <a:pt x="21323" y="51828"/>
                  </a:moveTo>
                  <a:lnTo>
                    <a:pt x="0" y="51828"/>
                  </a:lnTo>
                  <a:lnTo>
                    <a:pt x="0" y="64008"/>
                  </a:lnTo>
                  <a:lnTo>
                    <a:pt x="21323" y="64008"/>
                  </a:lnTo>
                  <a:lnTo>
                    <a:pt x="21323" y="51828"/>
                  </a:lnTo>
                  <a:close/>
                </a:path>
                <a:path w="62865" h="216535">
                  <a:moveTo>
                    <a:pt x="21323" y="24384"/>
                  </a:moveTo>
                  <a:lnTo>
                    <a:pt x="0" y="24384"/>
                  </a:lnTo>
                  <a:lnTo>
                    <a:pt x="0" y="38100"/>
                  </a:lnTo>
                  <a:lnTo>
                    <a:pt x="21323" y="38100"/>
                  </a:lnTo>
                  <a:lnTo>
                    <a:pt x="21323" y="24384"/>
                  </a:lnTo>
                  <a:close/>
                </a:path>
                <a:path w="62865" h="216535">
                  <a:moveTo>
                    <a:pt x="21323" y="0"/>
                  </a:moveTo>
                  <a:lnTo>
                    <a:pt x="0" y="0"/>
                  </a:lnTo>
                  <a:lnTo>
                    <a:pt x="0" y="12192"/>
                  </a:lnTo>
                  <a:lnTo>
                    <a:pt x="21323" y="12192"/>
                  </a:lnTo>
                  <a:lnTo>
                    <a:pt x="21323" y="0"/>
                  </a:lnTo>
                  <a:close/>
                </a:path>
                <a:path w="62865" h="216535">
                  <a:moveTo>
                    <a:pt x="62471" y="204228"/>
                  </a:moveTo>
                  <a:lnTo>
                    <a:pt x="42672" y="204228"/>
                  </a:lnTo>
                  <a:lnTo>
                    <a:pt x="42672" y="216408"/>
                  </a:lnTo>
                  <a:lnTo>
                    <a:pt x="62471" y="216408"/>
                  </a:lnTo>
                  <a:lnTo>
                    <a:pt x="62471" y="204228"/>
                  </a:lnTo>
                  <a:close/>
                </a:path>
                <a:path w="62865" h="216535">
                  <a:moveTo>
                    <a:pt x="62471" y="178308"/>
                  </a:moveTo>
                  <a:lnTo>
                    <a:pt x="42672" y="178308"/>
                  </a:lnTo>
                  <a:lnTo>
                    <a:pt x="42672" y="192024"/>
                  </a:lnTo>
                  <a:lnTo>
                    <a:pt x="62471" y="192024"/>
                  </a:lnTo>
                  <a:lnTo>
                    <a:pt x="62471" y="178308"/>
                  </a:lnTo>
                  <a:close/>
                </a:path>
                <a:path w="62865" h="216535">
                  <a:moveTo>
                    <a:pt x="62471" y="153924"/>
                  </a:moveTo>
                  <a:lnTo>
                    <a:pt x="42672" y="153924"/>
                  </a:lnTo>
                  <a:lnTo>
                    <a:pt x="42672" y="166116"/>
                  </a:lnTo>
                  <a:lnTo>
                    <a:pt x="62471" y="166116"/>
                  </a:lnTo>
                  <a:lnTo>
                    <a:pt x="62471" y="153924"/>
                  </a:lnTo>
                  <a:close/>
                </a:path>
                <a:path w="62865" h="216535">
                  <a:moveTo>
                    <a:pt x="62471" y="128016"/>
                  </a:moveTo>
                  <a:lnTo>
                    <a:pt x="42672" y="128016"/>
                  </a:lnTo>
                  <a:lnTo>
                    <a:pt x="42672" y="140208"/>
                  </a:lnTo>
                  <a:lnTo>
                    <a:pt x="62471" y="140208"/>
                  </a:lnTo>
                  <a:lnTo>
                    <a:pt x="62471" y="128016"/>
                  </a:lnTo>
                  <a:close/>
                </a:path>
                <a:path w="62865" h="216535">
                  <a:moveTo>
                    <a:pt x="62471" y="102108"/>
                  </a:moveTo>
                  <a:lnTo>
                    <a:pt x="42672" y="102108"/>
                  </a:lnTo>
                  <a:lnTo>
                    <a:pt x="42672" y="114300"/>
                  </a:lnTo>
                  <a:lnTo>
                    <a:pt x="62471" y="114300"/>
                  </a:lnTo>
                  <a:lnTo>
                    <a:pt x="62471" y="102108"/>
                  </a:lnTo>
                  <a:close/>
                </a:path>
                <a:path w="62865" h="216535">
                  <a:moveTo>
                    <a:pt x="62471" y="76212"/>
                  </a:moveTo>
                  <a:lnTo>
                    <a:pt x="42672" y="76212"/>
                  </a:lnTo>
                  <a:lnTo>
                    <a:pt x="42672" y="89916"/>
                  </a:lnTo>
                  <a:lnTo>
                    <a:pt x="62471" y="89916"/>
                  </a:lnTo>
                  <a:lnTo>
                    <a:pt x="62471" y="76212"/>
                  </a:lnTo>
                  <a:close/>
                </a:path>
                <a:path w="62865" h="216535">
                  <a:moveTo>
                    <a:pt x="62471" y="51828"/>
                  </a:moveTo>
                  <a:lnTo>
                    <a:pt x="42672" y="51828"/>
                  </a:lnTo>
                  <a:lnTo>
                    <a:pt x="42672" y="64008"/>
                  </a:lnTo>
                  <a:lnTo>
                    <a:pt x="62471" y="64008"/>
                  </a:lnTo>
                  <a:lnTo>
                    <a:pt x="62471" y="51828"/>
                  </a:lnTo>
                  <a:close/>
                </a:path>
                <a:path w="62865" h="216535">
                  <a:moveTo>
                    <a:pt x="62471" y="24384"/>
                  </a:moveTo>
                  <a:lnTo>
                    <a:pt x="42672" y="24384"/>
                  </a:lnTo>
                  <a:lnTo>
                    <a:pt x="42672" y="38100"/>
                  </a:lnTo>
                  <a:lnTo>
                    <a:pt x="62471" y="38100"/>
                  </a:lnTo>
                  <a:lnTo>
                    <a:pt x="62471" y="24384"/>
                  </a:lnTo>
                  <a:close/>
                </a:path>
                <a:path w="62865" h="216535">
                  <a:moveTo>
                    <a:pt x="62471" y="0"/>
                  </a:moveTo>
                  <a:lnTo>
                    <a:pt x="42672" y="0"/>
                  </a:lnTo>
                  <a:lnTo>
                    <a:pt x="42672" y="12192"/>
                  </a:lnTo>
                  <a:lnTo>
                    <a:pt x="62471" y="12192"/>
                  </a:lnTo>
                  <a:lnTo>
                    <a:pt x="62471" y="0"/>
                  </a:lnTo>
                  <a:close/>
                </a:path>
              </a:pathLst>
            </a:custGeom>
            <a:solidFill>
              <a:srgbClr val="12AC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155"/>
            <p:cNvSpPr/>
            <p:nvPr/>
          </p:nvSpPr>
          <p:spPr>
            <a:xfrm>
              <a:off x="9174479" y="2935224"/>
              <a:ext cx="312420" cy="311150"/>
            </a:xfrm>
            <a:custGeom>
              <a:avLst/>
              <a:gdLst/>
              <a:ahLst/>
              <a:cxnLst/>
              <a:rect l="l" t="t" r="r" b="b"/>
              <a:pathLst>
                <a:path w="312420" h="311150">
                  <a:moveTo>
                    <a:pt x="0" y="310896"/>
                  </a:moveTo>
                  <a:lnTo>
                    <a:pt x="312420" y="310896"/>
                  </a:lnTo>
                  <a:lnTo>
                    <a:pt x="312420" y="0"/>
                  </a:lnTo>
                  <a:lnTo>
                    <a:pt x="0" y="0"/>
                  </a:lnTo>
                  <a:lnTo>
                    <a:pt x="0" y="310896"/>
                  </a:lnTo>
                  <a:close/>
                </a:path>
              </a:pathLst>
            </a:custGeom>
            <a:solidFill>
              <a:srgbClr val="276BB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object 156"/>
            <p:cNvSpPr/>
            <p:nvPr/>
          </p:nvSpPr>
          <p:spPr>
            <a:xfrm>
              <a:off x="9174479" y="3246120"/>
              <a:ext cx="312420" cy="52069"/>
            </a:xfrm>
            <a:custGeom>
              <a:avLst/>
              <a:gdLst/>
              <a:ahLst/>
              <a:cxnLst/>
              <a:rect l="l" t="t" r="r" b="b"/>
              <a:pathLst>
                <a:path w="312420" h="52070">
                  <a:moveTo>
                    <a:pt x="312420" y="0"/>
                  </a:moveTo>
                  <a:lnTo>
                    <a:pt x="0" y="0"/>
                  </a:lnTo>
                  <a:lnTo>
                    <a:pt x="0" y="51815"/>
                  </a:lnTo>
                  <a:lnTo>
                    <a:pt x="312420" y="51815"/>
                  </a:lnTo>
                  <a:lnTo>
                    <a:pt x="312420" y="0"/>
                  </a:lnTo>
                  <a:close/>
                </a:path>
              </a:pathLst>
            </a:custGeom>
            <a:solidFill>
              <a:srgbClr val="12AC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157"/>
            <p:cNvSpPr/>
            <p:nvPr/>
          </p:nvSpPr>
          <p:spPr>
            <a:xfrm>
              <a:off x="9174479" y="2935224"/>
              <a:ext cx="312420" cy="18415"/>
            </a:xfrm>
            <a:custGeom>
              <a:avLst/>
              <a:gdLst/>
              <a:ahLst/>
              <a:cxnLst/>
              <a:rect l="l" t="t" r="r" b="b"/>
              <a:pathLst>
                <a:path w="312420" h="18414">
                  <a:moveTo>
                    <a:pt x="304926" y="0"/>
                  </a:moveTo>
                  <a:lnTo>
                    <a:pt x="7493" y="0"/>
                  </a:lnTo>
                  <a:lnTo>
                    <a:pt x="5079" y="635"/>
                  </a:lnTo>
                  <a:lnTo>
                    <a:pt x="1016" y="2921"/>
                  </a:lnTo>
                  <a:lnTo>
                    <a:pt x="0" y="4445"/>
                  </a:lnTo>
                  <a:lnTo>
                    <a:pt x="0" y="18287"/>
                  </a:lnTo>
                  <a:lnTo>
                    <a:pt x="312420" y="18161"/>
                  </a:lnTo>
                  <a:lnTo>
                    <a:pt x="312420" y="4445"/>
                  </a:lnTo>
                  <a:lnTo>
                    <a:pt x="311403" y="2921"/>
                  </a:lnTo>
                  <a:lnTo>
                    <a:pt x="307340" y="635"/>
                  </a:lnTo>
                  <a:lnTo>
                    <a:pt x="304926" y="0"/>
                  </a:lnTo>
                  <a:close/>
                </a:path>
              </a:pathLst>
            </a:custGeom>
            <a:solidFill>
              <a:srgbClr val="11499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158"/>
            <p:cNvSpPr/>
            <p:nvPr/>
          </p:nvSpPr>
          <p:spPr>
            <a:xfrm>
              <a:off x="9049639" y="3290316"/>
              <a:ext cx="541020" cy="13970"/>
            </a:xfrm>
            <a:custGeom>
              <a:avLst/>
              <a:gdLst/>
              <a:ahLst/>
              <a:cxnLst/>
              <a:rect l="l" t="t" r="r" b="b"/>
              <a:pathLst>
                <a:path w="541020" h="13970">
                  <a:moveTo>
                    <a:pt x="534796" y="0"/>
                  </a:moveTo>
                  <a:lnTo>
                    <a:pt x="6095" y="0"/>
                  </a:lnTo>
                  <a:lnTo>
                    <a:pt x="4063" y="635"/>
                  </a:lnTo>
                  <a:lnTo>
                    <a:pt x="2539" y="2032"/>
                  </a:lnTo>
                  <a:lnTo>
                    <a:pt x="761" y="3301"/>
                  </a:lnTo>
                  <a:lnTo>
                    <a:pt x="0" y="4825"/>
                  </a:lnTo>
                  <a:lnTo>
                    <a:pt x="0" y="8762"/>
                  </a:lnTo>
                  <a:lnTo>
                    <a:pt x="761" y="10287"/>
                  </a:lnTo>
                  <a:lnTo>
                    <a:pt x="4317" y="12954"/>
                  </a:lnTo>
                  <a:lnTo>
                    <a:pt x="6095" y="13716"/>
                  </a:lnTo>
                  <a:lnTo>
                    <a:pt x="534796" y="13716"/>
                  </a:lnTo>
                  <a:lnTo>
                    <a:pt x="536828" y="12954"/>
                  </a:lnTo>
                  <a:lnTo>
                    <a:pt x="540130" y="10287"/>
                  </a:lnTo>
                  <a:lnTo>
                    <a:pt x="541019" y="8762"/>
                  </a:lnTo>
                  <a:lnTo>
                    <a:pt x="541019" y="6858"/>
                  </a:lnTo>
                  <a:lnTo>
                    <a:pt x="540638" y="4825"/>
                  </a:lnTo>
                  <a:lnTo>
                    <a:pt x="539750" y="3301"/>
                  </a:lnTo>
                  <a:lnTo>
                    <a:pt x="538352" y="2032"/>
                  </a:lnTo>
                  <a:lnTo>
                    <a:pt x="536828" y="635"/>
                  </a:lnTo>
                  <a:lnTo>
                    <a:pt x="534796" y="0"/>
                  </a:lnTo>
                  <a:close/>
                </a:path>
              </a:pathLst>
            </a:custGeom>
            <a:solidFill>
              <a:srgbClr val="8F95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159"/>
            <p:cNvSpPr/>
            <p:nvPr/>
          </p:nvSpPr>
          <p:spPr>
            <a:xfrm>
              <a:off x="9186799" y="3077717"/>
              <a:ext cx="238125" cy="151765"/>
            </a:xfrm>
            <a:custGeom>
              <a:avLst/>
              <a:gdLst/>
              <a:ahLst/>
              <a:cxnLst/>
              <a:rect l="l" t="t" r="r" b="b"/>
              <a:pathLst>
                <a:path w="238125" h="151764">
                  <a:moveTo>
                    <a:pt x="8128" y="136144"/>
                  </a:moveTo>
                  <a:lnTo>
                    <a:pt x="0" y="136144"/>
                  </a:lnTo>
                  <a:lnTo>
                    <a:pt x="0" y="151638"/>
                  </a:lnTo>
                  <a:lnTo>
                    <a:pt x="8128" y="151638"/>
                  </a:lnTo>
                  <a:lnTo>
                    <a:pt x="8128" y="136144"/>
                  </a:lnTo>
                  <a:close/>
                </a:path>
                <a:path w="238125" h="151764">
                  <a:moveTo>
                    <a:pt x="8128" y="113284"/>
                  </a:moveTo>
                  <a:lnTo>
                    <a:pt x="0" y="113284"/>
                  </a:lnTo>
                  <a:lnTo>
                    <a:pt x="0" y="128905"/>
                  </a:lnTo>
                  <a:lnTo>
                    <a:pt x="8128" y="128905"/>
                  </a:lnTo>
                  <a:lnTo>
                    <a:pt x="8128" y="113284"/>
                  </a:lnTo>
                  <a:close/>
                </a:path>
                <a:path w="238125" h="151764">
                  <a:moveTo>
                    <a:pt x="8128" y="90932"/>
                  </a:moveTo>
                  <a:lnTo>
                    <a:pt x="0" y="90932"/>
                  </a:lnTo>
                  <a:lnTo>
                    <a:pt x="0" y="106553"/>
                  </a:lnTo>
                  <a:lnTo>
                    <a:pt x="8128" y="106553"/>
                  </a:lnTo>
                  <a:lnTo>
                    <a:pt x="8128" y="90932"/>
                  </a:lnTo>
                  <a:close/>
                </a:path>
                <a:path w="238125" h="151764">
                  <a:moveTo>
                    <a:pt x="8128" y="68199"/>
                  </a:moveTo>
                  <a:lnTo>
                    <a:pt x="0" y="68199"/>
                  </a:lnTo>
                  <a:lnTo>
                    <a:pt x="0" y="83820"/>
                  </a:lnTo>
                  <a:lnTo>
                    <a:pt x="8128" y="83820"/>
                  </a:lnTo>
                  <a:lnTo>
                    <a:pt x="8128" y="68199"/>
                  </a:lnTo>
                  <a:close/>
                </a:path>
                <a:path w="238125" h="151764">
                  <a:moveTo>
                    <a:pt x="24892" y="136144"/>
                  </a:moveTo>
                  <a:lnTo>
                    <a:pt x="16637" y="136144"/>
                  </a:lnTo>
                  <a:lnTo>
                    <a:pt x="16637" y="151638"/>
                  </a:lnTo>
                  <a:lnTo>
                    <a:pt x="24892" y="151638"/>
                  </a:lnTo>
                  <a:lnTo>
                    <a:pt x="24892" y="136144"/>
                  </a:lnTo>
                  <a:close/>
                </a:path>
                <a:path w="238125" h="151764">
                  <a:moveTo>
                    <a:pt x="24892" y="113284"/>
                  </a:moveTo>
                  <a:lnTo>
                    <a:pt x="16637" y="113284"/>
                  </a:lnTo>
                  <a:lnTo>
                    <a:pt x="16637" y="128905"/>
                  </a:lnTo>
                  <a:lnTo>
                    <a:pt x="24892" y="128905"/>
                  </a:lnTo>
                  <a:lnTo>
                    <a:pt x="24892" y="113284"/>
                  </a:lnTo>
                  <a:close/>
                </a:path>
                <a:path w="238125" h="151764">
                  <a:moveTo>
                    <a:pt x="24892" y="90932"/>
                  </a:moveTo>
                  <a:lnTo>
                    <a:pt x="16637" y="90932"/>
                  </a:lnTo>
                  <a:lnTo>
                    <a:pt x="16637" y="106553"/>
                  </a:lnTo>
                  <a:lnTo>
                    <a:pt x="24892" y="106553"/>
                  </a:lnTo>
                  <a:lnTo>
                    <a:pt x="24892" y="90932"/>
                  </a:lnTo>
                  <a:close/>
                </a:path>
                <a:path w="238125" h="151764">
                  <a:moveTo>
                    <a:pt x="24892" y="68199"/>
                  </a:moveTo>
                  <a:lnTo>
                    <a:pt x="16637" y="68199"/>
                  </a:lnTo>
                  <a:lnTo>
                    <a:pt x="16637" y="83820"/>
                  </a:lnTo>
                  <a:lnTo>
                    <a:pt x="24892" y="83820"/>
                  </a:lnTo>
                  <a:lnTo>
                    <a:pt x="24892" y="68199"/>
                  </a:lnTo>
                  <a:close/>
                </a:path>
                <a:path w="238125" h="151764">
                  <a:moveTo>
                    <a:pt x="41656" y="136144"/>
                  </a:moveTo>
                  <a:lnTo>
                    <a:pt x="33401" y="136144"/>
                  </a:lnTo>
                  <a:lnTo>
                    <a:pt x="33401" y="151638"/>
                  </a:lnTo>
                  <a:lnTo>
                    <a:pt x="41656" y="151638"/>
                  </a:lnTo>
                  <a:lnTo>
                    <a:pt x="41656" y="136144"/>
                  </a:lnTo>
                  <a:close/>
                </a:path>
                <a:path w="238125" h="151764">
                  <a:moveTo>
                    <a:pt x="41656" y="113284"/>
                  </a:moveTo>
                  <a:lnTo>
                    <a:pt x="33401" y="113284"/>
                  </a:lnTo>
                  <a:lnTo>
                    <a:pt x="33401" y="128905"/>
                  </a:lnTo>
                  <a:lnTo>
                    <a:pt x="41656" y="128905"/>
                  </a:lnTo>
                  <a:lnTo>
                    <a:pt x="41656" y="113284"/>
                  </a:lnTo>
                  <a:close/>
                </a:path>
                <a:path w="238125" h="151764">
                  <a:moveTo>
                    <a:pt x="41656" y="90932"/>
                  </a:moveTo>
                  <a:lnTo>
                    <a:pt x="33401" y="90932"/>
                  </a:lnTo>
                  <a:lnTo>
                    <a:pt x="33401" y="106553"/>
                  </a:lnTo>
                  <a:lnTo>
                    <a:pt x="41656" y="106553"/>
                  </a:lnTo>
                  <a:lnTo>
                    <a:pt x="41656" y="90932"/>
                  </a:lnTo>
                  <a:close/>
                </a:path>
                <a:path w="238125" h="151764">
                  <a:moveTo>
                    <a:pt x="41656" y="68199"/>
                  </a:moveTo>
                  <a:lnTo>
                    <a:pt x="33401" y="68199"/>
                  </a:lnTo>
                  <a:lnTo>
                    <a:pt x="33401" y="83820"/>
                  </a:lnTo>
                  <a:lnTo>
                    <a:pt x="41656" y="83820"/>
                  </a:lnTo>
                  <a:lnTo>
                    <a:pt x="41656" y="68199"/>
                  </a:lnTo>
                  <a:close/>
                </a:path>
                <a:path w="238125" h="151764">
                  <a:moveTo>
                    <a:pt x="58293" y="136144"/>
                  </a:moveTo>
                  <a:lnTo>
                    <a:pt x="50038" y="136144"/>
                  </a:lnTo>
                  <a:lnTo>
                    <a:pt x="50038" y="151638"/>
                  </a:lnTo>
                  <a:lnTo>
                    <a:pt x="58293" y="151638"/>
                  </a:lnTo>
                  <a:lnTo>
                    <a:pt x="58293" y="136144"/>
                  </a:lnTo>
                  <a:close/>
                </a:path>
                <a:path w="238125" h="151764">
                  <a:moveTo>
                    <a:pt x="58293" y="113284"/>
                  </a:moveTo>
                  <a:lnTo>
                    <a:pt x="50038" y="113284"/>
                  </a:lnTo>
                  <a:lnTo>
                    <a:pt x="50038" y="128905"/>
                  </a:lnTo>
                  <a:lnTo>
                    <a:pt x="58293" y="128905"/>
                  </a:lnTo>
                  <a:lnTo>
                    <a:pt x="58293" y="113284"/>
                  </a:lnTo>
                  <a:close/>
                </a:path>
                <a:path w="238125" h="151764">
                  <a:moveTo>
                    <a:pt x="58293" y="90932"/>
                  </a:moveTo>
                  <a:lnTo>
                    <a:pt x="50038" y="90932"/>
                  </a:lnTo>
                  <a:lnTo>
                    <a:pt x="50038" y="106553"/>
                  </a:lnTo>
                  <a:lnTo>
                    <a:pt x="58293" y="106553"/>
                  </a:lnTo>
                  <a:lnTo>
                    <a:pt x="58293" y="90932"/>
                  </a:lnTo>
                  <a:close/>
                </a:path>
                <a:path w="238125" h="151764">
                  <a:moveTo>
                    <a:pt x="58293" y="68199"/>
                  </a:moveTo>
                  <a:lnTo>
                    <a:pt x="50038" y="68199"/>
                  </a:lnTo>
                  <a:lnTo>
                    <a:pt x="50038" y="83820"/>
                  </a:lnTo>
                  <a:lnTo>
                    <a:pt x="58293" y="83820"/>
                  </a:lnTo>
                  <a:lnTo>
                    <a:pt x="58293" y="68199"/>
                  </a:lnTo>
                  <a:close/>
                </a:path>
                <a:path w="238125" h="151764">
                  <a:moveTo>
                    <a:pt x="75057" y="136144"/>
                  </a:moveTo>
                  <a:lnTo>
                    <a:pt x="66548" y="136144"/>
                  </a:lnTo>
                  <a:lnTo>
                    <a:pt x="66548" y="151638"/>
                  </a:lnTo>
                  <a:lnTo>
                    <a:pt x="75057" y="151638"/>
                  </a:lnTo>
                  <a:lnTo>
                    <a:pt x="75057" y="136144"/>
                  </a:lnTo>
                  <a:close/>
                </a:path>
                <a:path w="238125" h="151764">
                  <a:moveTo>
                    <a:pt x="75057" y="113284"/>
                  </a:moveTo>
                  <a:lnTo>
                    <a:pt x="66548" y="113284"/>
                  </a:lnTo>
                  <a:lnTo>
                    <a:pt x="66548" y="128905"/>
                  </a:lnTo>
                  <a:lnTo>
                    <a:pt x="75057" y="128905"/>
                  </a:lnTo>
                  <a:lnTo>
                    <a:pt x="75057" y="113284"/>
                  </a:lnTo>
                  <a:close/>
                </a:path>
                <a:path w="238125" h="151764">
                  <a:moveTo>
                    <a:pt x="75057" y="90932"/>
                  </a:moveTo>
                  <a:lnTo>
                    <a:pt x="66548" y="90932"/>
                  </a:lnTo>
                  <a:lnTo>
                    <a:pt x="66548" y="106553"/>
                  </a:lnTo>
                  <a:lnTo>
                    <a:pt x="75057" y="106553"/>
                  </a:lnTo>
                  <a:lnTo>
                    <a:pt x="75057" y="90932"/>
                  </a:lnTo>
                  <a:close/>
                </a:path>
                <a:path w="238125" h="151764">
                  <a:moveTo>
                    <a:pt x="75057" y="68199"/>
                  </a:moveTo>
                  <a:lnTo>
                    <a:pt x="66548" y="68199"/>
                  </a:lnTo>
                  <a:lnTo>
                    <a:pt x="66548" y="83820"/>
                  </a:lnTo>
                  <a:lnTo>
                    <a:pt x="75057" y="83820"/>
                  </a:lnTo>
                  <a:lnTo>
                    <a:pt x="75057" y="68199"/>
                  </a:lnTo>
                  <a:close/>
                </a:path>
                <a:path w="238125" h="151764">
                  <a:moveTo>
                    <a:pt x="91440" y="136144"/>
                  </a:moveTo>
                  <a:lnTo>
                    <a:pt x="83185" y="136144"/>
                  </a:lnTo>
                  <a:lnTo>
                    <a:pt x="83185" y="151638"/>
                  </a:lnTo>
                  <a:lnTo>
                    <a:pt x="91440" y="151638"/>
                  </a:lnTo>
                  <a:lnTo>
                    <a:pt x="91440" y="136144"/>
                  </a:lnTo>
                  <a:close/>
                </a:path>
                <a:path w="238125" h="151764">
                  <a:moveTo>
                    <a:pt x="91440" y="113284"/>
                  </a:moveTo>
                  <a:lnTo>
                    <a:pt x="83185" y="113284"/>
                  </a:lnTo>
                  <a:lnTo>
                    <a:pt x="83185" y="128905"/>
                  </a:lnTo>
                  <a:lnTo>
                    <a:pt x="91440" y="128905"/>
                  </a:lnTo>
                  <a:lnTo>
                    <a:pt x="91440" y="113284"/>
                  </a:lnTo>
                  <a:close/>
                </a:path>
                <a:path w="238125" h="151764">
                  <a:moveTo>
                    <a:pt x="91440" y="90932"/>
                  </a:moveTo>
                  <a:lnTo>
                    <a:pt x="83185" y="90932"/>
                  </a:lnTo>
                  <a:lnTo>
                    <a:pt x="83185" y="106553"/>
                  </a:lnTo>
                  <a:lnTo>
                    <a:pt x="91440" y="106553"/>
                  </a:lnTo>
                  <a:lnTo>
                    <a:pt x="91440" y="90932"/>
                  </a:lnTo>
                  <a:close/>
                </a:path>
                <a:path w="238125" h="151764">
                  <a:moveTo>
                    <a:pt x="91440" y="68199"/>
                  </a:moveTo>
                  <a:lnTo>
                    <a:pt x="83185" y="68199"/>
                  </a:lnTo>
                  <a:lnTo>
                    <a:pt x="83185" y="83820"/>
                  </a:lnTo>
                  <a:lnTo>
                    <a:pt x="91440" y="83820"/>
                  </a:lnTo>
                  <a:lnTo>
                    <a:pt x="91440" y="68199"/>
                  </a:lnTo>
                  <a:close/>
                </a:path>
                <a:path w="238125" h="151764">
                  <a:moveTo>
                    <a:pt x="107061" y="136144"/>
                  </a:moveTo>
                  <a:lnTo>
                    <a:pt x="98806" y="136144"/>
                  </a:lnTo>
                  <a:lnTo>
                    <a:pt x="98806" y="151638"/>
                  </a:lnTo>
                  <a:lnTo>
                    <a:pt x="107061" y="151638"/>
                  </a:lnTo>
                  <a:lnTo>
                    <a:pt x="107061" y="136144"/>
                  </a:lnTo>
                  <a:close/>
                </a:path>
                <a:path w="238125" h="151764">
                  <a:moveTo>
                    <a:pt x="107061" y="113284"/>
                  </a:moveTo>
                  <a:lnTo>
                    <a:pt x="98806" y="113284"/>
                  </a:lnTo>
                  <a:lnTo>
                    <a:pt x="98806" y="128905"/>
                  </a:lnTo>
                  <a:lnTo>
                    <a:pt x="107061" y="128905"/>
                  </a:lnTo>
                  <a:lnTo>
                    <a:pt x="107061" y="113284"/>
                  </a:lnTo>
                  <a:close/>
                </a:path>
                <a:path w="238125" h="151764">
                  <a:moveTo>
                    <a:pt x="107061" y="90932"/>
                  </a:moveTo>
                  <a:lnTo>
                    <a:pt x="98806" y="90932"/>
                  </a:lnTo>
                  <a:lnTo>
                    <a:pt x="98806" y="106553"/>
                  </a:lnTo>
                  <a:lnTo>
                    <a:pt x="107061" y="106553"/>
                  </a:lnTo>
                  <a:lnTo>
                    <a:pt x="107061" y="90932"/>
                  </a:lnTo>
                  <a:close/>
                </a:path>
                <a:path w="238125" h="151764">
                  <a:moveTo>
                    <a:pt x="107061" y="68199"/>
                  </a:moveTo>
                  <a:lnTo>
                    <a:pt x="98806" y="68199"/>
                  </a:lnTo>
                  <a:lnTo>
                    <a:pt x="98806" y="83820"/>
                  </a:lnTo>
                  <a:lnTo>
                    <a:pt x="107061" y="83820"/>
                  </a:lnTo>
                  <a:lnTo>
                    <a:pt x="107061" y="68199"/>
                  </a:lnTo>
                  <a:close/>
                </a:path>
                <a:path w="238125" h="151764">
                  <a:moveTo>
                    <a:pt x="123698" y="136144"/>
                  </a:moveTo>
                  <a:lnTo>
                    <a:pt x="115570" y="136144"/>
                  </a:lnTo>
                  <a:lnTo>
                    <a:pt x="115570" y="151638"/>
                  </a:lnTo>
                  <a:lnTo>
                    <a:pt x="123698" y="151638"/>
                  </a:lnTo>
                  <a:lnTo>
                    <a:pt x="123698" y="136144"/>
                  </a:lnTo>
                  <a:close/>
                </a:path>
                <a:path w="238125" h="151764">
                  <a:moveTo>
                    <a:pt x="123698" y="113284"/>
                  </a:moveTo>
                  <a:lnTo>
                    <a:pt x="115570" y="113284"/>
                  </a:lnTo>
                  <a:lnTo>
                    <a:pt x="115570" y="128905"/>
                  </a:lnTo>
                  <a:lnTo>
                    <a:pt x="123698" y="128905"/>
                  </a:lnTo>
                  <a:lnTo>
                    <a:pt x="123698" y="113284"/>
                  </a:lnTo>
                  <a:close/>
                </a:path>
                <a:path w="238125" h="151764">
                  <a:moveTo>
                    <a:pt x="123698" y="90932"/>
                  </a:moveTo>
                  <a:lnTo>
                    <a:pt x="115570" y="90932"/>
                  </a:lnTo>
                  <a:lnTo>
                    <a:pt x="115570" y="106553"/>
                  </a:lnTo>
                  <a:lnTo>
                    <a:pt x="123698" y="106553"/>
                  </a:lnTo>
                  <a:lnTo>
                    <a:pt x="123698" y="90932"/>
                  </a:lnTo>
                  <a:close/>
                </a:path>
                <a:path w="238125" h="151764">
                  <a:moveTo>
                    <a:pt x="123698" y="68199"/>
                  </a:moveTo>
                  <a:lnTo>
                    <a:pt x="115570" y="68199"/>
                  </a:lnTo>
                  <a:lnTo>
                    <a:pt x="115570" y="83820"/>
                  </a:lnTo>
                  <a:lnTo>
                    <a:pt x="123698" y="83820"/>
                  </a:lnTo>
                  <a:lnTo>
                    <a:pt x="123698" y="68199"/>
                  </a:lnTo>
                  <a:close/>
                </a:path>
                <a:path w="238125" h="151764">
                  <a:moveTo>
                    <a:pt x="140462" y="136144"/>
                  </a:moveTo>
                  <a:lnTo>
                    <a:pt x="131953" y="136144"/>
                  </a:lnTo>
                  <a:lnTo>
                    <a:pt x="131953" y="151638"/>
                  </a:lnTo>
                  <a:lnTo>
                    <a:pt x="140462" y="151638"/>
                  </a:lnTo>
                  <a:lnTo>
                    <a:pt x="140462" y="136144"/>
                  </a:lnTo>
                  <a:close/>
                </a:path>
                <a:path w="238125" h="151764">
                  <a:moveTo>
                    <a:pt x="140462" y="113284"/>
                  </a:moveTo>
                  <a:lnTo>
                    <a:pt x="131953" y="113284"/>
                  </a:lnTo>
                  <a:lnTo>
                    <a:pt x="131953" y="128905"/>
                  </a:lnTo>
                  <a:lnTo>
                    <a:pt x="140462" y="128905"/>
                  </a:lnTo>
                  <a:lnTo>
                    <a:pt x="140462" y="113284"/>
                  </a:lnTo>
                  <a:close/>
                </a:path>
                <a:path w="238125" h="151764">
                  <a:moveTo>
                    <a:pt x="140462" y="90932"/>
                  </a:moveTo>
                  <a:lnTo>
                    <a:pt x="131953" y="90932"/>
                  </a:lnTo>
                  <a:lnTo>
                    <a:pt x="131953" y="106553"/>
                  </a:lnTo>
                  <a:lnTo>
                    <a:pt x="140462" y="106553"/>
                  </a:lnTo>
                  <a:lnTo>
                    <a:pt x="140462" y="90932"/>
                  </a:lnTo>
                  <a:close/>
                </a:path>
                <a:path w="238125" h="151764">
                  <a:moveTo>
                    <a:pt x="140462" y="68199"/>
                  </a:moveTo>
                  <a:lnTo>
                    <a:pt x="131953" y="68199"/>
                  </a:lnTo>
                  <a:lnTo>
                    <a:pt x="131953" y="83820"/>
                  </a:lnTo>
                  <a:lnTo>
                    <a:pt x="140462" y="83820"/>
                  </a:lnTo>
                  <a:lnTo>
                    <a:pt x="140462" y="68199"/>
                  </a:lnTo>
                  <a:close/>
                </a:path>
                <a:path w="238125" h="151764">
                  <a:moveTo>
                    <a:pt x="157099" y="136144"/>
                  </a:moveTo>
                  <a:lnTo>
                    <a:pt x="148971" y="136144"/>
                  </a:lnTo>
                  <a:lnTo>
                    <a:pt x="148971" y="151638"/>
                  </a:lnTo>
                  <a:lnTo>
                    <a:pt x="157099" y="151638"/>
                  </a:lnTo>
                  <a:lnTo>
                    <a:pt x="157099" y="136144"/>
                  </a:lnTo>
                  <a:close/>
                </a:path>
                <a:path w="238125" h="151764">
                  <a:moveTo>
                    <a:pt x="157099" y="113284"/>
                  </a:moveTo>
                  <a:lnTo>
                    <a:pt x="148971" y="113284"/>
                  </a:lnTo>
                  <a:lnTo>
                    <a:pt x="148971" y="128905"/>
                  </a:lnTo>
                  <a:lnTo>
                    <a:pt x="157099" y="128905"/>
                  </a:lnTo>
                  <a:lnTo>
                    <a:pt x="157099" y="113284"/>
                  </a:lnTo>
                  <a:close/>
                </a:path>
                <a:path w="238125" h="151764">
                  <a:moveTo>
                    <a:pt x="157099" y="90932"/>
                  </a:moveTo>
                  <a:lnTo>
                    <a:pt x="148971" y="90932"/>
                  </a:lnTo>
                  <a:lnTo>
                    <a:pt x="148971" y="106553"/>
                  </a:lnTo>
                  <a:lnTo>
                    <a:pt x="157099" y="106553"/>
                  </a:lnTo>
                  <a:lnTo>
                    <a:pt x="157099" y="90932"/>
                  </a:lnTo>
                  <a:close/>
                </a:path>
                <a:path w="238125" h="151764">
                  <a:moveTo>
                    <a:pt x="157099" y="68199"/>
                  </a:moveTo>
                  <a:lnTo>
                    <a:pt x="148971" y="68199"/>
                  </a:lnTo>
                  <a:lnTo>
                    <a:pt x="148971" y="83820"/>
                  </a:lnTo>
                  <a:lnTo>
                    <a:pt x="157099" y="83820"/>
                  </a:lnTo>
                  <a:lnTo>
                    <a:pt x="157099" y="68199"/>
                  </a:lnTo>
                  <a:close/>
                </a:path>
                <a:path w="238125" h="151764">
                  <a:moveTo>
                    <a:pt x="173609" y="136144"/>
                  </a:moveTo>
                  <a:lnTo>
                    <a:pt x="165354" y="136144"/>
                  </a:lnTo>
                  <a:lnTo>
                    <a:pt x="165354" y="151638"/>
                  </a:lnTo>
                  <a:lnTo>
                    <a:pt x="173609" y="151638"/>
                  </a:lnTo>
                  <a:lnTo>
                    <a:pt x="173609" y="136144"/>
                  </a:lnTo>
                  <a:close/>
                </a:path>
                <a:path w="238125" h="151764">
                  <a:moveTo>
                    <a:pt x="173609" y="113284"/>
                  </a:moveTo>
                  <a:lnTo>
                    <a:pt x="165354" y="113284"/>
                  </a:lnTo>
                  <a:lnTo>
                    <a:pt x="165354" y="128905"/>
                  </a:lnTo>
                  <a:lnTo>
                    <a:pt x="173609" y="128905"/>
                  </a:lnTo>
                  <a:lnTo>
                    <a:pt x="173609" y="113284"/>
                  </a:lnTo>
                  <a:close/>
                </a:path>
                <a:path w="238125" h="151764">
                  <a:moveTo>
                    <a:pt x="173609" y="44069"/>
                  </a:moveTo>
                  <a:lnTo>
                    <a:pt x="165354" y="44069"/>
                  </a:lnTo>
                  <a:lnTo>
                    <a:pt x="165354" y="59944"/>
                  </a:lnTo>
                  <a:lnTo>
                    <a:pt x="173609" y="59944"/>
                  </a:lnTo>
                  <a:lnTo>
                    <a:pt x="173609" y="44069"/>
                  </a:lnTo>
                  <a:close/>
                </a:path>
                <a:path w="238125" h="151764">
                  <a:moveTo>
                    <a:pt x="173863" y="90932"/>
                  </a:moveTo>
                  <a:lnTo>
                    <a:pt x="165608" y="90932"/>
                  </a:lnTo>
                  <a:lnTo>
                    <a:pt x="165608" y="106553"/>
                  </a:lnTo>
                  <a:lnTo>
                    <a:pt x="173863" y="106553"/>
                  </a:lnTo>
                  <a:lnTo>
                    <a:pt x="173863" y="90932"/>
                  </a:lnTo>
                  <a:close/>
                </a:path>
                <a:path w="238125" h="151764">
                  <a:moveTo>
                    <a:pt x="173863" y="68199"/>
                  </a:moveTo>
                  <a:lnTo>
                    <a:pt x="165608" y="68199"/>
                  </a:lnTo>
                  <a:lnTo>
                    <a:pt x="165608" y="83820"/>
                  </a:lnTo>
                  <a:lnTo>
                    <a:pt x="173863" y="83820"/>
                  </a:lnTo>
                  <a:lnTo>
                    <a:pt x="173863" y="68199"/>
                  </a:lnTo>
                  <a:close/>
                </a:path>
                <a:path w="238125" h="151764">
                  <a:moveTo>
                    <a:pt x="173863" y="21463"/>
                  </a:moveTo>
                  <a:lnTo>
                    <a:pt x="165608" y="21463"/>
                  </a:lnTo>
                  <a:lnTo>
                    <a:pt x="165608" y="37084"/>
                  </a:lnTo>
                  <a:lnTo>
                    <a:pt x="173863" y="37084"/>
                  </a:lnTo>
                  <a:lnTo>
                    <a:pt x="173863" y="21463"/>
                  </a:lnTo>
                  <a:close/>
                </a:path>
                <a:path w="238125" h="151764">
                  <a:moveTo>
                    <a:pt x="190246" y="136144"/>
                  </a:moveTo>
                  <a:lnTo>
                    <a:pt x="182118" y="136144"/>
                  </a:lnTo>
                  <a:lnTo>
                    <a:pt x="182118" y="151638"/>
                  </a:lnTo>
                  <a:lnTo>
                    <a:pt x="190246" y="151638"/>
                  </a:lnTo>
                  <a:lnTo>
                    <a:pt x="190246" y="136144"/>
                  </a:lnTo>
                  <a:close/>
                </a:path>
                <a:path w="238125" h="151764">
                  <a:moveTo>
                    <a:pt x="190246" y="113284"/>
                  </a:moveTo>
                  <a:lnTo>
                    <a:pt x="182118" y="113284"/>
                  </a:lnTo>
                  <a:lnTo>
                    <a:pt x="182118" y="128905"/>
                  </a:lnTo>
                  <a:lnTo>
                    <a:pt x="190246" y="128905"/>
                  </a:lnTo>
                  <a:lnTo>
                    <a:pt x="190246" y="113284"/>
                  </a:lnTo>
                  <a:close/>
                </a:path>
                <a:path w="238125" h="151764">
                  <a:moveTo>
                    <a:pt x="190246" y="90932"/>
                  </a:moveTo>
                  <a:lnTo>
                    <a:pt x="182118" y="90932"/>
                  </a:lnTo>
                  <a:lnTo>
                    <a:pt x="182118" y="106553"/>
                  </a:lnTo>
                  <a:lnTo>
                    <a:pt x="190246" y="106553"/>
                  </a:lnTo>
                  <a:lnTo>
                    <a:pt x="190246" y="90932"/>
                  </a:lnTo>
                  <a:close/>
                </a:path>
                <a:path w="238125" h="151764">
                  <a:moveTo>
                    <a:pt x="190246" y="68199"/>
                  </a:moveTo>
                  <a:lnTo>
                    <a:pt x="182118" y="68199"/>
                  </a:lnTo>
                  <a:lnTo>
                    <a:pt x="182118" y="83820"/>
                  </a:lnTo>
                  <a:lnTo>
                    <a:pt x="190246" y="83820"/>
                  </a:lnTo>
                  <a:lnTo>
                    <a:pt x="190246" y="68199"/>
                  </a:lnTo>
                  <a:close/>
                </a:path>
                <a:path w="238125" h="151764">
                  <a:moveTo>
                    <a:pt x="190246" y="44069"/>
                  </a:moveTo>
                  <a:lnTo>
                    <a:pt x="182118" y="44069"/>
                  </a:lnTo>
                  <a:lnTo>
                    <a:pt x="182118" y="59944"/>
                  </a:lnTo>
                  <a:lnTo>
                    <a:pt x="190246" y="59944"/>
                  </a:lnTo>
                  <a:lnTo>
                    <a:pt x="190246" y="44069"/>
                  </a:lnTo>
                  <a:close/>
                </a:path>
                <a:path w="238125" h="151764">
                  <a:moveTo>
                    <a:pt x="190246" y="21463"/>
                  </a:moveTo>
                  <a:lnTo>
                    <a:pt x="182118" y="21463"/>
                  </a:lnTo>
                  <a:lnTo>
                    <a:pt x="182118" y="37084"/>
                  </a:lnTo>
                  <a:lnTo>
                    <a:pt x="190246" y="37084"/>
                  </a:lnTo>
                  <a:lnTo>
                    <a:pt x="190246" y="21463"/>
                  </a:lnTo>
                  <a:close/>
                </a:path>
                <a:path w="238125" h="151764">
                  <a:moveTo>
                    <a:pt x="190246" y="0"/>
                  </a:moveTo>
                  <a:lnTo>
                    <a:pt x="182118" y="0"/>
                  </a:lnTo>
                  <a:lnTo>
                    <a:pt x="182118" y="15494"/>
                  </a:lnTo>
                  <a:lnTo>
                    <a:pt x="190246" y="15494"/>
                  </a:lnTo>
                  <a:lnTo>
                    <a:pt x="190246" y="0"/>
                  </a:lnTo>
                  <a:close/>
                </a:path>
                <a:path w="238125" h="151764">
                  <a:moveTo>
                    <a:pt x="206756" y="136144"/>
                  </a:moveTo>
                  <a:lnTo>
                    <a:pt x="198501" y="136144"/>
                  </a:lnTo>
                  <a:lnTo>
                    <a:pt x="198501" y="151638"/>
                  </a:lnTo>
                  <a:lnTo>
                    <a:pt x="206756" y="151638"/>
                  </a:lnTo>
                  <a:lnTo>
                    <a:pt x="206756" y="136144"/>
                  </a:lnTo>
                  <a:close/>
                </a:path>
                <a:path w="238125" h="151764">
                  <a:moveTo>
                    <a:pt x="206756" y="113284"/>
                  </a:moveTo>
                  <a:lnTo>
                    <a:pt x="198501" y="113284"/>
                  </a:lnTo>
                  <a:lnTo>
                    <a:pt x="198501" y="128905"/>
                  </a:lnTo>
                  <a:lnTo>
                    <a:pt x="206756" y="128905"/>
                  </a:lnTo>
                  <a:lnTo>
                    <a:pt x="206756" y="113284"/>
                  </a:lnTo>
                  <a:close/>
                </a:path>
                <a:path w="238125" h="151764">
                  <a:moveTo>
                    <a:pt x="206756" y="90932"/>
                  </a:moveTo>
                  <a:lnTo>
                    <a:pt x="198501" y="90932"/>
                  </a:lnTo>
                  <a:lnTo>
                    <a:pt x="198501" y="106553"/>
                  </a:lnTo>
                  <a:lnTo>
                    <a:pt x="206756" y="106553"/>
                  </a:lnTo>
                  <a:lnTo>
                    <a:pt x="206756" y="90932"/>
                  </a:lnTo>
                  <a:close/>
                </a:path>
                <a:path w="238125" h="151764">
                  <a:moveTo>
                    <a:pt x="206756" y="68199"/>
                  </a:moveTo>
                  <a:lnTo>
                    <a:pt x="198501" y="68199"/>
                  </a:lnTo>
                  <a:lnTo>
                    <a:pt x="198501" y="83820"/>
                  </a:lnTo>
                  <a:lnTo>
                    <a:pt x="206756" y="83820"/>
                  </a:lnTo>
                  <a:lnTo>
                    <a:pt x="206756" y="68199"/>
                  </a:lnTo>
                  <a:close/>
                </a:path>
                <a:path w="238125" h="151764">
                  <a:moveTo>
                    <a:pt x="206756" y="44069"/>
                  </a:moveTo>
                  <a:lnTo>
                    <a:pt x="198501" y="44069"/>
                  </a:lnTo>
                  <a:lnTo>
                    <a:pt x="198501" y="59944"/>
                  </a:lnTo>
                  <a:lnTo>
                    <a:pt x="206756" y="59944"/>
                  </a:lnTo>
                  <a:lnTo>
                    <a:pt x="206756" y="44069"/>
                  </a:lnTo>
                  <a:close/>
                </a:path>
                <a:path w="238125" h="151764">
                  <a:moveTo>
                    <a:pt x="206756" y="21463"/>
                  </a:moveTo>
                  <a:lnTo>
                    <a:pt x="198501" y="21463"/>
                  </a:lnTo>
                  <a:lnTo>
                    <a:pt x="198501" y="37084"/>
                  </a:lnTo>
                  <a:lnTo>
                    <a:pt x="206756" y="37084"/>
                  </a:lnTo>
                  <a:lnTo>
                    <a:pt x="206756" y="21463"/>
                  </a:lnTo>
                  <a:close/>
                </a:path>
                <a:path w="238125" h="151764">
                  <a:moveTo>
                    <a:pt x="221107" y="68199"/>
                  </a:moveTo>
                  <a:lnTo>
                    <a:pt x="212852" y="68199"/>
                  </a:lnTo>
                  <a:lnTo>
                    <a:pt x="212852" y="83820"/>
                  </a:lnTo>
                  <a:lnTo>
                    <a:pt x="221107" y="83820"/>
                  </a:lnTo>
                  <a:lnTo>
                    <a:pt x="221107" y="68199"/>
                  </a:lnTo>
                  <a:close/>
                </a:path>
                <a:path w="238125" h="151764">
                  <a:moveTo>
                    <a:pt x="221361" y="136144"/>
                  </a:moveTo>
                  <a:lnTo>
                    <a:pt x="213233" y="136144"/>
                  </a:lnTo>
                  <a:lnTo>
                    <a:pt x="213233" y="151638"/>
                  </a:lnTo>
                  <a:lnTo>
                    <a:pt x="221361" y="151638"/>
                  </a:lnTo>
                  <a:lnTo>
                    <a:pt x="221361" y="136144"/>
                  </a:lnTo>
                  <a:close/>
                </a:path>
                <a:path w="238125" h="151764">
                  <a:moveTo>
                    <a:pt x="221361" y="113284"/>
                  </a:moveTo>
                  <a:lnTo>
                    <a:pt x="213233" y="113284"/>
                  </a:lnTo>
                  <a:lnTo>
                    <a:pt x="213233" y="128905"/>
                  </a:lnTo>
                  <a:lnTo>
                    <a:pt x="221361" y="128905"/>
                  </a:lnTo>
                  <a:lnTo>
                    <a:pt x="221361" y="113284"/>
                  </a:lnTo>
                  <a:close/>
                </a:path>
                <a:path w="238125" h="151764">
                  <a:moveTo>
                    <a:pt x="221361" y="90932"/>
                  </a:moveTo>
                  <a:lnTo>
                    <a:pt x="213233" y="90932"/>
                  </a:lnTo>
                  <a:lnTo>
                    <a:pt x="213233" y="106553"/>
                  </a:lnTo>
                  <a:lnTo>
                    <a:pt x="221361" y="106553"/>
                  </a:lnTo>
                  <a:lnTo>
                    <a:pt x="221361" y="90932"/>
                  </a:lnTo>
                  <a:close/>
                </a:path>
                <a:path w="238125" h="151764">
                  <a:moveTo>
                    <a:pt x="221361" y="44069"/>
                  </a:moveTo>
                  <a:lnTo>
                    <a:pt x="213233" y="44069"/>
                  </a:lnTo>
                  <a:lnTo>
                    <a:pt x="213233" y="59944"/>
                  </a:lnTo>
                  <a:lnTo>
                    <a:pt x="221361" y="59944"/>
                  </a:lnTo>
                  <a:lnTo>
                    <a:pt x="221361" y="44069"/>
                  </a:lnTo>
                  <a:close/>
                </a:path>
                <a:path w="238125" h="151764">
                  <a:moveTo>
                    <a:pt x="221361" y="21463"/>
                  </a:moveTo>
                  <a:lnTo>
                    <a:pt x="213233" y="21463"/>
                  </a:lnTo>
                  <a:lnTo>
                    <a:pt x="213233" y="37084"/>
                  </a:lnTo>
                  <a:lnTo>
                    <a:pt x="221361" y="37084"/>
                  </a:lnTo>
                  <a:lnTo>
                    <a:pt x="221361" y="21463"/>
                  </a:lnTo>
                  <a:close/>
                </a:path>
                <a:path w="238125" h="151764">
                  <a:moveTo>
                    <a:pt x="237871" y="136144"/>
                  </a:moveTo>
                  <a:lnTo>
                    <a:pt x="229362" y="136144"/>
                  </a:lnTo>
                  <a:lnTo>
                    <a:pt x="229362" y="151638"/>
                  </a:lnTo>
                  <a:lnTo>
                    <a:pt x="237871" y="151638"/>
                  </a:lnTo>
                  <a:lnTo>
                    <a:pt x="237871" y="136144"/>
                  </a:lnTo>
                  <a:close/>
                </a:path>
                <a:path w="238125" h="151764">
                  <a:moveTo>
                    <a:pt x="237871" y="113284"/>
                  </a:moveTo>
                  <a:lnTo>
                    <a:pt x="229362" y="113284"/>
                  </a:lnTo>
                  <a:lnTo>
                    <a:pt x="229362" y="128905"/>
                  </a:lnTo>
                  <a:lnTo>
                    <a:pt x="237871" y="128905"/>
                  </a:lnTo>
                  <a:lnTo>
                    <a:pt x="237871" y="113284"/>
                  </a:lnTo>
                  <a:close/>
                </a:path>
                <a:path w="238125" h="151764">
                  <a:moveTo>
                    <a:pt x="237871" y="90932"/>
                  </a:moveTo>
                  <a:lnTo>
                    <a:pt x="229362" y="90932"/>
                  </a:lnTo>
                  <a:lnTo>
                    <a:pt x="229362" y="106553"/>
                  </a:lnTo>
                  <a:lnTo>
                    <a:pt x="237871" y="106553"/>
                  </a:lnTo>
                  <a:lnTo>
                    <a:pt x="237871" y="90932"/>
                  </a:lnTo>
                  <a:close/>
                </a:path>
                <a:path w="238125" h="151764">
                  <a:moveTo>
                    <a:pt x="237871" y="68199"/>
                  </a:moveTo>
                  <a:lnTo>
                    <a:pt x="229362" y="68199"/>
                  </a:lnTo>
                  <a:lnTo>
                    <a:pt x="229362" y="83820"/>
                  </a:lnTo>
                  <a:lnTo>
                    <a:pt x="237871" y="83820"/>
                  </a:lnTo>
                  <a:lnTo>
                    <a:pt x="237871" y="68199"/>
                  </a:lnTo>
                  <a:close/>
                </a:path>
                <a:path w="238125" h="151764">
                  <a:moveTo>
                    <a:pt x="237871" y="44069"/>
                  </a:moveTo>
                  <a:lnTo>
                    <a:pt x="229362" y="44069"/>
                  </a:lnTo>
                  <a:lnTo>
                    <a:pt x="229362" y="59944"/>
                  </a:lnTo>
                  <a:lnTo>
                    <a:pt x="237871" y="59944"/>
                  </a:lnTo>
                  <a:lnTo>
                    <a:pt x="237871" y="44069"/>
                  </a:lnTo>
                  <a:close/>
                </a:path>
                <a:path w="238125" h="151764">
                  <a:moveTo>
                    <a:pt x="237871" y="21463"/>
                  </a:moveTo>
                  <a:lnTo>
                    <a:pt x="229362" y="21463"/>
                  </a:lnTo>
                  <a:lnTo>
                    <a:pt x="229362" y="37084"/>
                  </a:lnTo>
                  <a:lnTo>
                    <a:pt x="237871" y="37084"/>
                  </a:lnTo>
                  <a:lnTo>
                    <a:pt x="237871" y="2146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160"/>
            <p:cNvSpPr/>
            <p:nvPr/>
          </p:nvSpPr>
          <p:spPr>
            <a:xfrm>
              <a:off x="9236837" y="2988436"/>
              <a:ext cx="187960" cy="149225"/>
            </a:xfrm>
            <a:custGeom>
              <a:avLst/>
              <a:gdLst/>
              <a:ahLst/>
              <a:cxnLst/>
              <a:rect l="l" t="t" r="r" b="b"/>
              <a:pathLst>
                <a:path w="187959" h="149225">
                  <a:moveTo>
                    <a:pt x="8255" y="133350"/>
                  </a:moveTo>
                  <a:lnTo>
                    <a:pt x="0" y="133350"/>
                  </a:lnTo>
                  <a:lnTo>
                    <a:pt x="0" y="149225"/>
                  </a:lnTo>
                  <a:lnTo>
                    <a:pt x="8255" y="149225"/>
                  </a:lnTo>
                  <a:lnTo>
                    <a:pt x="8255" y="133350"/>
                  </a:lnTo>
                  <a:close/>
                </a:path>
                <a:path w="187959" h="149225">
                  <a:moveTo>
                    <a:pt x="8255" y="110744"/>
                  </a:moveTo>
                  <a:lnTo>
                    <a:pt x="0" y="110744"/>
                  </a:lnTo>
                  <a:lnTo>
                    <a:pt x="0" y="126365"/>
                  </a:lnTo>
                  <a:lnTo>
                    <a:pt x="8255" y="126365"/>
                  </a:lnTo>
                  <a:lnTo>
                    <a:pt x="8255" y="110744"/>
                  </a:lnTo>
                  <a:close/>
                </a:path>
                <a:path w="187959" h="149225">
                  <a:moveTo>
                    <a:pt x="8255" y="89281"/>
                  </a:moveTo>
                  <a:lnTo>
                    <a:pt x="0" y="89281"/>
                  </a:lnTo>
                  <a:lnTo>
                    <a:pt x="0" y="104775"/>
                  </a:lnTo>
                  <a:lnTo>
                    <a:pt x="8255" y="104775"/>
                  </a:lnTo>
                  <a:lnTo>
                    <a:pt x="8255" y="89281"/>
                  </a:lnTo>
                  <a:close/>
                </a:path>
                <a:path w="187959" h="149225">
                  <a:moveTo>
                    <a:pt x="8255" y="66548"/>
                  </a:moveTo>
                  <a:lnTo>
                    <a:pt x="0" y="66548"/>
                  </a:lnTo>
                  <a:lnTo>
                    <a:pt x="0" y="82042"/>
                  </a:lnTo>
                  <a:lnTo>
                    <a:pt x="8255" y="82042"/>
                  </a:lnTo>
                  <a:lnTo>
                    <a:pt x="8255" y="66548"/>
                  </a:lnTo>
                  <a:close/>
                </a:path>
                <a:path w="187959" h="149225">
                  <a:moveTo>
                    <a:pt x="8255" y="44069"/>
                  </a:moveTo>
                  <a:lnTo>
                    <a:pt x="0" y="44069"/>
                  </a:lnTo>
                  <a:lnTo>
                    <a:pt x="0" y="59690"/>
                  </a:lnTo>
                  <a:lnTo>
                    <a:pt x="8255" y="59690"/>
                  </a:lnTo>
                  <a:lnTo>
                    <a:pt x="8255" y="44069"/>
                  </a:lnTo>
                  <a:close/>
                </a:path>
                <a:path w="187959" h="149225">
                  <a:moveTo>
                    <a:pt x="8255" y="22479"/>
                  </a:moveTo>
                  <a:lnTo>
                    <a:pt x="0" y="22479"/>
                  </a:lnTo>
                  <a:lnTo>
                    <a:pt x="0" y="37973"/>
                  </a:lnTo>
                  <a:lnTo>
                    <a:pt x="8255" y="37973"/>
                  </a:lnTo>
                  <a:lnTo>
                    <a:pt x="8255" y="22479"/>
                  </a:lnTo>
                  <a:close/>
                </a:path>
                <a:path w="187959" h="149225">
                  <a:moveTo>
                    <a:pt x="8255" y="0"/>
                  </a:moveTo>
                  <a:lnTo>
                    <a:pt x="0" y="0"/>
                  </a:lnTo>
                  <a:lnTo>
                    <a:pt x="0" y="15621"/>
                  </a:lnTo>
                  <a:lnTo>
                    <a:pt x="8255" y="15621"/>
                  </a:lnTo>
                  <a:lnTo>
                    <a:pt x="8255" y="0"/>
                  </a:lnTo>
                  <a:close/>
                </a:path>
                <a:path w="187959" h="149225">
                  <a:moveTo>
                    <a:pt x="24638" y="66548"/>
                  </a:moveTo>
                  <a:lnTo>
                    <a:pt x="16510" y="66548"/>
                  </a:lnTo>
                  <a:lnTo>
                    <a:pt x="16510" y="82042"/>
                  </a:lnTo>
                  <a:lnTo>
                    <a:pt x="24638" y="82042"/>
                  </a:lnTo>
                  <a:lnTo>
                    <a:pt x="24638" y="66548"/>
                  </a:lnTo>
                  <a:close/>
                </a:path>
                <a:path w="187959" h="149225">
                  <a:moveTo>
                    <a:pt x="25019" y="133350"/>
                  </a:moveTo>
                  <a:lnTo>
                    <a:pt x="16510" y="133350"/>
                  </a:lnTo>
                  <a:lnTo>
                    <a:pt x="16510" y="149225"/>
                  </a:lnTo>
                  <a:lnTo>
                    <a:pt x="25019" y="149225"/>
                  </a:lnTo>
                  <a:lnTo>
                    <a:pt x="25019" y="133350"/>
                  </a:lnTo>
                  <a:close/>
                </a:path>
                <a:path w="187959" h="149225">
                  <a:moveTo>
                    <a:pt x="25019" y="110744"/>
                  </a:moveTo>
                  <a:lnTo>
                    <a:pt x="16510" y="110744"/>
                  </a:lnTo>
                  <a:lnTo>
                    <a:pt x="16510" y="126365"/>
                  </a:lnTo>
                  <a:lnTo>
                    <a:pt x="25019" y="126365"/>
                  </a:lnTo>
                  <a:lnTo>
                    <a:pt x="25019" y="110744"/>
                  </a:lnTo>
                  <a:close/>
                </a:path>
                <a:path w="187959" h="149225">
                  <a:moveTo>
                    <a:pt x="25019" y="89281"/>
                  </a:moveTo>
                  <a:lnTo>
                    <a:pt x="16510" y="89281"/>
                  </a:lnTo>
                  <a:lnTo>
                    <a:pt x="16510" y="104775"/>
                  </a:lnTo>
                  <a:lnTo>
                    <a:pt x="25019" y="104775"/>
                  </a:lnTo>
                  <a:lnTo>
                    <a:pt x="25019" y="89281"/>
                  </a:lnTo>
                  <a:close/>
                </a:path>
                <a:path w="187959" h="149225">
                  <a:moveTo>
                    <a:pt x="25019" y="44069"/>
                  </a:moveTo>
                  <a:lnTo>
                    <a:pt x="16510" y="44069"/>
                  </a:lnTo>
                  <a:lnTo>
                    <a:pt x="16510" y="59690"/>
                  </a:lnTo>
                  <a:lnTo>
                    <a:pt x="25019" y="59690"/>
                  </a:lnTo>
                  <a:lnTo>
                    <a:pt x="25019" y="44069"/>
                  </a:lnTo>
                  <a:close/>
                </a:path>
                <a:path w="187959" h="149225">
                  <a:moveTo>
                    <a:pt x="25019" y="22479"/>
                  </a:moveTo>
                  <a:lnTo>
                    <a:pt x="16510" y="22479"/>
                  </a:lnTo>
                  <a:lnTo>
                    <a:pt x="16510" y="37973"/>
                  </a:lnTo>
                  <a:lnTo>
                    <a:pt x="25019" y="37973"/>
                  </a:lnTo>
                  <a:lnTo>
                    <a:pt x="25019" y="22479"/>
                  </a:lnTo>
                  <a:close/>
                </a:path>
                <a:path w="187959" h="149225">
                  <a:moveTo>
                    <a:pt x="25019" y="0"/>
                  </a:moveTo>
                  <a:lnTo>
                    <a:pt x="16510" y="0"/>
                  </a:lnTo>
                  <a:lnTo>
                    <a:pt x="16510" y="15621"/>
                  </a:lnTo>
                  <a:lnTo>
                    <a:pt x="25019" y="15621"/>
                  </a:lnTo>
                  <a:lnTo>
                    <a:pt x="25019" y="0"/>
                  </a:lnTo>
                  <a:close/>
                </a:path>
                <a:path w="187959" h="149225">
                  <a:moveTo>
                    <a:pt x="41402" y="133350"/>
                  </a:moveTo>
                  <a:lnTo>
                    <a:pt x="33147" y="133350"/>
                  </a:lnTo>
                  <a:lnTo>
                    <a:pt x="33147" y="149225"/>
                  </a:lnTo>
                  <a:lnTo>
                    <a:pt x="41402" y="149225"/>
                  </a:lnTo>
                  <a:lnTo>
                    <a:pt x="41402" y="133350"/>
                  </a:lnTo>
                  <a:close/>
                </a:path>
                <a:path w="187959" h="149225">
                  <a:moveTo>
                    <a:pt x="41402" y="110744"/>
                  </a:moveTo>
                  <a:lnTo>
                    <a:pt x="33147" y="110744"/>
                  </a:lnTo>
                  <a:lnTo>
                    <a:pt x="33147" y="126365"/>
                  </a:lnTo>
                  <a:lnTo>
                    <a:pt x="41402" y="126365"/>
                  </a:lnTo>
                  <a:lnTo>
                    <a:pt x="41402" y="110744"/>
                  </a:lnTo>
                  <a:close/>
                </a:path>
                <a:path w="187959" h="149225">
                  <a:moveTo>
                    <a:pt x="41402" y="89281"/>
                  </a:moveTo>
                  <a:lnTo>
                    <a:pt x="33147" y="89281"/>
                  </a:lnTo>
                  <a:lnTo>
                    <a:pt x="33147" y="104775"/>
                  </a:lnTo>
                  <a:lnTo>
                    <a:pt x="41402" y="104775"/>
                  </a:lnTo>
                  <a:lnTo>
                    <a:pt x="41402" y="89281"/>
                  </a:lnTo>
                  <a:close/>
                </a:path>
                <a:path w="187959" h="149225">
                  <a:moveTo>
                    <a:pt x="41402" y="66548"/>
                  </a:moveTo>
                  <a:lnTo>
                    <a:pt x="33147" y="66548"/>
                  </a:lnTo>
                  <a:lnTo>
                    <a:pt x="33147" y="82042"/>
                  </a:lnTo>
                  <a:lnTo>
                    <a:pt x="41402" y="82042"/>
                  </a:lnTo>
                  <a:lnTo>
                    <a:pt x="41402" y="66548"/>
                  </a:lnTo>
                  <a:close/>
                </a:path>
                <a:path w="187959" h="149225">
                  <a:moveTo>
                    <a:pt x="41402" y="44069"/>
                  </a:moveTo>
                  <a:lnTo>
                    <a:pt x="33147" y="44069"/>
                  </a:lnTo>
                  <a:lnTo>
                    <a:pt x="33147" y="59690"/>
                  </a:lnTo>
                  <a:lnTo>
                    <a:pt x="41402" y="59690"/>
                  </a:lnTo>
                  <a:lnTo>
                    <a:pt x="41402" y="44069"/>
                  </a:lnTo>
                  <a:close/>
                </a:path>
                <a:path w="187959" h="149225">
                  <a:moveTo>
                    <a:pt x="41402" y="22479"/>
                  </a:moveTo>
                  <a:lnTo>
                    <a:pt x="33147" y="22479"/>
                  </a:lnTo>
                  <a:lnTo>
                    <a:pt x="33147" y="37973"/>
                  </a:lnTo>
                  <a:lnTo>
                    <a:pt x="41402" y="37973"/>
                  </a:lnTo>
                  <a:lnTo>
                    <a:pt x="41402" y="22479"/>
                  </a:lnTo>
                  <a:close/>
                </a:path>
                <a:path w="187959" h="149225">
                  <a:moveTo>
                    <a:pt x="41402" y="0"/>
                  </a:moveTo>
                  <a:lnTo>
                    <a:pt x="33147" y="0"/>
                  </a:lnTo>
                  <a:lnTo>
                    <a:pt x="33147" y="15621"/>
                  </a:lnTo>
                  <a:lnTo>
                    <a:pt x="41402" y="15621"/>
                  </a:lnTo>
                  <a:lnTo>
                    <a:pt x="41402" y="0"/>
                  </a:lnTo>
                  <a:close/>
                </a:path>
                <a:path w="187959" h="149225">
                  <a:moveTo>
                    <a:pt x="57023" y="133350"/>
                  </a:moveTo>
                  <a:lnTo>
                    <a:pt x="48768" y="133350"/>
                  </a:lnTo>
                  <a:lnTo>
                    <a:pt x="48768" y="149225"/>
                  </a:lnTo>
                  <a:lnTo>
                    <a:pt x="57023" y="149225"/>
                  </a:lnTo>
                  <a:lnTo>
                    <a:pt x="57023" y="133350"/>
                  </a:lnTo>
                  <a:close/>
                </a:path>
                <a:path w="187959" h="149225">
                  <a:moveTo>
                    <a:pt x="57023" y="110744"/>
                  </a:moveTo>
                  <a:lnTo>
                    <a:pt x="48768" y="110744"/>
                  </a:lnTo>
                  <a:lnTo>
                    <a:pt x="48768" y="126365"/>
                  </a:lnTo>
                  <a:lnTo>
                    <a:pt x="57023" y="126365"/>
                  </a:lnTo>
                  <a:lnTo>
                    <a:pt x="57023" y="110744"/>
                  </a:lnTo>
                  <a:close/>
                </a:path>
                <a:path w="187959" h="149225">
                  <a:moveTo>
                    <a:pt x="57023" y="89281"/>
                  </a:moveTo>
                  <a:lnTo>
                    <a:pt x="48768" y="89281"/>
                  </a:lnTo>
                  <a:lnTo>
                    <a:pt x="48768" y="104775"/>
                  </a:lnTo>
                  <a:lnTo>
                    <a:pt x="57023" y="104775"/>
                  </a:lnTo>
                  <a:lnTo>
                    <a:pt x="57023" y="89281"/>
                  </a:lnTo>
                  <a:close/>
                </a:path>
                <a:path w="187959" h="149225">
                  <a:moveTo>
                    <a:pt x="57023" y="66548"/>
                  </a:moveTo>
                  <a:lnTo>
                    <a:pt x="48768" y="66548"/>
                  </a:lnTo>
                  <a:lnTo>
                    <a:pt x="48768" y="82042"/>
                  </a:lnTo>
                  <a:lnTo>
                    <a:pt x="57023" y="82042"/>
                  </a:lnTo>
                  <a:lnTo>
                    <a:pt x="57023" y="66548"/>
                  </a:lnTo>
                  <a:close/>
                </a:path>
                <a:path w="187959" h="149225">
                  <a:moveTo>
                    <a:pt x="57023" y="44069"/>
                  </a:moveTo>
                  <a:lnTo>
                    <a:pt x="48768" y="44069"/>
                  </a:lnTo>
                  <a:lnTo>
                    <a:pt x="48768" y="59690"/>
                  </a:lnTo>
                  <a:lnTo>
                    <a:pt x="57023" y="59690"/>
                  </a:lnTo>
                  <a:lnTo>
                    <a:pt x="57023" y="44069"/>
                  </a:lnTo>
                  <a:close/>
                </a:path>
                <a:path w="187959" h="149225">
                  <a:moveTo>
                    <a:pt x="57023" y="22479"/>
                  </a:moveTo>
                  <a:lnTo>
                    <a:pt x="48768" y="22479"/>
                  </a:lnTo>
                  <a:lnTo>
                    <a:pt x="48768" y="37973"/>
                  </a:lnTo>
                  <a:lnTo>
                    <a:pt x="57023" y="37973"/>
                  </a:lnTo>
                  <a:lnTo>
                    <a:pt x="57023" y="22479"/>
                  </a:lnTo>
                  <a:close/>
                </a:path>
                <a:path w="187959" h="149225">
                  <a:moveTo>
                    <a:pt x="57023" y="0"/>
                  </a:moveTo>
                  <a:lnTo>
                    <a:pt x="48768" y="0"/>
                  </a:lnTo>
                  <a:lnTo>
                    <a:pt x="48768" y="15621"/>
                  </a:lnTo>
                  <a:lnTo>
                    <a:pt x="57023" y="15621"/>
                  </a:lnTo>
                  <a:lnTo>
                    <a:pt x="57023" y="0"/>
                  </a:lnTo>
                  <a:close/>
                </a:path>
                <a:path w="187959" h="149225">
                  <a:moveTo>
                    <a:pt x="73660" y="133350"/>
                  </a:moveTo>
                  <a:lnTo>
                    <a:pt x="65532" y="133350"/>
                  </a:lnTo>
                  <a:lnTo>
                    <a:pt x="65532" y="149225"/>
                  </a:lnTo>
                  <a:lnTo>
                    <a:pt x="73660" y="149225"/>
                  </a:lnTo>
                  <a:lnTo>
                    <a:pt x="73660" y="133350"/>
                  </a:lnTo>
                  <a:close/>
                </a:path>
                <a:path w="187959" h="149225">
                  <a:moveTo>
                    <a:pt x="73660" y="110744"/>
                  </a:moveTo>
                  <a:lnTo>
                    <a:pt x="65532" y="110744"/>
                  </a:lnTo>
                  <a:lnTo>
                    <a:pt x="65532" y="126365"/>
                  </a:lnTo>
                  <a:lnTo>
                    <a:pt x="73660" y="126365"/>
                  </a:lnTo>
                  <a:lnTo>
                    <a:pt x="73660" y="110744"/>
                  </a:lnTo>
                  <a:close/>
                </a:path>
                <a:path w="187959" h="149225">
                  <a:moveTo>
                    <a:pt x="73660" y="89281"/>
                  </a:moveTo>
                  <a:lnTo>
                    <a:pt x="65532" y="89281"/>
                  </a:lnTo>
                  <a:lnTo>
                    <a:pt x="65532" y="104775"/>
                  </a:lnTo>
                  <a:lnTo>
                    <a:pt x="73660" y="104775"/>
                  </a:lnTo>
                  <a:lnTo>
                    <a:pt x="73660" y="89281"/>
                  </a:lnTo>
                  <a:close/>
                </a:path>
                <a:path w="187959" h="149225">
                  <a:moveTo>
                    <a:pt x="73660" y="66548"/>
                  </a:moveTo>
                  <a:lnTo>
                    <a:pt x="65532" y="66548"/>
                  </a:lnTo>
                  <a:lnTo>
                    <a:pt x="65532" y="82042"/>
                  </a:lnTo>
                  <a:lnTo>
                    <a:pt x="73660" y="82042"/>
                  </a:lnTo>
                  <a:lnTo>
                    <a:pt x="73660" y="66548"/>
                  </a:lnTo>
                  <a:close/>
                </a:path>
                <a:path w="187959" h="149225">
                  <a:moveTo>
                    <a:pt x="73660" y="44069"/>
                  </a:moveTo>
                  <a:lnTo>
                    <a:pt x="65532" y="44069"/>
                  </a:lnTo>
                  <a:lnTo>
                    <a:pt x="65532" y="59690"/>
                  </a:lnTo>
                  <a:lnTo>
                    <a:pt x="73660" y="59690"/>
                  </a:lnTo>
                  <a:lnTo>
                    <a:pt x="73660" y="44069"/>
                  </a:lnTo>
                  <a:close/>
                </a:path>
                <a:path w="187959" h="149225">
                  <a:moveTo>
                    <a:pt x="73660" y="22479"/>
                  </a:moveTo>
                  <a:lnTo>
                    <a:pt x="65532" y="22479"/>
                  </a:lnTo>
                  <a:lnTo>
                    <a:pt x="65532" y="37973"/>
                  </a:lnTo>
                  <a:lnTo>
                    <a:pt x="73660" y="37973"/>
                  </a:lnTo>
                  <a:lnTo>
                    <a:pt x="73660" y="22479"/>
                  </a:lnTo>
                  <a:close/>
                </a:path>
                <a:path w="187959" h="149225">
                  <a:moveTo>
                    <a:pt x="73660" y="0"/>
                  </a:moveTo>
                  <a:lnTo>
                    <a:pt x="65532" y="0"/>
                  </a:lnTo>
                  <a:lnTo>
                    <a:pt x="65532" y="15621"/>
                  </a:lnTo>
                  <a:lnTo>
                    <a:pt x="73660" y="15621"/>
                  </a:lnTo>
                  <a:lnTo>
                    <a:pt x="73660" y="0"/>
                  </a:lnTo>
                  <a:close/>
                </a:path>
                <a:path w="187959" h="149225">
                  <a:moveTo>
                    <a:pt x="90424" y="133350"/>
                  </a:moveTo>
                  <a:lnTo>
                    <a:pt x="81915" y="133350"/>
                  </a:lnTo>
                  <a:lnTo>
                    <a:pt x="81915" y="149225"/>
                  </a:lnTo>
                  <a:lnTo>
                    <a:pt x="90424" y="149225"/>
                  </a:lnTo>
                  <a:lnTo>
                    <a:pt x="90424" y="133350"/>
                  </a:lnTo>
                  <a:close/>
                </a:path>
                <a:path w="187959" h="149225">
                  <a:moveTo>
                    <a:pt x="90424" y="110744"/>
                  </a:moveTo>
                  <a:lnTo>
                    <a:pt x="81915" y="110744"/>
                  </a:lnTo>
                  <a:lnTo>
                    <a:pt x="81915" y="126365"/>
                  </a:lnTo>
                  <a:lnTo>
                    <a:pt x="90424" y="126365"/>
                  </a:lnTo>
                  <a:lnTo>
                    <a:pt x="90424" y="110744"/>
                  </a:lnTo>
                  <a:close/>
                </a:path>
                <a:path w="187959" h="149225">
                  <a:moveTo>
                    <a:pt x="90424" y="89281"/>
                  </a:moveTo>
                  <a:lnTo>
                    <a:pt x="81915" y="89281"/>
                  </a:lnTo>
                  <a:lnTo>
                    <a:pt x="81915" y="104775"/>
                  </a:lnTo>
                  <a:lnTo>
                    <a:pt x="90424" y="104775"/>
                  </a:lnTo>
                  <a:lnTo>
                    <a:pt x="90424" y="89281"/>
                  </a:lnTo>
                  <a:close/>
                </a:path>
                <a:path w="187959" h="149225">
                  <a:moveTo>
                    <a:pt x="90424" y="66548"/>
                  </a:moveTo>
                  <a:lnTo>
                    <a:pt x="81915" y="66548"/>
                  </a:lnTo>
                  <a:lnTo>
                    <a:pt x="81915" y="82042"/>
                  </a:lnTo>
                  <a:lnTo>
                    <a:pt x="90424" y="82042"/>
                  </a:lnTo>
                  <a:lnTo>
                    <a:pt x="90424" y="66548"/>
                  </a:lnTo>
                  <a:close/>
                </a:path>
                <a:path w="187959" h="149225">
                  <a:moveTo>
                    <a:pt x="90424" y="44069"/>
                  </a:moveTo>
                  <a:lnTo>
                    <a:pt x="81915" y="44069"/>
                  </a:lnTo>
                  <a:lnTo>
                    <a:pt x="81915" y="59690"/>
                  </a:lnTo>
                  <a:lnTo>
                    <a:pt x="90424" y="59690"/>
                  </a:lnTo>
                  <a:lnTo>
                    <a:pt x="90424" y="44069"/>
                  </a:lnTo>
                  <a:close/>
                </a:path>
                <a:path w="187959" h="149225">
                  <a:moveTo>
                    <a:pt x="90424" y="22479"/>
                  </a:moveTo>
                  <a:lnTo>
                    <a:pt x="81915" y="22479"/>
                  </a:lnTo>
                  <a:lnTo>
                    <a:pt x="81915" y="37973"/>
                  </a:lnTo>
                  <a:lnTo>
                    <a:pt x="90424" y="37973"/>
                  </a:lnTo>
                  <a:lnTo>
                    <a:pt x="90424" y="22479"/>
                  </a:lnTo>
                  <a:close/>
                </a:path>
                <a:path w="187959" h="149225">
                  <a:moveTo>
                    <a:pt x="90424" y="0"/>
                  </a:moveTo>
                  <a:lnTo>
                    <a:pt x="81915" y="0"/>
                  </a:lnTo>
                  <a:lnTo>
                    <a:pt x="81915" y="15621"/>
                  </a:lnTo>
                  <a:lnTo>
                    <a:pt x="90424" y="15621"/>
                  </a:lnTo>
                  <a:lnTo>
                    <a:pt x="90424" y="0"/>
                  </a:lnTo>
                  <a:close/>
                </a:path>
                <a:path w="187959" h="149225">
                  <a:moveTo>
                    <a:pt x="107061" y="133350"/>
                  </a:moveTo>
                  <a:lnTo>
                    <a:pt x="98933" y="133350"/>
                  </a:lnTo>
                  <a:lnTo>
                    <a:pt x="98933" y="149225"/>
                  </a:lnTo>
                  <a:lnTo>
                    <a:pt x="107061" y="149225"/>
                  </a:lnTo>
                  <a:lnTo>
                    <a:pt x="107061" y="133350"/>
                  </a:lnTo>
                  <a:close/>
                </a:path>
                <a:path w="187959" h="149225">
                  <a:moveTo>
                    <a:pt x="107061" y="110744"/>
                  </a:moveTo>
                  <a:lnTo>
                    <a:pt x="98933" y="110744"/>
                  </a:lnTo>
                  <a:lnTo>
                    <a:pt x="98933" y="126365"/>
                  </a:lnTo>
                  <a:lnTo>
                    <a:pt x="107061" y="126365"/>
                  </a:lnTo>
                  <a:lnTo>
                    <a:pt x="107061" y="110744"/>
                  </a:lnTo>
                  <a:close/>
                </a:path>
                <a:path w="187959" h="149225">
                  <a:moveTo>
                    <a:pt x="107061" y="89281"/>
                  </a:moveTo>
                  <a:lnTo>
                    <a:pt x="98933" y="89281"/>
                  </a:lnTo>
                  <a:lnTo>
                    <a:pt x="98933" y="104775"/>
                  </a:lnTo>
                  <a:lnTo>
                    <a:pt x="107061" y="104775"/>
                  </a:lnTo>
                  <a:lnTo>
                    <a:pt x="107061" y="89281"/>
                  </a:lnTo>
                  <a:close/>
                </a:path>
                <a:path w="187959" h="149225">
                  <a:moveTo>
                    <a:pt x="107061" y="66548"/>
                  </a:moveTo>
                  <a:lnTo>
                    <a:pt x="98933" y="66548"/>
                  </a:lnTo>
                  <a:lnTo>
                    <a:pt x="98933" y="82042"/>
                  </a:lnTo>
                  <a:lnTo>
                    <a:pt x="107061" y="82042"/>
                  </a:lnTo>
                  <a:lnTo>
                    <a:pt x="107061" y="66548"/>
                  </a:lnTo>
                  <a:close/>
                </a:path>
                <a:path w="187959" h="149225">
                  <a:moveTo>
                    <a:pt x="107061" y="44069"/>
                  </a:moveTo>
                  <a:lnTo>
                    <a:pt x="98933" y="44069"/>
                  </a:lnTo>
                  <a:lnTo>
                    <a:pt x="98933" y="59690"/>
                  </a:lnTo>
                  <a:lnTo>
                    <a:pt x="107061" y="59690"/>
                  </a:lnTo>
                  <a:lnTo>
                    <a:pt x="107061" y="44069"/>
                  </a:lnTo>
                  <a:close/>
                </a:path>
                <a:path w="187959" h="149225">
                  <a:moveTo>
                    <a:pt x="107061" y="22479"/>
                  </a:moveTo>
                  <a:lnTo>
                    <a:pt x="98933" y="22479"/>
                  </a:lnTo>
                  <a:lnTo>
                    <a:pt x="98933" y="37973"/>
                  </a:lnTo>
                  <a:lnTo>
                    <a:pt x="107061" y="37973"/>
                  </a:lnTo>
                  <a:lnTo>
                    <a:pt x="107061" y="22479"/>
                  </a:lnTo>
                  <a:close/>
                </a:path>
                <a:path w="187959" h="149225">
                  <a:moveTo>
                    <a:pt x="107061" y="0"/>
                  </a:moveTo>
                  <a:lnTo>
                    <a:pt x="98933" y="0"/>
                  </a:lnTo>
                  <a:lnTo>
                    <a:pt x="98933" y="15621"/>
                  </a:lnTo>
                  <a:lnTo>
                    <a:pt x="107061" y="15621"/>
                  </a:lnTo>
                  <a:lnTo>
                    <a:pt x="107061" y="0"/>
                  </a:lnTo>
                  <a:close/>
                </a:path>
                <a:path w="187959" h="149225">
                  <a:moveTo>
                    <a:pt x="123571" y="89281"/>
                  </a:moveTo>
                  <a:lnTo>
                    <a:pt x="115316" y="89281"/>
                  </a:lnTo>
                  <a:lnTo>
                    <a:pt x="115316" y="104775"/>
                  </a:lnTo>
                  <a:lnTo>
                    <a:pt x="123571" y="104775"/>
                  </a:lnTo>
                  <a:lnTo>
                    <a:pt x="123571" y="89281"/>
                  </a:lnTo>
                  <a:close/>
                </a:path>
                <a:path w="187959" h="149225">
                  <a:moveTo>
                    <a:pt x="123571" y="66548"/>
                  </a:moveTo>
                  <a:lnTo>
                    <a:pt x="115316" y="66548"/>
                  </a:lnTo>
                  <a:lnTo>
                    <a:pt x="115316" y="82042"/>
                  </a:lnTo>
                  <a:lnTo>
                    <a:pt x="123571" y="82042"/>
                  </a:lnTo>
                  <a:lnTo>
                    <a:pt x="123571" y="66548"/>
                  </a:lnTo>
                  <a:close/>
                </a:path>
                <a:path w="187959" h="149225">
                  <a:moveTo>
                    <a:pt x="123571" y="22479"/>
                  </a:moveTo>
                  <a:lnTo>
                    <a:pt x="115316" y="22479"/>
                  </a:lnTo>
                  <a:lnTo>
                    <a:pt x="115316" y="37973"/>
                  </a:lnTo>
                  <a:lnTo>
                    <a:pt x="123571" y="37973"/>
                  </a:lnTo>
                  <a:lnTo>
                    <a:pt x="123571" y="22479"/>
                  </a:lnTo>
                  <a:close/>
                </a:path>
                <a:path w="187959" h="149225">
                  <a:moveTo>
                    <a:pt x="123825" y="44323"/>
                  </a:moveTo>
                  <a:lnTo>
                    <a:pt x="115570" y="44323"/>
                  </a:lnTo>
                  <a:lnTo>
                    <a:pt x="115570" y="59817"/>
                  </a:lnTo>
                  <a:lnTo>
                    <a:pt x="123825" y="59817"/>
                  </a:lnTo>
                  <a:lnTo>
                    <a:pt x="123825" y="44323"/>
                  </a:lnTo>
                  <a:close/>
                </a:path>
                <a:path w="187959" h="149225">
                  <a:moveTo>
                    <a:pt x="123825" y="0"/>
                  </a:moveTo>
                  <a:lnTo>
                    <a:pt x="115570" y="0"/>
                  </a:lnTo>
                  <a:lnTo>
                    <a:pt x="115570" y="15621"/>
                  </a:lnTo>
                  <a:lnTo>
                    <a:pt x="123825" y="15621"/>
                  </a:lnTo>
                  <a:lnTo>
                    <a:pt x="123825" y="0"/>
                  </a:lnTo>
                  <a:close/>
                </a:path>
                <a:path w="187959" h="149225">
                  <a:moveTo>
                    <a:pt x="140208" y="110744"/>
                  </a:moveTo>
                  <a:lnTo>
                    <a:pt x="132080" y="110744"/>
                  </a:lnTo>
                  <a:lnTo>
                    <a:pt x="132080" y="126365"/>
                  </a:lnTo>
                  <a:lnTo>
                    <a:pt x="140208" y="126365"/>
                  </a:lnTo>
                  <a:lnTo>
                    <a:pt x="140208" y="110744"/>
                  </a:lnTo>
                  <a:close/>
                </a:path>
                <a:path w="187959" h="149225">
                  <a:moveTo>
                    <a:pt x="140208" y="66548"/>
                  </a:moveTo>
                  <a:lnTo>
                    <a:pt x="132080" y="66548"/>
                  </a:lnTo>
                  <a:lnTo>
                    <a:pt x="132080" y="82042"/>
                  </a:lnTo>
                  <a:lnTo>
                    <a:pt x="140208" y="82042"/>
                  </a:lnTo>
                  <a:lnTo>
                    <a:pt x="140208" y="66548"/>
                  </a:lnTo>
                  <a:close/>
                </a:path>
                <a:path w="187959" h="149225">
                  <a:moveTo>
                    <a:pt x="140208" y="44069"/>
                  </a:moveTo>
                  <a:lnTo>
                    <a:pt x="132080" y="44069"/>
                  </a:lnTo>
                  <a:lnTo>
                    <a:pt x="132080" y="59690"/>
                  </a:lnTo>
                  <a:lnTo>
                    <a:pt x="140208" y="59690"/>
                  </a:lnTo>
                  <a:lnTo>
                    <a:pt x="140208" y="44069"/>
                  </a:lnTo>
                  <a:close/>
                </a:path>
                <a:path w="187959" h="149225">
                  <a:moveTo>
                    <a:pt x="140208" y="22479"/>
                  </a:moveTo>
                  <a:lnTo>
                    <a:pt x="132080" y="22479"/>
                  </a:lnTo>
                  <a:lnTo>
                    <a:pt x="132080" y="37973"/>
                  </a:lnTo>
                  <a:lnTo>
                    <a:pt x="140208" y="37973"/>
                  </a:lnTo>
                  <a:lnTo>
                    <a:pt x="140208" y="22479"/>
                  </a:lnTo>
                  <a:close/>
                </a:path>
                <a:path w="187959" h="149225">
                  <a:moveTo>
                    <a:pt x="140208" y="0"/>
                  </a:moveTo>
                  <a:lnTo>
                    <a:pt x="132080" y="0"/>
                  </a:lnTo>
                  <a:lnTo>
                    <a:pt x="132080" y="15621"/>
                  </a:lnTo>
                  <a:lnTo>
                    <a:pt x="140208" y="15621"/>
                  </a:lnTo>
                  <a:lnTo>
                    <a:pt x="140208" y="0"/>
                  </a:lnTo>
                  <a:close/>
                </a:path>
                <a:path w="187959" h="149225">
                  <a:moveTo>
                    <a:pt x="156718" y="89281"/>
                  </a:moveTo>
                  <a:lnTo>
                    <a:pt x="148463" y="89281"/>
                  </a:lnTo>
                  <a:lnTo>
                    <a:pt x="148463" y="104775"/>
                  </a:lnTo>
                  <a:lnTo>
                    <a:pt x="156718" y="104775"/>
                  </a:lnTo>
                  <a:lnTo>
                    <a:pt x="156718" y="89281"/>
                  </a:lnTo>
                  <a:close/>
                </a:path>
                <a:path w="187959" h="149225">
                  <a:moveTo>
                    <a:pt x="156718" y="66548"/>
                  </a:moveTo>
                  <a:lnTo>
                    <a:pt x="148463" y="66548"/>
                  </a:lnTo>
                  <a:lnTo>
                    <a:pt x="148463" y="82042"/>
                  </a:lnTo>
                  <a:lnTo>
                    <a:pt x="156718" y="82042"/>
                  </a:lnTo>
                  <a:lnTo>
                    <a:pt x="156718" y="66548"/>
                  </a:lnTo>
                  <a:close/>
                </a:path>
                <a:path w="187959" h="149225">
                  <a:moveTo>
                    <a:pt x="156718" y="44069"/>
                  </a:moveTo>
                  <a:lnTo>
                    <a:pt x="148463" y="44069"/>
                  </a:lnTo>
                  <a:lnTo>
                    <a:pt x="148463" y="59690"/>
                  </a:lnTo>
                  <a:lnTo>
                    <a:pt x="156718" y="59690"/>
                  </a:lnTo>
                  <a:lnTo>
                    <a:pt x="156718" y="44069"/>
                  </a:lnTo>
                  <a:close/>
                </a:path>
                <a:path w="187959" h="149225">
                  <a:moveTo>
                    <a:pt x="171323" y="89281"/>
                  </a:moveTo>
                  <a:lnTo>
                    <a:pt x="163195" y="89281"/>
                  </a:lnTo>
                  <a:lnTo>
                    <a:pt x="163195" y="104775"/>
                  </a:lnTo>
                  <a:lnTo>
                    <a:pt x="171323" y="104775"/>
                  </a:lnTo>
                  <a:lnTo>
                    <a:pt x="171323" y="89281"/>
                  </a:lnTo>
                  <a:close/>
                </a:path>
                <a:path w="187959" h="149225">
                  <a:moveTo>
                    <a:pt x="171323" y="66548"/>
                  </a:moveTo>
                  <a:lnTo>
                    <a:pt x="163195" y="66548"/>
                  </a:lnTo>
                  <a:lnTo>
                    <a:pt x="163195" y="82042"/>
                  </a:lnTo>
                  <a:lnTo>
                    <a:pt x="171323" y="82042"/>
                  </a:lnTo>
                  <a:lnTo>
                    <a:pt x="171323" y="66548"/>
                  </a:lnTo>
                  <a:close/>
                </a:path>
                <a:path w="187959" h="149225">
                  <a:moveTo>
                    <a:pt x="171323" y="44069"/>
                  </a:moveTo>
                  <a:lnTo>
                    <a:pt x="163195" y="44069"/>
                  </a:lnTo>
                  <a:lnTo>
                    <a:pt x="163195" y="59690"/>
                  </a:lnTo>
                  <a:lnTo>
                    <a:pt x="171323" y="59690"/>
                  </a:lnTo>
                  <a:lnTo>
                    <a:pt x="171323" y="44069"/>
                  </a:lnTo>
                  <a:close/>
                </a:path>
                <a:path w="187959" h="149225">
                  <a:moveTo>
                    <a:pt x="171323" y="22479"/>
                  </a:moveTo>
                  <a:lnTo>
                    <a:pt x="163195" y="22479"/>
                  </a:lnTo>
                  <a:lnTo>
                    <a:pt x="163195" y="37973"/>
                  </a:lnTo>
                  <a:lnTo>
                    <a:pt x="171323" y="37973"/>
                  </a:lnTo>
                  <a:lnTo>
                    <a:pt x="171323" y="22479"/>
                  </a:lnTo>
                  <a:close/>
                </a:path>
                <a:path w="187959" h="149225">
                  <a:moveTo>
                    <a:pt x="171323" y="0"/>
                  </a:moveTo>
                  <a:lnTo>
                    <a:pt x="163195" y="0"/>
                  </a:lnTo>
                  <a:lnTo>
                    <a:pt x="163195" y="15621"/>
                  </a:lnTo>
                  <a:lnTo>
                    <a:pt x="171323" y="15621"/>
                  </a:lnTo>
                  <a:lnTo>
                    <a:pt x="171323" y="0"/>
                  </a:lnTo>
                  <a:close/>
                </a:path>
                <a:path w="187959" h="149225">
                  <a:moveTo>
                    <a:pt x="187833" y="89281"/>
                  </a:moveTo>
                  <a:lnTo>
                    <a:pt x="179324" y="89281"/>
                  </a:lnTo>
                  <a:lnTo>
                    <a:pt x="179324" y="104775"/>
                  </a:lnTo>
                  <a:lnTo>
                    <a:pt x="187833" y="104775"/>
                  </a:lnTo>
                  <a:lnTo>
                    <a:pt x="187833" y="89281"/>
                  </a:lnTo>
                  <a:close/>
                </a:path>
                <a:path w="187959" h="149225">
                  <a:moveTo>
                    <a:pt x="187833" y="66548"/>
                  </a:moveTo>
                  <a:lnTo>
                    <a:pt x="179324" y="66548"/>
                  </a:lnTo>
                  <a:lnTo>
                    <a:pt x="179324" y="82042"/>
                  </a:lnTo>
                  <a:lnTo>
                    <a:pt x="187833" y="82042"/>
                  </a:lnTo>
                  <a:lnTo>
                    <a:pt x="187833" y="66548"/>
                  </a:lnTo>
                  <a:close/>
                </a:path>
                <a:path w="187959" h="149225">
                  <a:moveTo>
                    <a:pt x="187833" y="44069"/>
                  </a:moveTo>
                  <a:lnTo>
                    <a:pt x="179324" y="44069"/>
                  </a:lnTo>
                  <a:lnTo>
                    <a:pt x="179324" y="59690"/>
                  </a:lnTo>
                  <a:lnTo>
                    <a:pt x="187833" y="59690"/>
                  </a:lnTo>
                  <a:lnTo>
                    <a:pt x="187833" y="44069"/>
                  </a:lnTo>
                  <a:close/>
                </a:path>
                <a:path w="187959" h="149225">
                  <a:moveTo>
                    <a:pt x="187833" y="22479"/>
                  </a:moveTo>
                  <a:lnTo>
                    <a:pt x="179324" y="22479"/>
                  </a:lnTo>
                  <a:lnTo>
                    <a:pt x="179324" y="37973"/>
                  </a:lnTo>
                  <a:lnTo>
                    <a:pt x="187833" y="37973"/>
                  </a:lnTo>
                  <a:lnTo>
                    <a:pt x="187833" y="2247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161"/>
            <p:cNvSpPr/>
            <p:nvPr/>
          </p:nvSpPr>
          <p:spPr>
            <a:xfrm>
              <a:off x="9186799" y="2965703"/>
              <a:ext cx="288290" cy="264160"/>
            </a:xfrm>
            <a:custGeom>
              <a:avLst/>
              <a:gdLst/>
              <a:ahLst/>
              <a:cxnLst/>
              <a:rect l="l" t="t" r="r" b="b"/>
              <a:pathLst>
                <a:path w="288290" h="264160">
                  <a:moveTo>
                    <a:pt x="8128" y="156083"/>
                  </a:moveTo>
                  <a:lnTo>
                    <a:pt x="0" y="156083"/>
                  </a:lnTo>
                  <a:lnTo>
                    <a:pt x="0" y="171958"/>
                  </a:lnTo>
                  <a:lnTo>
                    <a:pt x="8128" y="171958"/>
                  </a:lnTo>
                  <a:lnTo>
                    <a:pt x="8128" y="156083"/>
                  </a:lnTo>
                  <a:close/>
                </a:path>
                <a:path w="288290" h="264160">
                  <a:moveTo>
                    <a:pt x="8128" y="133477"/>
                  </a:moveTo>
                  <a:lnTo>
                    <a:pt x="0" y="133477"/>
                  </a:lnTo>
                  <a:lnTo>
                    <a:pt x="0" y="149098"/>
                  </a:lnTo>
                  <a:lnTo>
                    <a:pt x="8128" y="149098"/>
                  </a:lnTo>
                  <a:lnTo>
                    <a:pt x="8128" y="133477"/>
                  </a:lnTo>
                  <a:close/>
                </a:path>
                <a:path w="288290" h="264160">
                  <a:moveTo>
                    <a:pt x="8128" y="112014"/>
                  </a:moveTo>
                  <a:lnTo>
                    <a:pt x="0" y="112014"/>
                  </a:lnTo>
                  <a:lnTo>
                    <a:pt x="0" y="127508"/>
                  </a:lnTo>
                  <a:lnTo>
                    <a:pt x="8128" y="127508"/>
                  </a:lnTo>
                  <a:lnTo>
                    <a:pt x="8128" y="112014"/>
                  </a:lnTo>
                  <a:close/>
                </a:path>
                <a:path w="288290" h="264160">
                  <a:moveTo>
                    <a:pt x="8128" y="89281"/>
                  </a:moveTo>
                  <a:lnTo>
                    <a:pt x="0" y="89281"/>
                  </a:lnTo>
                  <a:lnTo>
                    <a:pt x="0" y="104775"/>
                  </a:lnTo>
                  <a:lnTo>
                    <a:pt x="8128" y="104775"/>
                  </a:lnTo>
                  <a:lnTo>
                    <a:pt x="8128" y="89281"/>
                  </a:lnTo>
                  <a:close/>
                </a:path>
                <a:path w="288290" h="264160">
                  <a:moveTo>
                    <a:pt x="8128" y="66802"/>
                  </a:moveTo>
                  <a:lnTo>
                    <a:pt x="0" y="66802"/>
                  </a:lnTo>
                  <a:lnTo>
                    <a:pt x="0" y="82423"/>
                  </a:lnTo>
                  <a:lnTo>
                    <a:pt x="8128" y="82423"/>
                  </a:lnTo>
                  <a:lnTo>
                    <a:pt x="8128" y="66802"/>
                  </a:lnTo>
                  <a:close/>
                </a:path>
                <a:path w="288290" h="264160">
                  <a:moveTo>
                    <a:pt x="8128" y="45212"/>
                  </a:moveTo>
                  <a:lnTo>
                    <a:pt x="0" y="45212"/>
                  </a:lnTo>
                  <a:lnTo>
                    <a:pt x="0" y="60706"/>
                  </a:lnTo>
                  <a:lnTo>
                    <a:pt x="8128" y="60706"/>
                  </a:lnTo>
                  <a:lnTo>
                    <a:pt x="8128" y="45212"/>
                  </a:lnTo>
                  <a:close/>
                </a:path>
                <a:path w="288290" h="264160">
                  <a:moveTo>
                    <a:pt x="8128" y="22733"/>
                  </a:moveTo>
                  <a:lnTo>
                    <a:pt x="0" y="22733"/>
                  </a:lnTo>
                  <a:lnTo>
                    <a:pt x="0" y="38354"/>
                  </a:lnTo>
                  <a:lnTo>
                    <a:pt x="8128" y="38354"/>
                  </a:lnTo>
                  <a:lnTo>
                    <a:pt x="8128" y="22733"/>
                  </a:lnTo>
                  <a:close/>
                </a:path>
                <a:path w="288290" h="264160">
                  <a:moveTo>
                    <a:pt x="8128" y="0"/>
                  </a:moveTo>
                  <a:lnTo>
                    <a:pt x="0" y="0"/>
                  </a:lnTo>
                  <a:lnTo>
                    <a:pt x="0" y="15621"/>
                  </a:lnTo>
                  <a:lnTo>
                    <a:pt x="8128" y="15621"/>
                  </a:lnTo>
                  <a:lnTo>
                    <a:pt x="8128" y="0"/>
                  </a:lnTo>
                  <a:close/>
                </a:path>
                <a:path w="288290" h="264160">
                  <a:moveTo>
                    <a:pt x="24892" y="156083"/>
                  </a:moveTo>
                  <a:lnTo>
                    <a:pt x="16637" y="156083"/>
                  </a:lnTo>
                  <a:lnTo>
                    <a:pt x="16637" y="171958"/>
                  </a:lnTo>
                  <a:lnTo>
                    <a:pt x="24892" y="171958"/>
                  </a:lnTo>
                  <a:lnTo>
                    <a:pt x="24892" y="156083"/>
                  </a:lnTo>
                  <a:close/>
                </a:path>
                <a:path w="288290" h="264160">
                  <a:moveTo>
                    <a:pt x="24892" y="133477"/>
                  </a:moveTo>
                  <a:lnTo>
                    <a:pt x="16637" y="133477"/>
                  </a:lnTo>
                  <a:lnTo>
                    <a:pt x="16637" y="149098"/>
                  </a:lnTo>
                  <a:lnTo>
                    <a:pt x="24892" y="149098"/>
                  </a:lnTo>
                  <a:lnTo>
                    <a:pt x="24892" y="133477"/>
                  </a:lnTo>
                  <a:close/>
                </a:path>
                <a:path w="288290" h="264160">
                  <a:moveTo>
                    <a:pt x="24892" y="112014"/>
                  </a:moveTo>
                  <a:lnTo>
                    <a:pt x="16637" y="112014"/>
                  </a:lnTo>
                  <a:lnTo>
                    <a:pt x="16637" y="127508"/>
                  </a:lnTo>
                  <a:lnTo>
                    <a:pt x="24892" y="127508"/>
                  </a:lnTo>
                  <a:lnTo>
                    <a:pt x="24892" y="112014"/>
                  </a:lnTo>
                  <a:close/>
                </a:path>
                <a:path w="288290" h="264160">
                  <a:moveTo>
                    <a:pt x="24892" y="89281"/>
                  </a:moveTo>
                  <a:lnTo>
                    <a:pt x="16637" y="89281"/>
                  </a:lnTo>
                  <a:lnTo>
                    <a:pt x="16637" y="104775"/>
                  </a:lnTo>
                  <a:lnTo>
                    <a:pt x="24892" y="104775"/>
                  </a:lnTo>
                  <a:lnTo>
                    <a:pt x="24892" y="89281"/>
                  </a:lnTo>
                  <a:close/>
                </a:path>
                <a:path w="288290" h="264160">
                  <a:moveTo>
                    <a:pt x="24892" y="66802"/>
                  </a:moveTo>
                  <a:lnTo>
                    <a:pt x="16637" y="66802"/>
                  </a:lnTo>
                  <a:lnTo>
                    <a:pt x="16637" y="82423"/>
                  </a:lnTo>
                  <a:lnTo>
                    <a:pt x="24892" y="82423"/>
                  </a:lnTo>
                  <a:lnTo>
                    <a:pt x="24892" y="66802"/>
                  </a:lnTo>
                  <a:close/>
                </a:path>
                <a:path w="288290" h="264160">
                  <a:moveTo>
                    <a:pt x="24892" y="45212"/>
                  </a:moveTo>
                  <a:lnTo>
                    <a:pt x="16637" y="45212"/>
                  </a:lnTo>
                  <a:lnTo>
                    <a:pt x="16637" y="60706"/>
                  </a:lnTo>
                  <a:lnTo>
                    <a:pt x="24892" y="60706"/>
                  </a:lnTo>
                  <a:lnTo>
                    <a:pt x="24892" y="45212"/>
                  </a:lnTo>
                  <a:close/>
                </a:path>
                <a:path w="288290" h="264160">
                  <a:moveTo>
                    <a:pt x="24892" y="22733"/>
                  </a:moveTo>
                  <a:lnTo>
                    <a:pt x="16637" y="22733"/>
                  </a:lnTo>
                  <a:lnTo>
                    <a:pt x="16637" y="38354"/>
                  </a:lnTo>
                  <a:lnTo>
                    <a:pt x="24892" y="38354"/>
                  </a:lnTo>
                  <a:lnTo>
                    <a:pt x="24892" y="22733"/>
                  </a:lnTo>
                  <a:close/>
                </a:path>
                <a:path w="288290" h="264160">
                  <a:moveTo>
                    <a:pt x="24892" y="0"/>
                  </a:moveTo>
                  <a:lnTo>
                    <a:pt x="16637" y="0"/>
                  </a:lnTo>
                  <a:lnTo>
                    <a:pt x="16637" y="15621"/>
                  </a:lnTo>
                  <a:lnTo>
                    <a:pt x="24892" y="15621"/>
                  </a:lnTo>
                  <a:lnTo>
                    <a:pt x="24892" y="0"/>
                  </a:lnTo>
                  <a:close/>
                </a:path>
                <a:path w="288290" h="264160">
                  <a:moveTo>
                    <a:pt x="41656" y="156083"/>
                  </a:moveTo>
                  <a:lnTo>
                    <a:pt x="33401" y="156083"/>
                  </a:lnTo>
                  <a:lnTo>
                    <a:pt x="33401" y="171958"/>
                  </a:lnTo>
                  <a:lnTo>
                    <a:pt x="41656" y="171958"/>
                  </a:lnTo>
                  <a:lnTo>
                    <a:pt x="41656" y="156083"/>
                  </a:lnTo>
                  <a:close/>
                </a:path>
                <a:path w="288290" h="264160">
                  <a:moveTo>
                    <a:pt x="41656" y="133477"/>
                  </a:moveTo>
                  <a:lnTo>
                    <a:pt x="33401" y="133477"/>
                  </a:lnTo>
                  <a:lnTo>
                    <a:pt x="33401" y="149098"/>
                  </a:lnTo>
                  <a:lnTo>
                    <a:pt x="41656" y="149098"/>
                  </a:lnTo>
                  <a:lnTo>
                    <a:pt x="41656" y="133477"/>
                  </a:lnTo>
                  <a:close/>
                </a:path>
                <a:path w="288290" h="264160">
                  <a:moveTo>
                    <a:pt x="41656" y="112014"/>
                  </a:moveTo>
                  <a:lnTo>
                    <a:pt x="33401" y="112014"/>
                  </a:lnTo>
                  <a:lnTo>
                    <a:pt x="33401" y="127508"/>
                  </a:lnTo>
                  <a:lnTo>
                    <a:pt x="41656" y="127508"/>
                  </a:lnTo>
                  <a:lnTo>
                    <a:pt x="41656" y="112014"/>
                  </a:lnTo>
                  <a:close/>
                </a:path>
                <a:path w="288290" h="264160">
                  <a:moveTo>
                    <a:pt x="41656" y="89281"/>
                  </a:moveTo>
                  <a:lnTo>
                    <a:pt x="33401" y="89281"/>
                  </a:lnTo>
                  <a:lnTo>
                    <a:pt x="33401" y="104775"/>
                  </a:lnTo>
                  <a:lnTo>
                    <a:pt x="41656" y="104775"/>
                  </a:lnTo>
                  <a:lnTo>
                    <a:pt x="41656" y="89281"/>
                  </a:lnTo>
                  <a:close/>
                </a:path>
                <a:path w="288290" h="264160">
                  <a:moveTo>
                    <a:pt x="41656" y="66802"/>
                  </a:moveTo>
                  <a:lnTo>
                    <a:pt x="33401" y="66802"/>
                  </a:lnTo>
                  <a:lnTo>
                    <a:pt x="33401" y="82423"/>
                  </a:lnTo>
                  <a:lnTo>
                    <a:pt x="41656" y="82423"/>
                  </a:lnTo>
                  <a:lnTo>
                    <a:pt x="41656" y="66802"/>
                  </a:lnTo>
                  <a:close/>
                </a:path>
                <a:path w="288290" h="264160">
                  <a:moveTo>
                    <a:pt x="41656" y="45212"/>
                  </a:moveTo>
                  <a:lnTo>
                    <a:pt x="33401" y="45212"/>
                  </a:lnTo>
                  <a:lnTo>
                    <a:pt x="33401" y="60706"/>
                  </a:lnTo>
                  <a:lnTo>
                    <a:pt x="41656" y="60706"/>
                  </a:lnTo>
                  <a:lnTo>
                    <a:pt x="41656" y="45212"/>
                  </a:lnTo>
                  <a:close/>
                </a:path>
                <a:path w="288290" h="264160">
                  <a:moveTo>
                    <a:pt x="41656" y="22733"/>
                  </a:moveTo>
                  <a:lnTo>
                    <a:pt x="33401" y="22733"/>
                  </a:lnTo>
                  <a:lnTo>
                    <a:pt x="33401" y="38354"/>
                  </a:lnTo>
                  <a:lnTo>
                    <a:pt x="41656" y="38354"/>
                  </a:lnTo>
                  <a:lnTo>
                    <a:pt x="41656" y="22733"/>
                  </a:lnTo>
                  <a:close/>
                </a:path>
                <a:path w="288290" h="264160">
                  <a:moveTo>
                    <a:pt x="41656" y="0"/>
                  </a:moveTo>
                  <a:lnTo>
                    <a:pt x="33401" y="0"/>
                  </a:lnTo>
                  <a:lnTo>
                    <a:pt x="33401" y="15621"/>
                  </a:lnTo>
                  <a:lnTo>
                    <a:pt x="41656" y="15621"/>
                  </a:lnTo>
                  <a:lnTo>
                    <a:pt x="41656" y="0"/>
                  </a:lnTo>
                  <a:close/>
                </a:path>
                <a:path w="288290" h="264160">
                  <a:moveTo>
                    <a:pt x="58293" y="0"/>
                  </a:moveTo>
                  <a:lnTo>
                    <a:pt x="50038" y="0"/>
                  </a:lnTo>
                  <a:lnTo>
                    <a:pt x="50038" y="15621"/>
                  </a:lnTo>
                  <a:lnTo>
                    <a:pt x="58293" y="15621"/>
                  </a:lnTo>
                  <a:lnTo>
                    <a:pt x="58293" y="0"/>
                  </a:lnTo>
                  <a:close/>
                </a:path>
                <a:path w="288290" h="264160">
                  <a:moveTo>
                    <a:pt x="75057" y="0"/>
                  </a:moveTo>
                  <a:lnTo>
                    <a:pt x="66548" y="0"/>
                  </a:lnTo>
                  <a:lnTo>
                    <a:pt x="66548" y="15621"/>
                  </a:lnTo>
                  <a:lnTo>
                    <a:pt x="75057" y="15621"/>
                  </a:lnTo>
                  <a:lnTo>
                    <a:pt x="75057" y="0"/>
                  </a:lnTo>
                  <a:close/>
                </a:path>
                <a:path w="288290" h="264160">
                  <a:moveTo>
                    <a:pt x="91440" y="0"/>
                  </a:moveTo>
                  <a:lnTo>
                    <a:pt x="83185" y="0"/>
                  </a:lnTo>
                  <a:lnTo>
                    <a:pt x="83185" y="15621"/>
                  </a:lnTo>
                  <a:lnTo>
                    <a:pt x="91440" y="15621"/>
                  </a:lnTo>
                  <a:lnTo>
                    <a:pt x="91440" y="0"/>
                  </a:lnTo>
                  <a:close/>
                </a:path>
                <a:path w="288290" h="264160">
                  <a:moveTo>
                    <a:pt x="107061" y="0"/>
                  </a:moveTo>
                  <a:lnTo>
                    <a:pt x="98806" y="0"/>
                  </a:lnTo>
                  <a:lnTo>
                    <a:pt x="98806" y="15621"/>
                  </a:lnTo>
                  <a:lnTo>
                    <a:pt x="107061" y="15621"/>
                  </a:lnTo>
                  <a:lnTo>
                    <a:pt x="107061" y="0"/>
                  </a:lnTo>
                  <a:close/>
                </a:path>
                <a:path w="288290" h="264160">
                  <a:moveTo>
                    <a:pt x="123698" y="0"/>
                  </a:moveTo>
                  <a:lnTo>
                    <a:pt x="115570" y="0"/>
                  </a:lnTo>
                  <a:lnTo>
                    <a:pt x="115570" y="15621"/>
                  </a:lnTo>
                  <a:lnTo>
                    <a:pt x="123698" y="15621"/>
                  </a:lnTo>
                  <a:lnTo>
                    <a:pt x="123698" y="0"/>
                  </a:lnTo>
                  <a:close/>
                </a:path>
                <a:path w="288290" h="264160">
                  <a:moveTo>
                    <a:pt x="140462" y="0"/>
                  </a:moveTo>
                  <a:lnTo>
                    <a:pt x="131953" y="0"/>
                  </a:lnTo>
                  <a:lnTo>
                    <a:pt x="131953" y="15621"/>
                  </a:lnTo>
                  <a:lnTo>
                    <a:pt x="140462" y="15621"/>
                  </a:lnTo>
                  <a:lnTo>
                    <a:pt x="140462" y="0"/>
                  </a:lnTo>
                  <a:close/>
                </a:path>
                <a:path w="288290" h="264160">
                  <a:moveTo>
                    <a:pt x="157099" y="0"/>
                  </a:moveTo>
                  <a:lnTo>
                    <a:pt x="148971" y="0"/>
                  </a:lnTo>
                  <a:lnTo>
                    <a:pt x="148971" y="15621"/>
                  </a:lnTo>
                  <a:lnTo>
                    <a:pt x="157099" y="15621"/>
                  </a:lnTo>
                  <a:lnTo>
                    <a:pt x="157099" y="0"/>
                  </a:lnTo>
                  <a:close/>
                </a:path>
                <a:path w="288290" h="264160">
                  <a:moveTo>
                    <a:pt x="173863" y="0"/>
                  </a:moveTo>
                  <a:lnTo>
                    <a:pt x="165608" y="0"/>
                  </a:lnTo>
                  <a:lnTo>
                    <a:pt x="165608" y="15621"/>
                  </a:lnTo>
                  <a:lnTo>
                    <a:pt x="173863" y="15621"/>
                  </a:lnTo>
                  <a:lnTo>
                    <a:pt x="173863" y="0"/>
                  </a:lnTo>
                  <a:close/>
                </a:path>
                <a:path w="288290" h="264160">
                  <a:moveTo>
                    <a:pt x="190246" y="0"/>
                  </a:moveTo>
                  <a:lnTo>
                    <a:pt x="182118" y="0"/>
                  </a:lnTo>
                  <a:lnTo>
                    <a:pt x="182118" y="15621"/>
                  </a:lnTo>
                  <a:lnTo>
                    <a:pt x="190246" y="15621"/>
                  </a:lnTo>
                  <a:lnTo>
                    <a:pt x="190246" y="0"/>
                  </a:lnTo>
                  <a:close/>
                </a:path>
                <a:path w="288290" h="264160">
                  <a:moveTo>
                    <a:pt x="206756" y="45212"/>
                  </a:moveTo>
                  <a:lnTo>
                    <a:pt x="198501" y="45212"/>
                  </a:lnTo>
                  <a:lnTo>
                    <a:pt x="198501" y="60706"/>
                  </a:lnTo>
                  <a:lnTo>
                    <a:pt x="206756" y="60706"/>
                  </a:lnTo>
                  <a:lnTo>
                    <a:pt x="206756" y="45212"/>
                  </a:lnTo>
                  <a:close/>
                </a:path>
                <a:path w="288290" h="264160">
                  <a:moveTo>
                    <a:pt x="206756" y="22733"/>
                  </a:moveTo>
                  <a:lnTo>
                    <a:pt x="198501" y="22733"/>
                  </a:lnTo>
                  <a:lnTo>
                    <a:pt x="198501" y="38354"/>
                  </a:lnTo>
                  <a:lnTo>
                    <a:pt x="206756" y="38354"/>
                  </a:lnTo>
                  <a:lnTo>
                    <a:pt x="206756" y="22733"/>
                  </a:lnTo>
                  <a:close/>
                </a:path>
                <a:path w="288290" h="264160">
                  <a:moveTo>
                    <a:pt x="206756" y="0"/>
                  </a:moveTo>
                  <a:lnTo>
                    <a:pt x="198501" y="0"/>
                  </a:lnTo>
                  <a:lnTo>
                    <a:pt x="198501" y="15621"/>
                  </a:lnTo>
                  <a:lnTo>
                    <a:pt x="206756" y="15621"/>
                  </a:lnTo>
                  <a:lnTo>
                    <a:pt x="206756" y="0"/>
                  </a:lnTo>
                  <a:close/>
                </a:path>
                <a:path w="288290" h="264160">
                  <a:moveTo>
                    <a:pt x="221107" y="0"/>
                  </a:moveTo>
                  <a:lnTo>
                    <a:pt x="212852" y="0"/>
                  </a:lnTo>
                  <a:lnTo>
                    <a:pt x="212852" y="15621"/>
                  </a:lnTo>
                  <a:lnTo>
                    <a:pt x="221107" y="15621"/>
                  </a:lnTo>
                  <a:lnTo>
                    <a:pt x="221107" y="0"/>
                  </a:lnTo>
                  <a:close/>
                </a:path>
                <a:path w="288290" h="264160">
                  <a:moveTo>
                    <a:pt x="237871" y="45212"/>
                  </a:moveTo>
                  <a:lnTo>
                    <a:pt x="229362" y="45212"/>
                  </a:lnTo>
                  <a:lnTo>
                    <a:pt x="229362" y="60706"/>
                  </a:lnTo>
                  <a:lnTo>
                    <a:pt x="237871" y="60706"/>
                  </a:lnTo>
                  <a:lnTo>
                    <a:pt x="237871" y="45212"/>
                  </a:lnTo>
                  <a:close/>
                </a:path>
                <a:path w="288290" h="264160">
                  <a:moveTo>
                    <a:pt x="237871" y="22733"/>
                  </a:moveTo>
                  <a:lnTo>
                    <a:pt x="229362" y="22733"/>
                  </a:lnTo>
                  <a:lnTo>
                    <a:pt x="229362" y="38354"/>
                  </a:lnTo>
                  <a:lnTo>
                    <a:pt x="237871" y="38354"/>
                  </a:lnTo>
                  <a:lnTo>
                    <a:pt x="237871" y="22733"/>
                  </a:lnTo>
                  <a:close/>
                </a:path>
                <a:path w="288290" h="264160">
                  <a:moveTo>
                    <a:pt x="237871" y="0"/>
                  </a:moveTo>
                  <a:lnTo>
                    <a:pt x="229362" y="0"/>
                  </a:lnTo>
                  <a:lnTo>
                    <a:pt x="229362" y="15621"/>
                  </a:lnTo>
                  <a:lnTo>
                    <a:pt x="237871" y="15621"/>
                  </a:lnTo>
                  <a:lnTo>
                    <a:pt x="237871" y="0"/>
                  </a:lnTo>
                  <a:close/>
                </a:path>
                <a:path w="288290" h="264160">
                  <a:moveTo>
                    <a:pt x="254508" y="248158"/>
                  </a:moveTo>
                  <a:lnTo>
                    <a:pt x="246380" y="248158"/>
                  </a:lnTo>
                  <a:lnTo>
                    <a:pt x="246380" y="263652"/>
                  </a:lnTo>
                  <a:lnTo>
                    <a:pt x="254508" y="263652"/>
                  </a:lnTo>
                  <a:lnTo>
                    <a:pt x="254508" y="248158"/>
                  </a:lnTo>
                  <a:close/>
                </a:path>
                <a:path w="288290" h="264160">
                  <a:moveTo>
                    <a:pt x="254508" y="225298"/>
                  </a:moveTo>
                  <a:lnTo>
                    <a:pt x="246380" y="225298"/>
                  </a:lnTo>
                  <a:lnTo>
                    <a:pt x="246380" y="240919"/>
                  </a:lnTo>
                  <a:lnTo>
                    <a:pt x="254508" y="240919"/>
                  </a:lnTo>
                  <a:lnTo>
                    <a:pt x="254508" y="225298"/>
                  </a:lnTo>
                  <a:close/>
                </a:path>
                <a:path w="288290" h="264160">
                  <a:moveTo>
                    <a:pt x="254508" y="202946"/>
                  </a:moveTo>
                  <a:lnTo>
                    <a:pt x="246380" y="202946"/>
                  </a:lnTo>
                  <a:lnTo>
                    <a:pt x="246380" y="218567"/>
                  </a:lnTo>
                  <a:lnTo>
                    <a:pt x="254508" y="218567"/>
                  </a:lnTo>
                  <a:lnTo>
                    <a:pt x="254508" y="202946"/>
                  </a:lnTo>
                  <a:close/>
                </a:path>
                <a:path w="288290" h="264160">
                  <a:moveTo>
                    <a:pt x="254508" y="180213"/>
                  </a:moveTo>
                  <a:lnTo>
                    <a:pt x="246380" y="180213"/>
                  </a:lnTo>
                  <a:lnTo>
                    <a:pt x="246380" y="195834"/>
                  </a:lnTo>
                  <a:lnTo>
                    <a:pt x="254508" y="195834"/>
                  </a:lnTo>
                  <a:lnTo>
                    <a:pt x="254508" y="180213"/>
                  </a:lnTo>
                  <a:close/>
                </a:path>
                <a:path w="288290" h="264160">
                  <a:moveTo>
                    <a:pt x="254508" y="156083"/>
                  </a:moveTo>
                  <a:lnTo>
                    <a:pt x="246380" y="156083"/>
                  </a:lnTo>
                  <a:lnTo>
                    <a:pt x="246380" y="171958"/>
                  </a:lnTo>
                  <a:lnTo>
                    <a:pt x="254508" y="171958"/>
                  </a:lnTo>
                  <a:lnTo>
                    <a:pt x="254508" y="156083"/>
                  </a:lnTo>
                  <a:close/>
                </a:path>
                <a:path w="288290" h="264160">
                  <a:moveTo>
                    <a:pt x="254508" y="133477"/>
                  </a:moveTo>
                  <a:lnTo>
                    <a:pt x="246380" y="133477"/>
                  </a:lnTo>
                  <a:lnTo>
                    <a:pt x="246380" y="149098"/>
                  </a:lnTo>
                  <a:lnTo>
                    <a:pt x="254508" y="149098"/>
                  </a:lnTo>
                  <a:lnTo>
                    <a:pt x="254508" y="133477"/>
                  </a:lnTo>
                  <a:close/>
                </a:path>
                <a:path w="288290" h="264160">
                  <a:moveTo>
                    <a:pt x="254508" y="112014"/>
                  </a:moveTo>
                  <a:lnTo>
                    <a:pt x="246380" y="112014"/>
                  </a:lnTo>
                  <a:lnTo>
                    <a:pt x="246380" y="127508"/>
                  </a:lnTo>
                  <a:lnTo>
                    <a:pt x="254508" y="127508"/>
                  </a:lnTo>
                  <a:lnTo>
                    <a:pt x="254508" y="112014"/>
                  </a:lnTo>
                  <a:close/>
                </a:path>
                <a:path w="288290" h="264160">
                  <a:moveTo>
                    <a:pt x="254508" y="89281"/>
                  </a:moveTo>
                  <a:lnTo>
                    <a:pt x="246380" y="89281"/>
                  </a:lnTo>
                  <a:lnTo>
                    <a:pt x="246380" y="104775"/>
                  </a:lnTo>
                  <a:lnTo>
                    <a:pt x="254508" y="104775"/>
                  </a:lnTo>
                  <a:lnTo>
                    <a:pt x="254508" y="89281"/>
                  </a:lnTo>
                  <a:close/>
                </a:path>
                <a:path w="288290" h="264160">
                  <a:moveTo>
                    <a:pt x="254508" y="66802"/>
                  </a:moveTo>
                  <a:lnTo>
                    <a:pt x="246380" y="66802"/>
                  </a:lnTo>
                  <a:lnTo>
                    <a:pt x="246380" y="82423"/>
                  </a:lnTo>
                  <a:lnTo>
                    <a:pt x="254508" y="82423"/>
                  </a:lnTo>
                  <a:lnTo>
                    <a:pt x="254508" y="66802"/>
                  </a:lnTo>
                  <a:close/>
                </a:path>
                <a:path w="288290" h="264160">
                  <a:moveTo>
                    <a:pt x="254508" y="45212"/>
                  </a:moveTo>
                  <a:lnTo>
                    <a:pt x="246380" y="45212"/>
                  </a:lnTo>
                  <a:lnTo>
                    <a:pt x="246380" y="60706"/>
                  </a:lnTo>
                  <a:lnTo>
                    <a:pt x="254508" y="60706"/>
                  </a:lnTo>
                  <a:lnTo>
                    <a:pt x="254508" y="45212"/>
                  </a:lnTo>
                  <a:close/>
                </a:path>
                <a:path w="288290" h="264160">
                  <a:moveTo>
                    <a:pt x="254508" y="22733"/>
                  </a:moveTo>
                  <a:lnTo>
                    <a:pt x="246380" y="22733"/>
                  </a:lnTo>
                  <a:lnTo>
                    <a:pt x="246380" y="38354"/>
                  </a:lnTo>
                  <a:lnTo>
                    <a:pt x="254508" y="38354"/>
                  </a:lnTo>
                  <a:lnTo>
                    <a:pt x="254508" y="22733"/>
                  </a:lnTo>
                  <a:close/>
                </a:path>
                <a:path w="288290" h="264160">
                  <a:moveTo>
                    <a:pt x="271018" y="180213"/>
                  </a:moveTo>
                  <a:lnTo>
                    <a:pt x="263017" y="180213"/>
                  </a:lnTo>
                  <a:lnTo>
                    <a:pt x="263017" y="195834"/>
                  </a:lnTo>
                  <a:lnTo>
                    <a:pt x="271018" y="195834"/>
                  </a:lnTo>
                  <a:lnTo>
                    <a:pt x="271018" y="180213"/>
                  </a:lnTo>
                  <a:close/>
                </a:path>
                <a:path w="288290" h="264160">
                  <a:moveTo>
                    <a:pt x="271272" y="248158"/>
                  </a:moveTo>
                  <a:lnTo>
                    <a:pt x="263017" y="248158"/>
                  </a:lnTo>
                  <a:lnTo>
                    <a:pt x="263017" y="263652"/>
                  </a:lnTo>
                  <a:lnTo>
                    <a:pt x="271272" y="263652"/>
                  </a:lnTo>
                  <a:lnTo>
                    <a:pt x="271272" y="248158"/>
                  </a:lnTo>
                  <a:close/>
                </a:path>
                <a:path w="288290" h="264160">
                  <a:moveTo>
                    <a:pt x="271272" y="225298"/>
                  </a:moveTo>
                  <a:lnTo>
                    <a:pt x="263017" y="225298"/>
                  </a:lnTo>
                  <a:lnTo>
                    <a:pt x="263017" y="240919"/>
                  </a:lnTo>
                  <a:lnTo>
                    <a:pt x="271272" y="240919"/>
                  </a:lnTo>
                  <a:lnTo>
                    <a:pt x="271272" y="225298"/>
                  </a:lnTo>
                  <a:close/>
                </a:path>
                <a:path w="288290" h="264160">
                  <a:moveTo>
                    <a:pt x="271272" y="202946"/>
                  </a:moveTo>
                  <a:lnTo>
                    <a:pt x="263017" y="202946"/>
                  </a:lnTo>
                  <a:lnTo>
                    <a:pt x="263017" y="218567"/>
                  </a:lnTo>
                  <a:lnTo>
                    <a:pt x="271272" y="218567"/>
                  </a:lnTo>
                  <a:lnTo>
                    <a:pt x="271272" y="202946"/>
                  </a:lnTo>
                  <a:close/>
                </a:path>
                <a:path w="288290" h="264160">
                  <a:moveTo>
                    <a:pt x="271272" y="156083"/>
                  </a:moveTo>
                  <a:lnTo>
                    <a:pt x="263017" y="156083"/>
                  </a:lnTo>
                  <a:lnTo>
                    <a:pt x="263017" y="171958"/>
                  </a:lnTo>
                  <a:lnTo>
                    <a:pt x="271272" y="171958"/>
                  </a:lnTo>
                  <a:lnTo>
                    <a:pt x="271272" y="156083"/>
                  </a:lnTo>
                  <a:close/>
                </a:path>
                <a:path w="288290" h="264160">
                  <a:moveTo>
                    <a:pt x="271272" y="133477"/>
                  </a:moveTo>
                  <a:lnTo>
                    <a:pt x="263017" y="133477"/>
                  </a:lnTo>
                  <a:lnTo>
                    <a:pt x="263017" y="149098"/>
                  </a:lnTo>
                  <a:lnTo>
                    <a:pt x="271272" y="149098"/>
                  </a:lnTo>
                  <a:lnTo>
                    <a:pt x="271272" y="133477"/>
                  </a:lnTo>
                  <a:close/>
                </a:path>
                <a:path w="288290" h="264160">
                  <a:moveTo>
                    <a:pt x="271272" y="112014"/>
                  </a:moveTo>
                  <a:lnTo>
                    <a:pt x="263017" y="112014"/>
                  </a:lnTo>
                  <a:lnTo>
                    <a:pt x="263017" y="127508"/>
                  </a:lnTo>
                  <a:lnTo>
                    <a:pt x="271272" y="127508"/>
                  </a:lnTo>
                  <a:lnTo>
                    <a:pt x="271272" y="112014"/>
                  </a:lnTo>
                  <a:close/>
                </a:path>
                <a:path w="288290" h="264160">
                  <a:moveTo>
                    <a:pt x="271272" y="89281"/>
                  </a:moveTo>
                  <a:lnTo>
                    <a:pt x="263017" y="89281"/>
                  </a:lnTo>
                  <a:lnTo>
                    <a:pt x="263017" y="104775"/>
                  </a:lnTo>
                  <a:lnTo>
                    <a:pt x="271272" y="104775"/>
                  </a:lnTo>
                  <a:lnTo>
                    <a:pt x="271272" y="89281"/>
                  </a:lnTo>
                  <a:close/>
                </a:path>
                <a:path w="288290" h="264160">
                  <a:moveTo>
                    <a:pt x="271272" y="66802"/>
                  </a:moveTo>
                  <a:lnTo>
                    <a:pt x="263017" y="66802"/>
                  </a:lnTo>
                  <a:lnTo>
                    <a:pt x="263017" y="82423"/>
                  </a:lnTo>
                  <a:lnTo>
                    <a:pt x="271272" y="82423"/>
                  </a:lnTo>
                  <a:lnTo>
                    <a:pt x="271272" y="66802"/>
                  </a:lnTo>
                  <a:close/>
                </a:path>
                <a:path w="288290" h="264160">
                  <a:moveTo>
                    <a:pt x="271272" y="45212"/>
                  </a:moveTo>
                  <a:lnTo>
                    <a:pt x="263017" y="45212"/>
                  </a:lnTo>
                  <a:lnTo>
                    <a:pt x="263017" y="60706"/>
                  </a:lnTo>
                  <a:lnTo>
                    <a:pt x="271272" y="60706"/>
                  </a:lnTo>
                  <a:lnTo>
                    <a:pt x="271272" y="45212"/>
                  </a:lnTo>
                  <a:close/>
                </a:path>
                <a:path w="288290" h="264160">
                  <a:moveTo>
                    <a:pt x="287655" y="225298"/>
                  </a:moveTo>
                  <a:lnTo>
                    <a:pt x="279527" y="225298"/>
                  </a:lnTo>
                  <a:lnTo>
                    <a:pt x="279527" y="240919"/>
                  </a:lnTo>
                  <a:lnTo>
                    <a:pt x="287655" y="240919"/>
                  </a:lnTo>
                  <a:lnTo>
                    <a:pt x="287655" y="225298"/>
                  </a:lnTo>
                  <a:close/>
                </a:path>
                <a:path w="288290" h="264160">
                  <a:moveTo>
                    <a:pt x="287655" y="202946"/>
                  </a:moveTo>
                  <a:lnTo>
                    <a:pt x="279527" y="202946"/>
                  </a:lnTo>
                  <a:lnTo>
                    <a:pt x="279527" y="218567"/>
                  </a:lnTo>
                  <a:lnTo>
                    <a:pt x="287655" y="218567"/>
                  </a:lnTo>
                  <a:lnTo>
                    <a:pt x="287655" y="202946"/>
                  </a:lnTo>
                  <a:close/>
                </a:path>
                <a:path w="288290" h="264160">
                  <a:moveTo>
                    <a:pt x="287655" y="156083"/>
                  </a:moveTo>
                  <a:lnTo>
                    <a:pt x="279527" y="156083"/>
                  </a:lnTo>
                  <a:lnTo>
                    <a:pt x="279527" y="171958"/>
                  </a:lnTo>
                  <a:lnTo>
                    <a:pt x="287655" y="171958"/>
                  </a:lnTo>
                  <a:lnTo>
                    <a:pt x="287655" y="156083"/>
                  </a:lnTo>
                  <a:close/>
                </a:path>
                <a:path w="288290" h="264160">
                  <a:moveTo>
                    <a:pt x="287655" y="133477"/>
                  </a:moveTo>
                  <a:lnTo>
                    <a:pt x="279527" y="133477"/>
                  </a:lnTo>
                  <a:lnTo>
                    <a:pt x="279527" y="149098"/>
                  </a:lnTo>
                  <a:lnTo>
                    <a:pt x="287655" y="149098"/>
                  </a:lnTo>
                  <a:lnTo>
                    <a:pt x="287655" y="133477"/>
                  </a:lnTo>
                  <a:close/>
                </a:path>
                <a:path w="288290" h="264160">
                  <a:moveTo>
                    <a:pt x="287655" y="112014"/>
                  </a:moveTo>
                  <a:lnTo>
                    <a:pt x="279527" y="112014"/>
                  </a:lnTo>
                  <a:lnTo>
                    <a:pt x="279527" y="127508"/>
                  </a:lnTo>
                  <a:lnTo>
                    <a:pt x="287655" y="127508"/>
                  </a:lnTo>
                  <a:lnTo>
                    <a:pt x="287655" y="112014"/>
                  </a:lnTo>
                  <a:close/>
                </a:path>
                <a:path w="288290" h="264160">
                  <a:moveTo>
                    <a:pt x="287655" y="66802"/>
                  </a:moveTo>
                  <a:lnTo>
                    <a:pt x="279527" y="66802"/>
                  </a:lnTo>
                  <a:lnTo>
                    <a:pt x="279527" y="82423"/>
                  </a:lnTo>
                  <a:lnTo>
                    <a:pt x="287655" y="82423"/>
                  </a:lnTo>
                  <a:lnTo>
                    <a:pt x="287655" y="66802"/>
                  </a:lnTo>
                  <a:close/>
                </a:path>
                <a:path w="288290" h="264160">
                  <a:moveTo>
                    <a:pt x="287655" y="45212"/>
                  </a:moveTo>
                  <a:lnTo>
                    <a:pt x="279527" y="45212"/>
                  </a:lnTo>
                  <a:lnTo>
                    <a:pt x="279527" y="60706"/>
                  </a:lnTo>
                  <a:lnTo>
                    <a:pt x="287655" y="60706"/>
                  </a:lnTo>
                  <a:lnTo>
                    <a:pt x="287655" y="45212"/>
                  </a:lnTo>
                  <a:close/>
                </a:path>
                <a:path w="288290" h="264160">
                  <a:moveTo>
                    <a:pt x="288036" y="248158"/>
                  </a:moveTo>
                  <a:lnTo>
                    <a:pt x="279527" y="248158"/>
                  </a:lnTo>
                  <a:lnTo>
                    <a:pt x="279527" y="263652"/>
                  </a:lnTo>
                  <a:lnTo>
                    <a:pt x="288036" y="263652"/>
                  </a:lnTo>
                  <a:lnTo>
                    <a:pt x="288036" y="248158"/>
                  </a:lnTo>
                  <a:close/>
                </a:path>
                <a:path w="288290" h="264160">
                  <a:moveTo>
                    <a:pt x="288036" y="180213"/>
                  </a:moveTo>
                  <a:lnTo>
                    <a:pt x="279527" y="180213"/>
                  </a:lnTo>
                  <a:lnTo>
                    <a:pt x="279527" y="195834"/>
                  </a:lnTo>
                  <a:lnTo>
                    <a:pt x="288036" y="195834"/>
                  </a:lnTo>
                  <a:lnTo>
                    <a:pt x="288036" y="180213"/>
                  </a:lnTo>
                  <a:close/>
                </a:path>
                <a:path w="288290" h="264160">
                  <a:moveTo>
                    <a:pt x="288036" y="89281"/>
                  </a:moveTo>
                  <a:lnTo>
                    <a:pt x="279527" y="89281"/>
                  </a:lnTo>
                  <a:lnTo>
                    <a:pt x="279527" y="104775"/>
                  </a:lnTo>
                  <a:lnTo>
                    <a:pt x="288036" y="104775"/>
                  </a:lnTo>
                  <a:lnTo>
                    <a:pt x="288036" y="8928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object 162"/>
            <p:cNvSpPr/>
            <p:nvPr/>
          </p:nvSpPr>
          <p:spPr>
            <a:xfrm>
              <a:off x="9433179" y="2965703"/>
              <a:ext cx="41910" cy="38735"/>
            </a:xfrm>
            <a:custGeom>
              <a:avLst/>
              <a:gdLst/>
              <a:ahLst/>
              <a:cxnLst/>
              <a:rect l="l" t="t" r="r" b="b"/>
              <a:pathLst>
                <a:path w="41909" h="38735">
                  <a:moveTo>
                    <a:pt x="8128" y="22733"/>
                  </a:moveTo>
                  <a:lnTo>
                    <a:pt x="0" y="22733"/>
                  </a:lnTo>
                  <a:lnTo>
                    <a:pt x="0" y="38354"/>
                  </a:lnTo>
                  <a:lnTo>
                    <a:pt x="8128" y="38354"/>
                  </a:lnTo>
                  <a:lnTo>
                    <a:pt x="8128" y="22733"/>
                  </a:lnTo>
                  <a:close/>
                </a:path>
                <a:path w="41909" h="38735">
                  <a:moveTo>
                    <a:pt x="8128" y="0"/>
                  </a:moveTo>
                  <a:lnTo>
                    <a:pt x="0" y="0"/>
                  </a:lnTo>
                  <a:lnTo>
                    <a:pt x="0" y="15621"/>
                  </a:lnTo>
                  <a:lnTo>
                    <a:pt x="8128" y="15621"/>
                  </a:lnTo>
                  <a:lnTo>
                    <a:pt x="8128" y="0"/>
                  </a:lnTo>
                  <a:close/>
                </a:path>
                <a:path w="41909" h="38735">
                  <a:moveTo>
                    <a:pt x="24892" y="22733"/>
                  </a:moveTo>
                  <a:lnTo>
                    <a:pt x="16637" y="22733"/>
                  </a:lnTo>
                  <a:lnTo>
                    <a:pt x="16637" y="38354"/>
                  </a:lnTo>
                  <a:lnTo>
                    <a:pt x="24892" y="38354"/>
                  </a:lnTo>
                  <a:lnTo>
                    <a:pt x="24892" y="22733"/>
                  </a:lnTo>
                  <a:close/>
                </a:path>
                <a:path w="41909" h="38735">
                  <a:moveTo>
                    <a:pt x="24892" y="0"/>
                  </a:moveTo>
                  <a:lnTo>
                    <a:pt x="16637" y="0"/>
                  </a:lnTo>
                  <a:lnTo>
                    <a:pt x="16637" y="15621"/>
                  </a:lnTo>
                  <a:lnTo>
                    <a:pt x="24892" y="15621"/>
                  </a:lnTo>
                  <a:lnTo>
                    <a:pt x="24892" y="0"/>
                  </a:lnTo>
                  <a:close/>
                </a:path>
                <a:path w="41909" h="38735">
                  <a:moveTo>
                    <a:pt x="41275" y="0"/>
                  </a:moveTo>
                  <a:lnTo>
                    <a:pt x="33147" y="0"/>
                  </a:lnTo>
                  <a:lnTo>
                    <a:pt x="33147" y="15621"/>
                  </a:lnTo>
                  <a:lnTo>
                    <a:pt x="41275" y="15621"/>
                  </a:lnTo>
                  <a:lnTo>
                    <a:pt x="41275" y="0"/>
                  </a:lnTo>
                  <a:close/>
                </a:path>
                <a:path w="41909" h="38735">
                  <a:moveTo>
                    <a:pt x="41656" y="22733"/>
                  </a:moveTo>
                  <a:lnTo>
                    <a:pt x="33147" y="22733"/>
                  </a:lnTo>
                  <a:lnTo>
                    <a:pt x="33147" y="38354"/>
                  </a:lnTo>
                  <a:lnTo>
                    <a:pt x="41656" y="38354"/>
                  </a:lnTo>
                  <a:lnTo>
                    <a:pt x="41656" y="2273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63" name="object 163"/>
          <p:cNvGrpSpPr/>
          <p:nvPr/>
        </p:nvGrpSpPr>
        <p:grpSpPr>
          <a:xfrm>
            <a:off x="3104388" y="5410200"/>
            <a:ext cx="859790" cy="859790"/>
            <a:chOff x="3104388" y="5410200"/>
            <a:chExt cx="859790" cy="859790"/>
          </a:xfrm>
        </p:grpSpPr>
        <p:sp>
          <p:nvSpPr>
            <p:cNvPr id="164" name="object 164"/>
            <p:cNvSpPr/>
            <p:nvPr/>
          </p:nvSpPr>
          <p:spPr>
            <a:xfrm>
              <a:off x="3104388" y="5410200"/>
              <a:ext cx="859790" cy="859790"/>
            </a:xfrm>
            <a:custGeom>
              <a:avLst/>
              <a:gdLst/>
              <a:ahLst/>
              <a:cxnLst/>
              <a:rect l="l" t="t" r="r" b="b"/>
              <a:pathLst>
                <a:path w="859789" h="859789">
                  <a:moveTo>
                    <a:pt x="429767" y="0"/>
                  </a:moveTo>
                  <a:lnTo>
                    <a:pt x="380002" y="2551"/>
                  </a:lnTo>
                  <a:lnTo>
                    <a:pt x="332369" y="10213"/>
                  </a:lnTo>
                  <a:lnTo>
                    <a:pt x="286856" y="22993"/>
                  </a:lnTo>
                  <a:lnTo>
                    <a:pt x="243449" y="40900"/>
                  </a:lnTo>
                  <a:lnTo>
                    <a:pt x="202134" y="63944"/>
                  </a:lnTo>
                  <a:lnTo>
                    <a:pt x="162899" y="92133"/>
                  </a:lnTo>
                  <a:lnTo>
                    <a:pt x="125730" y="125475"/>
                  </a:lnTo>
                  <a:lnTo>
                    <a:pt x="92413" y="162517"/>
                  </a:lnTo>
                  <a:lnTo>
                    <a:pt x="64203" y="201704"/>
                  </a:lnTo>
                  <a:lnTo>
                    <a:pt x="41108" y="243030"/>
                  </a:lnTo>
                  <a:lnTo>
                    <a:pt x="23133" y="286488"/>
                  </a:lnTo>
                  <a:lnTo>
                    <a:pt x="10285" y="332072"/>
                  </a:lnTo>
                  <a:lnTo>
                    <a:pt x="2572" y="379775"/>
                  </a:lnTo>
                  <a:lnTo>
                    <a:pt x="0" y="429590"/>
                  </a:lnTo>
                  <a:lnTo>
                    <a:pt x="2572" y="479400"/>
                  </a:lnTo>
                  <a:lnTo>
                    <a:pt x="10285" y="527100"/>
                  </a:lnTo>
                  <a:lnTo>
                    <a:pt x="23133" y="572683"/>
                  </a:lnTo>
                  <a:lnTo>
                    <a:pt x="41108" y="616143"/>
                  </a:lnTo>
                  <a:lnTo>
                    <a:pt x="64203" y="657472"/>
                  </a:lnTo>
                  <a:lnTo>
                    <a:pt x="92413" y="696666"/>
                  </a:lnTo>
                  <a:lnTo>
                    <a:pt x="125730" y="733717"/>
                  </a:lnTo>
                  <a:lnTo>
                    <a:pt x="162739" y="767114"/>
                  </a:lnTo>
                  <a:lnTo>
                    <a:pt x="201912" y="795366"/>
                  </a:lnTo>
                  <a:lnTo>
                    <a:pt x="243235" y="818475"/>
                  </a:lnTo>
                  <a:lnTo>
                    <a:pt x="286696" y="836443"/>
                  </a:lnTo>
                  <a:lnTo>
                    <a:pt x="332280" y="849274"/>
                  </a:lnTo>
                  <a:lnTo>
                    <a:pt x="379975" y="856971"/>
                  </a:lnTo>
                  <a:lnTo>
                    <a:pt x="429767" y="859536"/>
                  </a:lnTo>
                  <a:lnTo>
                    <a:pt x="479553" y="856961"/>
                  </a:lnTo>
                  <a:lnTo>
                    <a:pt x="527232" y="849243"/>
                  </a:lnTo>
                  <a:lnTo>
                    <a:pt x="572799" y="836387"/>
                  </a:lnTo>
                  <a:lnTo>
                    <a:pt x="616246" y="818400"/>
                  </a:lnTo>
                  <a:lnTo>
                    <a:pt x="657568" y="795288"/>
                  </a:lnTo>
                  <a:lnTo>
                    <a:pt x="696756" y="767058"/>
                  </a:lnTo>
                  <a:lnTo>
                    <a:pt x="733806" y="733717"/>
                  </a:lnTo>
                  <a:lnTo>
                    <a:pt x="767162" y="696736"/>
                  </a:lnTo>
                  <a:lnTo>
                    <a:pt x="795388" y="657589"/>
                  </a:lnTo>
                  <a:lnTo>
                    <a:pt x="818481" y="616283"/>
                  </a:lnTo>
                  <a:lnTo>
                    <a:pt x="836442" y="572823"/>
                  </a:lnTo>
                  <a:lnTo>
                    <a:pt x="849272" y="527217"/>
                  </a:lnTo>
                  <a:lnTo>
                    <a:pt x="856970" y="479470"/>
                  </a:lnTo>
                  <a:lnTo>
                    <a:pt x="859536" y="429590"/>
                  </a:lnTo>
                  <a:lnTo>
                    <a:pt x="856963" y="379910"/>
                  </a:lnTo>
                  <a:lnTo>
                    <a:pt x="849250" y="332297"/>
                  </a:lnTo>
                  <a:lnTo>
                    <a:pt x="836402" y="286759"/>
                  </a:lnTo>
                  <a:lnTo>
                    <a:pt x="818427" y="243300"/>
                  </a:lnTo>
                  <a:lnTo>
                    <a:pt x="795332" y="201929"/>
                  </a:lnTo>
                  <a:lnTo>
                    <a:pt x="767122" y="162652"/>
                  </a:lnTo>
                  <a:lnTo>
                    <a:pt x="733806" y="125475"/>
                  </a:lnTo>
                  <a:lnTo>
                    <a:pt x="696756" y="92133"/>
                  </a:lnTo>
                  <a:lnTo>
                    <a:pt x="657568" y="63944"/>
                  </a:lnTo>
                  <a:lnTo>
                    <a:pt x="616246" y="40900"/>
                  </a:lnTo>
                  <a:lnTo>
                    <a:pt x="572799" y="22993"/>
                  </a:lnTo>
                  <a:lnTo>
                    <a:pt x="527232" y="10213"/>
                  </a:lnTo>
                  <a:lnTo>
                    <a:pt x="479553" y="2551"/>
                  </a:lnTo>
                  <a:lnTo>
                    <a:pt x="429767" y="0"/>
                  </a:lnTo>
                  <a:close/>
                </a:path>
              </a:pathLst>
            </a:custGeom>
            <a:solidFill>
              <a:srgbClr val="92C96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5" name="object 165"/>
            <p:cNvSpPr/>
            <p:nvPr/>
          </p:nvSpPr>
          <p:spPr>
            <a:xfrm>
              <a:off x="3555844" y="5568400"/>
              <a:ext cx="212090" cy="530225"/>
            </a:xfrm>
            <a:custGeom>
              <a:avLst/>
              <a:gdLst/>
              <a:ahLst/>
              <a:cxnLst/>
              <a:rect l="l" t="t" r="r" b="b"/>
              <a:pathLst>
                <a:path w="212089" h="530225">
                  <a:moveTo>
                    <a:pt x="211739" y="0"/>
                  </a:moveTo>
                  <a:lnTo>
                    <a:pt x="0" y="0"/>
                  </a:lnTo>
                  <a:lnTo>
                    <a:pt x="0" y="529749"/>
                  </a:lnTo>
                  <a:lnTo>
                    <a:pt x="211739" y="529749"/>
                  </a:lnTo>
                  <a:lnTo>
                    <a:pt x="211739" y="0"/>
                  </a:lnTo>
                  <a:close/>
                </a:path>
              </a:pathLst>
            </a:custGeom>
            <a:solidFill>
              <a:srgbClr val="F795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6" name="object 166"/>
            <p:cNvSpPr/>
            <p:nvPr/>
          </p:nvSpPr>
          <p:spPr>
            <a:xfrm>
              <a:off x="3305580" y="5655097"/>
              <a:ext cx="217170" cy="443230"/>
            </a:xfrm>
            <a:custGeom>
              <a:avLst/>
              <a:gdLst/>
              <a:ahLst/>
              <a:cxnLst/>
              <a:rect l="l" t="t" r="r" b="b"/>
              <a:pathLst>
                <a:path w="217170" h="443229">
                  <a:moveTo>
                    <a:pt x="216549" y="0"/>
                  </a:moveTo>
                  <a:lnTo>
                    <a:pt x="0" y="86459"/>
                  </a:lnTo>
                  <a:lnTo>
                    <a:pt x="0" y="443053"/>
                  </a:lnTo>
                  <a:lnTo>
                    <a:pt x="216550" y="443053"/>
                  </a:lnTo>
                  <a:lnTo>
                    <a:pt x="216549" y="0"/>
                  </a:lnTo>
                  <a:close/>
                </a:path>
              </a:pathLst>
            </a:custGeom>
            <a:solidFill>
              <a:srgbClr val="1F48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7" name="object 167"/>
            <p:cNvSpPr/>
            <p:nvPr/>
          </p:nvSpPr>
          <p:spPr>
            <a:xfrm>
              <a:off x="3375202" y="5609323"/>
              <a:ext cx="337185" cy="470534"/>
            </a:xfrm>
            <a:custGeom>
              <a:avLst/>
              <a:gdLst/>
              <a:ahLst/>
              <a:cxnLst/>
              <a:rect l="l" t="t" r="r" b="b"/>
              <a:pathLst>
                <a:path w="337185" h="470535">
                  <a:moveTo>
                    <a:pt x="19240" y="451129"/>
                  </a:moveTo>
                  <a:lnTo>
                    <a:pt x="0" y="451129"/>
                  </a:lnTo>
                  <a:lnTo>
                    <a:pt x="0" y="470408"/>
                  </a:lnTo>
                  <a:lnTo>
                    <a:pt x="19240" y="470408"/>
                  </a:lnTo>
                  <a:lnTo>
                    <a:pt x="19240" y="451129"/>
                  </a:lnTo>
                  <a:close/>
                </a:path>
                <a:path w="337185" h="470535">
                  <a:moveTo>
                    <a:pt x="20802" y="409663"/>
                  </a:moveTo>
                  <a:lnTo>
                    <a:pt x="1549" y="409663"/>
                  </a:lnTo>
                  <a:lnTo>
                    <a:pt x="1549" y="428942"/>
                  </a:lnTo>
                  <a:lnTo>
                    <a:pt x="20802" y="428942"/>
                  </a:lnTo>
                  <a:lnTo>
                    <a:pt x="20802" y="409663"/>
                  </a:lnTo>
                  <a:close/>
                </a:path>
                <a:path w="337185" h="470535">
                  <a:moveTo>
                    <a:pt x="21551" y="362407"/>
                  </a:moveTo>
                  <a:lnTo>
                    <a:pt x="2298" y="362407"/>
                  </a:lnTo>
                  <a:lnTo>
                    <a:pt x="2298" y="381673"/>
                  </a:lnTo>
                  <a:lnTo>
                    <a:pt x="21551" y="381673"/>
                  </a:lnTo>
                  <a:lnTo>
                    <a:pt x="21551" y="362407"/>
                  </a:lnTo>
                  <a:close/>
                </a:path>
                <a:path w="337185" h="470535">
                  <a:moveTo>
                    <a:pt x="21551" y="318922"/>
                  </a:moveTo>
                  <a:lnTo>
                    <a:pt x="2298" y="318922"/>
                  </a:lnTo>
                  <a:lnTo>
                    <a:pt x="2298" y="338175"/>
                  </a:lnTo>
                  <a:lnTo>
                    <a:pt x="21551" y="338175"/>
                  </a:lnTo>
                  <a:lnTo>
                    <a:pt x="21551" y="318922"/>
                  </a:lnTo>
                  <a:close/>
                </a:path>
                <a:path w="337185" h="470535">
                  <a:moveTo>
                    <a:pt x="21551" y="275577"/>
                  </a:moveTo>
                  <a:lnTo>
                    <a:pt x="2298" y="275577"/>
                  </a:lnTo>
                  <a:lnTo>
                    <a:pt x="2298" y="294843"/>
                  </a:lnTo>
                  <a:lnTo>
                    <a:pt x="21551" y="294843"/>
                  </a:lnTo>
                  <a:lnTo>
                    <a:pt x="21551" y="275577"/>
                  </a:lnTo>
                  <a:close/>
                </a:path>
                <a:path w="337185" h="470535">
                  <a:moveTo>
                    <a:pt x="21551" y="232232"/>
                  </a:moveTo>
                  <a:lnTo>
                    <a:pt x="2298" y="232232"/>
                  </a:lnTo>
                  <a:lnTo>
                    <a:pt x="2298" y="251510"/>
                  </a:lnTo>
                  <a:lnTo>
                    <a:pt x="21551" y="251510"/>
                  </a:lnTo>
                  <a:lnTo>
                    <a:pt x="21551" y="232232"/>
                  </a:lnTo>
                  <a:close/>
                </a:path>
                <a:path w="337185" h="470535">
                  <a:moveTo>
                    <a:pt x="21551" y="188899"/>
                  </a:moveTo>
                  <a:lnTo>
                    <a:pt x="2298" y="188899"/>
                  </a:lnTo>
                  <a:lnTo>
                    <a:pt x="2298" y="208140"/>
                  </a:lnTo>
                  <a:lnTo>
                    <a:pt x="21551" y="208140"/>
                  </a:lnTo>
                  <a:lnTo>
                    <a:pt x="21551" y="188899"/>
                  </a:lnTo>
                  <a:close/>
                </a:path>
                <a:path w="337185" h="470535">
                  <a:moveTo>
                    <a:pt x="21551" y="145542"/>
                  </a:moveTo>
                  <a:lnTo>
                    <a:pt x="2298" y="145542"/>
                  </a:lnTo>
                  <a:lnTo>
                    <a:pt x="2298" y="169621"/>
                  </a:lnTo>
                  <a:lnTo>
                    <a:pt x="21551" y="169621"/>
                  </a:lnTo>
                  <a:lnTo>
                    <a:pt x="21551" y="145542"/>
                  </a:lnTo>
                  <a:close/>
                </a:path>
                <a:path w="337185" h="470535">
                  <a:moveTo>
                    <a:pt x="62915" y="450748"/>
                  </a:moveTo>
                  <a:lnTo>
                    <a:pt x="43675" y="450748"/>
                  </a:lnTo>
                  <a:lnTo>
                    <a:pt x="43675" y="469988"/>
                  </a:lnTo>
                  <a:lnTo>
                    <a:pt x="62915" y="469988"/>
                  </a:lnTo>
                  <a:lnTo>
                    <a:pt x="62915" y="450748"/>
                  </a:lnTo>
                  <a:close/>
                </a:path>
                <a:path w="337185" h="470535">
                  <a:moveTo>
                    <a:pt x="64477" y="410438"/>
                  </a:moveTo>
                  <a:lnTo>
                    <a:pt x="45237" y="410438"/>
                  </a:lnTo>
                  <a:lnTo>
                    <a:pt x="45237" y="429704"/>
                  </a:lnTo>
                  <a:lnTo>
                    <a:pt x="64477" y="429704"/>
                  </a:lnTo>
                  <a:lnTo>
                    <a:pt x="64477" y="410438"/>
                  </a:lnTo>
                  <a:close/>
                </a:path>
                <a:path w="337185" h="470535">
                  <a:moveTo>
                    <a:pt x="64858" y="362407"/>
                  </a:moveTo>
                  <a:lnTo>
                    <a:pt x="45618" y="362407"/>
                  </a:lnTo>
                  <a:lnTo>
                    <a:pt x="45618" y="381673"/>
                  </a:lnTo>
                  <a:lnTo>
                    <a:pt x="64858" y="381673"/>
                  </a:lnTo>
                  <a:lnTo>
                    <a:pt x="64858" y="362407"/>
                  </a:lnTo>
                  <a:close/>
                </a:path>
                <a:path w="337185" h="470535">
                  <a:moveTo>
                    <a:pt x="64858" y="318922"/>
                  </a:moveTo>
                  <a:lnTo>
                    <a:pt x="45618" y="318922"/>
                  </a:lnTo>
                  <a:lnTo>
                    <a:pt x="45618" y="338175"/>
                  </a:lnTo>
                  <a:lnTo>
                    <a:pt x="64858" y="338175"/>
                  </a:lnTo>
                  <a:lnTo>
                    <a:pt x="64858" y="318922"/>
                  </a:lnTo>
                  <a:close/>
                </a:path>
                <a:path w="337185" h="470535">
                  <a:moveTo>
                    <a:pt x="64858" y="275577"/>
                  </a:moveTo>
                  <a:lnTo>
                    <a:pt x="45618" y="275577"/>
                  </a:lnTo>
                  <a:lnTo>
                    <a:pt x="45618" y="294843"/>
                  </a:lnTo>
                  <a:lnTo>
                    <a:pt x="64858" y="294843"/>
                  </a:lnTo>
                  <a:lnTo>
                    <a:pt x="64858" y="275577"/>
                  </a:lnTo>
                  <a:close/>
                </a:path>
                <a:path w="337185" h="470535">
                  <a:moveTo>
                    <a:pt x="64858" y="232232"/>
                  </a:moveTo>
                  <a:lnTo>
                    <a:pt x="45618" y="232232"/>
                  </a:lnTo>
                  <a:lnTo>
                    <a:pt x="45618" y="251510"/>
                  </a:lnTo>
                  <a:lnTo>
                    <a:pt x="64858" y="251510"/>
                  </a:lnTo>
                  <a:lnTo>
                    <a:pt x="64858" y="232232"/>
                  </a:lnTo>
                  <a:close/>
                </a:path>
                <a:path w="337185" h="470535">
                  <a:moveTo>
                    <a:pt x="64858" y="188899"/>
                  </a:moveTo>
                  <a:lnTo>
                    <a:pt x="45618" y="188899"/>
                  </a:lnTo>
                  <a:lnTo>
                    <a:pt x="45618" y="208140"/>
                  </a:lnTo>
                  <a:lnTo>
                    <a:pt x="64858" y="208140"/>
                  </a:lnTo>
                  <a:lnTo>
                    <a:pt x="64858" y="188899"/>
                  </a:lnTo>
                  <a:close/>
                </a:path>
                <a:path w="337185" h="470535">
                  <a:moveTo>
                    <a:pt x="64858" y="145542"/>
                  </a:moveTo>
                  <a:lnTo>
                    <a:pt x="45618" y="145542"/>
                  </a:lnTo>
                  <a:lnTo>
                    <a:pt x="45618" y="169621"/>
                  </a:lnTo>
                  <a:lnTo>
                    <a:pt x="64858" y="169621"/>
                  </a:lnTo>
                  <a:lnTo>
                    <a:pt x="64858" y="145542"/>
                  </a:lnTo>
                  <a:close/>
                </a:path>
                <a:path w="337185" h="470535">
                  <a:moveTo>
                    <a:pt x="64858" y="102209"/>
                  </a:moveTo>
                  <a:lnTo>
                    <a:pt x="45618" y="102209"/>
                  </a:lnTo>
                  <a:lnTo>
                    <a:pt x="45618" y="126276"/>
                  </a:lnTo>
                  <a:lnTo>
                    <a:pt x="64858" y="126276"/>
                  </a:lnTo>
                  <a:lnTo>
                    <a:pt x="64858" y="102209"/>
                  </a:lnTo>
                  <a:close/>
                </a:path>
                <a:path w="337185" h="470535">
                  <a:moveTo>
                    <a:pt x="103911" y="451129"/>
                  </a:moveTo>
                  <a:lnTo>
                    <a:pt x="84658" y="451129"/>
                  </a:lnTo>
                  <a:lnTo>
                    <a:pt x="84658" y="470408"/>
                  </a:lnTo>
                  <a:lnTo>
                    <a:pt x="103911" y="470408"/>
                  </a:lnTo>
                  <a:lnTo>
                    <a:pt x="103911" y="451129"/>
                  </a:lnTo>
                  <a:close/>
                </a:path>
                <a:path w="337185" h="470535">
                  <a:moveTo>
                    <a:pt x="103911" y="411213"/>
                  </a:moveTo>
                  <a:lnTo>
                    <a:pt x="84658" y="411213"/>
                  </a:lnTo>
                  <a:lnTo>
                    <a:pt x="84658" y="430479"/>
                  </a:lnTo>
                  <a:lnTo>
                    <a:pt x="103911" y="430479"/>
                  </a:lnTo>
                  <a:lnTo>
                    <a:pt x="103911" y="411213"/>
                  </a:lnTo>
                  <a:close/>
                </a:path>
                <a:path w="337185" h="470535">
                  <a:moveTo>
                    <a:pt x="105054" y="362407"/>
                  </a:moveTo>
                  <a:lnTo>
                    <a:pt x="85813" y="362407"/>
                  </a:lnTo>
                  <a:lnTo>
                    <a:pt x="85813" y="381673"/>
                  </a:lnTo>
                  <a:lnTo>
                    <a:pt x="105054" y="381673"/>
                  </a:lnTo>
                  <a:lnTo>
                    <a:pt x="105054" y="362407"/>
                  </a:lnTo>
                  <a:close/>
                </a:path>
                <a:path w="337185" h="470535">
                  <a:moveTo>
                    <a:pt x="108178" y="318922"/>
                  </a:moveTo>
                  <a:lnTo>
                    <a:pt x="88938" y="318922"/>
                  </a:lnTo>
                  <a:lnTo>
                    <a:pt x="88938" y="338175"/>
                  </a:lnTo>
                  <a:lnTo>
                    <a:pt x="108178" y="338175"/>
                  </a:lnTo>
                  <a:lnTo>
                    <a:pt x="108178" y="318922"/>
                  </a:lnTo>
                  <a:close/>
                </a:path>
                <a:path w="337185" h="470535">
                  <a:moveTo>
                    <a:pt x="108178" y="275577"/>
                  </a:moveTo>
                  <a:lnTo>
                    <a:pt x="88938" y="275577"/>
                  </a:lnTo>
                  <a:lnTo>
                    <a:pt x="88938" y="294843"/>
                  </a:lnTo>
                  <a:lnTo>
                    <a:pt x="108178" y="294843"/>
                  </a:lnTo>
                  <a:lnTo>
                    <a:pt x="108178" y="275577"/>
                  </a:lnTo>
                  <a:close/>
                </a:path>
                <a:path w="337185" h="470535">
                  <a:moveTo>
                    <a:pt x="108178" y="232232"/>
                  </a:moveTo>
                  <a:lnTo>
                    <a:pt x="88938" y="232232"/>
                  </a:lnTo>
                  <a:lnTo>
                    <a:pt x="88938" y="251510"/>
                  </a:lnTo>
                  <a:lnTo>
                    <a:pt x="108178" y="251510"/>
                  </a:lnTo>
                  <a:lnTo>
                    <a:pt x="108178" y="232232"/>
                  </a:lnTo>
                  <a:close/>
                </a:path>
                <a:path w="337185" h="470535">
                  <a:moveTo>
                    <a:pt x="108178" y="188899"/>
                  </a:moveTo>
                  <a:lnTo>
                    <a:pt x="88938" y="188899"/>
                  </a:lnTo>
                  <a:lnTo>
                    <a:pt x="88938" y="208140"/>
                  </a:lnTo>
                  <a:lnTo>
                    <a:pt x="108178" y="208140"/>
                  </a:lnTo>
                  <a:lnTo>
                    <a:pt x="108178" y="188899"/>
                  </a:lnTo>
                  <a:close/>
                </a:path>
                <a:path w="337185" h="470535">
                  <a:moveTo>
                    <a:pt x="108178" y="145542"/>
                  </a:moveTo>
                  <a:lnTo>
                    <a:pt x="88938" y="145542"/>
                  </a:lnTo>
                  <a:lnTo>
                    <a:pt x="88938" y="169621"/>
                  </a:lnTo>
                  <a:lnTo>
                    <a:pt x="108178" y="169621"/>
                  </a:lnTo>
                  <a:lnTo>
                    <a:pt x="108178" y="145542"/>
                  </a:lnTo>
                  <a:close/>
                </a:path>
                <a:path w="337185" h="470535">
                  <a:moveTo>
                    <a:pt x="108178" y="102209"/>
                  </a:moveTo>
                  <a:lnTo>
                    <a:pt x="88938" y="102209"/>
                  </a:lnTo>
                  <a:lnTo>
                    <a:pt x="88938" y="126276"/>
                  </a:lnTo>
                  <a:lnTo>
                    <a:pt x="108178" y="126276"/>
                  </a:lnTo>
                  <a:lnTo>
                    <a:pt x="108178" y="102209"/>
                  </a:lnTo>
                  <a:close/>
                </a:path>
                <a:path w="337185" h="470535">
                  <a:moveTo>
                    <a:pt x="248094" y="435622"/>
                  </a:moveTo>
                  <a:lnTo>
                    <a:pt x="228841" y="435622"/>
                  </a:lnTo>
                  <a:lnTo>
                    <a:pt x="228841" y="454901"/>
                  </a:lnTo>
                  <a:lnTo>
                    <a:pt x="248094" y="454901"/>
                  </a:lnTo>
                  <a:lnTo>
                    <a:pt x="248094" y="435622"/>
                  </a:lnTo>
                  <a:close/>
                </a:path>
                <a:path w="337185" h="470535">
                  <a:moveTo>
                    <a:pt x="249643" y="394169"/>
                  </a:moveTo>
                  <a:lnTo>
                    <a:pt x="230390" y="394169"/>
                  </a:lnTo>
                  <a:lnTo>
                    <a:pt x="230390" y="413435"/>
                  </a:lnTo>
                  <a:lnTo>
                    <a:pt x="249643" y="413435"/>
                  </a:lnTo>
                  <a:lnTo>
                    <a:pt x="249643" y="394169"/>
                  </a:lnTo>
                  <a:close/>
                </a:path>
                <a:path w="337185" h="470535">
                  <a:moveTo>
                    <a:pt x="250418" y="346900"/>
                  </a:moveTo>
                  <a:lnTo>
                    <a:pt x="231165" y="346900"/>
                  </a:lnTo>
                  <a:lnTo>
                    <a:pt x="231165" y="366166"/>
                  </a:lnTo>
                  <a:lnTo>
                    <a:pt x="250418" y="366166"/>
                  </a:lnTo>
                  <a:lnTo>
                    <a:pt x="250418" y="346900"/>
                  </a:lnTo>
                  <a:close/>
                </a:path>
                <a:path w="337185" h="470535">
                  <a:moveTo>
                    <a:pt x="250418" y="303415"/>
                  </a:moveTo>
                  <a:lnTo>
                    <a:pt x="231165" y="303415"/>
                  </a:lnTo>
                  <a:lnTo>
                    <a:pt x="231165" y="322681"/>
                  </a:lnTo>
                  <a:lnTo>
                    <a:pt x="250418" y="322681"/>
                  </a:lnTo>
                  <a:lnTo>
                    <a:pt x="250418" y="303415"/>
                  </a:lnTo>
                  <a:close/>
                </a:path>
                <a:path w="337185" h="470535">
                  <a:moveTo>
                    <a:pt x="250418" y="260070"/>
                  </a:moveTo>
                  <a:lnTo>
                    <a:pt x="231165" y="260070"/>
                  </a:lnTo>
                  <a:lnTo>
                    <a:pt x="231165" y="279336"/>
                  </a:lnTo>
                  <a:lnTo>
                    <a:pt x="250418" y="279336"/>
                  </a:lnTo>
                  <a:lnTo>
                    <a:pt x="250418" y="260070"/>
                  </a:lnTo>
                  <a:close/>
                </a:path>
                <a:path w="337185" h="470535">
                  <a:moveTo>
                    <a:pt x="250418" y="216725"/>
                  </a:moveTo>
                  <a:lnTo>
                    <a:pt x="231165" y="216725"/>
                  </a:lnTo>
                  <a:lnTo>
                    <a:pt x="231165" y="235991"/>
                  </a:lnTo>
                  <a:lnTo>
                    <a:pt x="250418" y="235991"/>
                  </a:lnTo>
                  <a:lnTo>
                    <a:pt x="250418" y="216725"/>
                  </a:lnTo>
                  <a:close/>
                </a:path>
                <a:path w="337185" h="470535">
                  <a:moveTo>
                    <a:pt x="250418" y="173380"/>
                  </a:moveTo>
                  <a:lnTo>
                    <a:pt x="231165" y="173380"/>
                  </a:lnTo>
                  <a:lnTo>
                    <a:pt x="231165" y="192646"/>
                  </a:lnTo>
                  <a:lnTo>
                    <a:pt x="250418" y="192646"/>
                  </a:lnTo>
                  <a:lnTo>
                    <a:pt x="250418" y="173380"/>
                  </a:lnTo>
                  <a:close/>
                </a:path>
                <a:path w="337185" h="470535">
                  <a:moveTo>
                    <a:pt x="250418" y="130035"/>
                  </a:moveTo>
                  <a:lnTo>
                    <a:pt x="231165" y="130035"/>
                  </a:lnTo>
                  <a:lnTo>
                    <a:pt x="231165" y="154114"/>
                  </a:lnTo>
                  <a:lnTo>
                    <a:pt x="250418" y="154114"/>
                  </a:lnTo>
                  <a:lnTo>
                    <a:pt x="250418" y="130035"/>
                  </a:lnTo>
                  <a:close/>
                </a:path>
                <a:path w="337185" h="470535">
                  <a:moveTo>
                    <a:pt x="250418" y="86690"/>
                  </a:moveTo>
                  <a:lnTo>
                    <a:pt x="231165" y="86690"/>
                  </a:lnTo>
                  <a:lnTo>
                    <a:pt x="231165" y="110769"/>
                  </a:lnTo>
                  <a:lnTo>
                    <a:pt x="250418" y="110769"/>
                  </a:lnTo>
                  <a:lnTo>
                    <a:pt x="250418" y="86690"/>
                  </a:lnTo>
                  <a:close/>
                </a:path>
                <a:path w="337185" h="470535">
                  <a:moveTo>
                    <a:pt x="250418" y="43345"/>
                  </a:moveTo>
                  <a:lnTo>
                    <a:pt x="231165" y="43345"/>
                  </a:lnTo>
                  <a:lnTo>
                    <a:pt x="231165" y="67424"/>
                  </a:lnTo>
                  <a:lnTo>
                    <a:pt x="250418" y="67424"/>
                  </a:lnTo>
                  <a:lnTo>
                    <a:pt x="250418" y="43345"/>
                  </a:lnTo>
                  <a:close/>
                </a:path>
                <a:path w="337185" h="470535">
                  <a:moveTo>
                    <a:pt x="250418" y="0"/>
                  </a:moveTo>
                  <a:lnTo>
                    <a:pt x="231165" y="0"/>
                  </a:lnTo>
                  <a:lnTo>
                    <a:pt x="231165" y="24079"/>
                  </a:lnTo>
                  <a:lnTo>
                    <a:pt x="250418" y="24079"/>
                  </a:lnTo>
                  <a:lnTo>
                    <a:pt x="250418" y="0"/>
                  </a:lnTo>
                  <a:close/>
                </a:path>
                <a:path w="337185" h="470535">
                  <a:moveTo>
                    <a:pt x="291769" y="435241"/>
                  </a:moveTo>
                  <a:lnTo>
                    <a:pt x="272529" y="435241"/>
                  </a:lnTo>
                  <a:lnTo>
                    <a:pt x="272529" y="454507"/>
                  </a:lnTo>
                  <a:lnTo>
                    <a:pt x="291769" y="454507"/>
                  </a:lnTo>
                  <a:lnTo>
                    <a:pt x="291769" y="435241"/>
                  </a:lnTo>
                  <a:close/>
                </a:path>
                <a:path w="337185" h="470535">
                  <a:moveTo>
                    <a:pt x="293319" y="394957"/>
                  </a:moveTo>
                  <a:lnTo>
                    <a:pt x="274078" y="394957"/>
                  </a:lnTo>
                  <a:lnTo>
                    <a:pt x="274078" y="414210"/>
                  </a:lnTo>
                  <a:lnTo>
                    <a:pt x="293319" y="414210"/>
                  </a:lnTo>
                  <a:lnTo>
                    <a:pt x="293319" y="394957"/>
                  </a:lnTo>
                  <a:close/>
                </a:path>
                <a:path w="337185" h="470535">
                  <a:moveTo>
                    <a:pt x="293700" y="346900"/>
                  </a:moveTo>
                  <a:lnTo>
                    <a:pt x="274447" y="346900"/>
                  </a:lnTo>
                  <a:lnTo>
                    <a:pt x="274447" y="366166"/>
                  </a:lnTo>
                  <a:lnTo>
                    <a:pt x="293700" y="366166"/>
                  </a:lnTo>
                  <a:lnTo>
                    <a:pt x="293700" y="346900"/>
                  </a:lnTo>
                  <a:close/>
                </a:path>
                <a:path w="337185" h="470535">
                  <a:moveTo>
                    <a:pt x="293700" y="303415"/>
                  </a:moveTo>
                  <a:lnTo>
                    <a:pt x="274447" y="303415"/>
                  </a:lnTo>
                  <a:lnTo>
                    <a:pt x="274447" y="322681"/>
                  </a:lnTo>
                  <a:lnTo>
                    <a:pt x="293700" y="322681"/>
                  </a:lnTo>
                  <a:lnTo>
                    <a:pt x="293700" y="303415"/>
                  </a:lnTo>
                  <a:close/>
                </a:path>
                <a:path w="337185" h="470535">
                  <a:moveTo>
                    <a:pt x="293700" y="260070"/>
                  </a:moveTo>
                  <a:lnTo>
                    <a:pt x="274447" y="260070"/>
                  </a:lnTo>
                  <a:lnTo>
                    <a:pt x="274447" y="279336"/>
                  </a:lnTo>
                  <a:lnTo>
                    <a:pt x="293700" y="279336"/>
                  </a:lnTo>
                  <a:lnTo>
                    <a:pt x="293700" y="260070"/>
                  </a:lnTo>
                  <a:close/>
                </a:path>
                <a:path w="337185" h="470535">
                  <a:moveTo>
                    <a:pt x="293700" y="216725"/>
                  </a:moveTo>
                  <a:lnTo>
                    <a:pt x="274447" y="216725"/>
                  </a:lnTo>
                  <a:lnTo>
                    <a:pt x="274447" y="235991"/>
                  </a:lnTo>
                  <a:lnTo>
                    <a:pt x="293700" y="235991"/>
                  </a:lnTo>
                  <a:lnTo>
                    <a:pt x="293700" y="216725"/>
                  </a:lnTo>
                  <a:close/>
                </a:path>
                <a:path w="337185" h="470535">
                  <a:moveTo>
                    <a:pt x="293700" y="173380"/>
                  </a:moveTo>
                  <a:lnTo>
                    <a:pt x="274447" y="173380"/>
                  </a:lnTo>
                  <a:lnTo>
                    <a:pt x="274447" y="192646"/>
                  </a:lnTo>
                  <a:lnTo>
                    <a:pt x="293700" y="192646"/>
                  </a:lnTo>
                  <a:lnTo>
                    <a:pt x="293700" y="173380"/>
                  </a:lnTo>
                  <a:close/>
                </a:path>
                <a:path w="337185" h="470535">
                  <a:moveTo>
                    <a:pt x="293700" y="130035"/>
                  </a:moveTo>
                  <a:lnTo>
                    <a:pt x="274447" y="130035"/>
                  </a:lnTo>
                  <a:lnTo>
                    <a:pt x="274447" y="154114"/>
                  </a:lnTo>
                  <a:lnTo>
                    <a:pt x="293700" y="154114"/>
                  </a:lnTo>
                  <a:lnTo>
                    <a:pt x="293700" y="130035"/>
                  </a:lnTo>
                  <a:close/>
                </a:path>
                <a:path w="337185" h="470535">
                  <a:moveTo>
                    <a:pt x="293700" y="86690"/>
                  </a:moveTo>
                  <a:lnTo>
                    <a:pt x="274447" y="86690"/>
                  </a:lnTo>
                  <a:lnTo>
                    <a:pt x="274447" y="110769"/>
                  </a:lnTo>
                  <a:lnTo>
                    <a:pt x="293700" y="110769"/>
                  </a:lnTo>
                  <a:lnTo>
                    <a:pt x="293700" y="86690"/>
                  </a:lnTo>
                  <a:close/>
                </a:path>
                <a:path w="337185" h="470535">
                  <a:moveTo>
                    <a:pt x="293700" y="43345"/>
                  </a:moveTo>
                  <a:lnTo>
                    <a:pt x="274447" y="43345"/>
                  </a:lnTo>
                  <a:lnTo>
                    <a:pt x="274447" y="67424"/>
                  </a:lnTo>
                  <a:lnTo>
                    <a:pt x="293700" y="67424"/>
                  </a:lnTo>
                  <a:lnTo>
                    <a:pt x="293700" y="43345"/>
                  </a:lnTo>
                  <a:close/>
                </a:path>
                <a:path w="337185" h="470535">
                  <a:moveTo>
                    <a:pt x="293700" y="0"/>
                  </a:moveTo>
                  <a:lnTo>
                    <a:pt x="274447" y="0"/>
                  </a:lnTo>
                  <a:lnTo>
                    <a:pt x="274447" y="24079"/>
                  </a:lnTo>
                  <a:lnTo>
                    <a:pt x="293700" y="24079"/>
                  </a:lnTo>
                  <a:lnTo>
                    <a:pt x="293700" y="0"/>
                  </a:lnTo>
                  <a:close/>
                </a:path>
                <a:path w="337185" h="470535">
                  <a:moveTo>
                    <a:pt x="332778" y="435622"/>
                  </a:moveTo>
                  <a:lnTo>
                    <a:pt x="313524" y="435622"/>
                  </a:lnTo>
                  <a:lnTo>
                    <a:pt x="313524" y="454901"/>
                  </a:lnTo>
                  <a:lnTo>
                    <a:pt x="332778" y="454901"/>
                  </a:lnTo>
                  <a:lnTo>
                    <a:pt x="332778" y="435622"/>
                  </a:lnTo>
                  <a:close/>
                </a:path>
                <a:path w="337185" h="470535">
                  <a:moveTo>
                    <a:pt x="332778" y="395732"/>
                  </a:moveTo>
                  <a:lnTo>
                    <a:pt x="313524" y="395732"/>
                  </a:lnTo>
                  <a:lnTo>
                    <a:pt x="313524" y="414997"/>
                  </a:lnTo>
                  <a:lnTo>
                    <a:pt x="332778" y="414997"/>
                  </a:lnTo>
                  <a:lnTo>
                    <a:pt x="332778" y="395732"/>
                  </a:lnTo>
                  <a:close/>
                </a:path>
                <a:path w="337185" h="470535">
                  <a:moveTo>
                    <a:pt x="333921" y="346900"/>
                  </a:moveTo>
                  <a:lnTo>
                    <a:pt x="314680" y="346900"/>
                  </a:lnTo>
                  <a:lnTo>
                    <a:pt x="314680" y="366166"/>
                  </a:lnTo>
                  <a:lnTo>
                    <a:pt x="333921" y="366166"/>
                  </a:lnTo>
                  <a:lnTo>
                    <a:pt x="333921" y="346900"/>
                  </a:lnTo>
                  <a:close/>
                </a:path>
                <a:path w="337185" h="470535">
                  <a:moveTo>
                    <a:pt x="337019" y="303415"/>
                  </a:moveTo>
                  <a:lnTo>
                    <a:pt x="317779" y="303415"/>
                  </a:lnTo>
                  <a:lnTo>
                    <a:pt x="317779" y="322681"/>
                  </a:lnTo>
                  <a:lnTo>
                    <a:pt x="337019" y="322681"/>
                  </a:lnTo>
                  <a:lnTo>
                    <a:pt x="337019" y="303415"/>
                  </a:lnTo>
                  <a:close/>
                </a:path>
                <a:path w="337185" h="470535">
                  <a:moveTo>
                    <a:pt x="337019" y="260070"/>
                  </a:moveTo>
                  <a:lnTo>
                    <a:pt x="317779" y="260070"/>
                  </a:lnTo>
                  <a:lnTo>
                    <a:pt x="317779" y="279336"/>
                  </a:lnTo>
                  <a:lnTo>
                    <a:pt x="337019" y="279336"/>
                  </a:lnTo>
                  <a:lnTo>
                    <a:pt x="337019" y="260070"/>
                  </a:lnTo>
                  <a:close/>
                </a:path>
                <a:path w="337185" h="470535">
                  <a:moveTo>
                    <a:pt x="337019" y="216725"/>
                  </a:moveTo>
                  <a:lnTo>
                    <a:pt x="317779" y="216725"/>
                  </a:lnTo>
                  <a:lnTo>
                    <a:pt x="317779" y="235991"/>
                  </a:lnTo>
                  <a:lnTo>
                    <a:pt x="337019" y="235991"/>
                  </a:lnTo>
                  <a:lnTo>
                    <a:pt x="337019" y="216725"/>
                  </a:lnTo>
                  <a:close/>
                </a:path>
                <a:path w="337185" h="470535">
                  <a:moveTo>
                    <a:pt x="337019" y="173380"/>
                  </a:moveTo>
                  <a:lnTo>
                    <a:pt x="317779" y="173380"/>
                  </a:lnTo>
                  <a:lnTo>
                    <a:pt x="317779" y="192646"/>
                  </a:lnTo>
                  <a:lnTo>
                    <a:pt x="337019" y="192646"/>
                  </a:lnTo>
                  <a:lnTo>
                    <a:pt x="337019" y="173380"/>
                  </a:lnTo>
                  <a:close/>
                </a:path>
                <a:path w="337185" h="470535">
                  <a:moveTo>
                    <a:pt x="337019" y="130035"/>
                  </a:moveTo>
                  <a:lnTo>
                    <a:pt x="317779" y="130035"/>
                  </a:lnTo>
                  <a:lnTo>
                    <a:pt x="317779" y="154114"/>
                  </a:lnTo>
                  <a:lnTo>
                    <a:pt x="337019" y="154114"/>
                  </a:lnTo>
                  <a:lnTo>
                    <a:pt x="337019" y="130035"/>
                  </a:lnTo>
                  <a:close/>
                </a:path>
                <a:path w="337185" h="470535">
                  <a:moveTo>
                    <a:pt x="337019" y="86690"/>
                  </a:moveTo>
                  <a:lnTo>
                    <a:pt x="317779" y="86690"/>
                  </a:lnTo>
                  <a:lnTo>
                    <a:pt x="317779" y="110769"/>
                  </a:lnTo>
                  <a:lnTo>
                    <a:pt x="337019" y="110769"/>
                  </a:lnTo>
                  <a:lnTo>
                    <a:pt x="337019" y="86690"/>
                  </a:lnTo>
                  <a:close/>
                </a:path>
                <a:path w="337185" h="470535">
                  <a:moveTo>
                    <a:pt x="337019" y="43345"/>
                  </a:moveTo>
                  <a:lnTo>
                    <a:pt x="317779" y="43345"/>
                  </a:lnTo>
                  <a:lnTo>
                    <a:pt x="317779" y="67424"/>
                  </a:lnTo>
                  <a:lnTo>
                    <a:pt x="337019" y="67424"/>
                  </a:lnTo>
                  <a:lnTo>
                    <a:pt x="337019" y="43345"/>
                  </a:lnTo>
                  <a:close/>
                </a:path>
                <a:path w="337185" h="470535">
                  <a:moveTo>
                    <a:pt x="337019" y="0"/>
                  </a:moveTo>
                  <a:lnTo>
                    <a:pt x="317779" y="0"/>
                  </a:lnTo>
                  <a:lnTo>
                    <a:pt x="317779" y="24079"/>
                  </a:lnTo>
                  <a:lnTo>
                    <a:pt x="337019" y="24079"/>
                  </a:lnTo>
                  <a:lnTo>
                    <a:pt x="33701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8" name="object 168"/>
            <p:cNvSpPr/>
            <p:nvPr/>
          </p:nvSpPr>
          <p:spPr>
            <a:xfrm>
              <a:off x="3292054" y="6090215"/>
              <a:ext cx="485775" cy="22860"/>
            </a:xfrm>
            <a:custGeom>
              <a:avLst/>
              <a:gdLst/>
              <a:ahLst/>
              <a:cxnLst/>
              <a:rect l="l" t="t" r="r" b="b"/>
              <a:pathLst>
                <a:path w="485775" h="22860">
                  <a:moveTo>
                    <a:pt x="485186" y="0"/>
                  </a:moveTo>
                  <a:lnTo>
                    <a:pt x="0" y="0"/>
                  </a:lnTo>
                  <a:lnTo>
                    <a:pt x="0" y="22670"/>
                  </a:lnTo>
                  <a:lnTo>
                    <a:pt x="485186" y="22670"/>
                  </a:lnTo>
                  <a:lnTo>
                    <a:pt x="485186" y="0"/>
                  </a:lnTo>
                  <a:close/>
                </a:path>
              </a:pathLst>
            </a:custGeom>
            <a:solidFill>
              <a:srgbClr val="1F48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69" name="object 169"/>
          <p:cNvGrpSpPr/>
          <p:nvPr/>
        </p:nvGrpSpPr>
        <p:grpSpPr>
          <a:xfrm>
            <a:off x="3096767" y="4271771"/>
            <a:ext cx="859790" cy="859790"/>
            <a:chOff x="3096767" y="4271771"/>
            <a:chExt cx="859790" cy="859790"/>
          </a:xfrm>
        </p:grpSpPr>
        <p:sp>
          <p:nvSpPr>
            <p:cNvPr id="170" name="object 170"/>
            <p:cNvSpPr/>
            <p:nvPr/>
          </p:nvSpPr>
          <p:spPr>
            <a:xfrm>
              <a:off x="3096767" y="4271771"/>
              <a:ext cx="859790" cy="859790"/>
            </a:xfrm>
            <a:custGeom>
              <a:avLst/>
              <a:gdLst/>
              <a:ahLst/>
              <a:cxnLst/>
              <a:rect l="l" t="t" r="r" b="b"/>
              <a:pathLst>
                <a:path w="859789" h="859789">
                  <a:moveTo>
                    <a:pt x="429768" y="0"/>
                  </a:moveTo>
                  <a:lnTo>
                    <a:pt x="382938" y="2521"/>
                  </a:lnTo>
                  <a:lnTo>
                    <a:pt x="337570" y="9912"/>
                  </a:lnTo>
                  <a:lnTo>
                    <a:pt x="293924" y="21909"/>
                  </a:lnTo>
                  <a:lnTo>
                    <a:pt x="252264" y="38250"/>
                  </a:lnTo>
                  <a:lnTo>
                    <a:pt x="212851" y="58673"/>
                  </a:lnTo>
                  <a:lnTo>
                    <a:pt x="175948" y="82917"/>
                  </a:lnTo>
                  <a:lnTo>
                    <a:pt x="141817" y="110719"/>
                  </a:lnTo>
                  <a:lnTo>
                    <a:pt x="110719" y="141817"/>
                  </a:lnTo>
                  <a:lnTo>
                    <a:pt x="82917" y="175948"/>
                  </a:lnTo>
                  <a:lnTo>
                    <a:pt x="58673" y="212851"/>
                  </a:lnTo>
                  <a:lnTo>
                    <a:pt x="38250" y="252264"/>
                  </a:lnTo>
                  <a:lnTo>
                    <a:pt x="21909" y="293924"/>
                  </a:lnTo>
                  <a:lnTo>
                    <a:pt x="9912" y="337570"/>
                  </a:lnTo>
                  <a:lnTo>
                    <a:pt x="2521" y="382938"/>
                  </a:lnTo>
                  <a:lnTo>
                    <a:pt x="0" y="429767"/>
                  </a:lnTo>
                  <a:lnTo>
                    <a:pt x="2521" y="476597"/>
                  </a:lnTo>
                  <a:lnTo>
                    <a:pt x="9912" y="521965"/>
                  </a:lnTo>
                  <a:lnTo>
                    <a:pt x="21909" y="565611"/>
                  </a:lnTo>
                  <a:lnTo>
                    <a:pt x="38250" y="607271"/>
                  </a:lnTo>
                  <a:lnTo>
                    <a:pt x="58673" y="646683"/>
                  </a:lnTo>
                  <a:lnTo>
                    <a:pt x="82917" y="683587"/>
                  </a:lnTo>
                  <a:lnTo>
                    <a:pt x="110719" y="717718"/>
                  </a:lnTo>
                  <a:lnTo>
                    <a:pt x="141817" y="748816"/>
                  </a:lnTo>
                  <a:lnTo>
                    <a:pt x="175948" y="776618"/>
                  </a:lnTo>
                  <a:lnTo>
                    <a:pt x="212851" y="800862"/>
                  </a:lnTo>
                  <a:lnTo>
                    <a:pt x="252264" y="821285"/>
                  </a:lnTo>
                  <a:lnTo>
                    <a:pt x="293924" y="837626"/>
                  </a:lnTo>
                  <a:lnTo>
                    <a:pt x="337570" y="849623"/>
                  </a:lnTo>
                  <a:lnTo>
                    <a:pt x="382938" y="857014"/>
                  </a:lnTo>
                  <a:lnTo>
                    <a:pt x="429768" y="859535"/>
                  </a:lnTo>
                  <a:lnTo>
                    <a:pt x="476597" y="857014"/>
                  </a:lnTo>
                  <a:lnTo>
                    <a:pt x="521965" y="849623"/>
                  </a:lnTo>
                  <a:lnTo>
                    <a:pt x="565611" y="837626"/>
                  </a:lnTo>
                  <a:lnTo>
                    <a:pt x="607271" y="821285"/>
                  </a:lnTo>
                  <a:lnTo>
                    <a:pt x="646683" y="800862"/>
                  </a:lnTo>
                  <a:lnTo>
                    <a:pt x="683587" y="776618"/>
                  </a:lnTo>
                  <a:lnTo>
                    <a:pt x="717718" y="748816"/>
                  </a:lnTo>
                  <a:lnTo>
                    <a:pt x="748816" y="717718"/>
                  </a:lnTo>
                  <a:lnTo>
                    <a:pt x="776618" y="683587"/>
                  </a:lnTo>
                  <a:lnTo>
                    <a:pt x="800861" y="646683"/>
                  </a:lnTo>
                  <a:lnTo>
                    <a:pt x="821285" y="607271"/>
                  </a:lnTo>
                  <a:lnTo>
                    <a:pt x="837626" y="565611"/>
                  </a:lnTo>
                  <a:lnTo>
                    <a:pt x="849623" y="521965"/>
                  </a:lnTo>
                  <a:lnTo>
                    <a:pt x="857014" y="476597"/>
                  </a:lnTo>
                  <a:lnTo>
                    <a:pt x="859535" y="429767"/>
                  </a:lnTo>
                  <a:lnTo>
                    <a:pt x="857014" y="382938"/>
                  </a:lnTo>
                  <a:lnTo>
                    <a:pt x="849623" y="337570"/>
                  </a:lnTo>
                  <a:lnTo>
                    <a:pt x="837626" y="293924"/>
                  </a:lnTo>
                  <a:lnTo>
                    <a:pt x="821285" y="252264"/>
                  </a:lnTo>
                  <a:lnTo>
                    <a:pt x="800862" y="212851"/>
                  </a:lnTo>
                  <a:lnTo>
                    <a:pt x="776618" y="175948"/>
                  </a:lnTo>
                  <a:lnTo>
                    <a:pt x="748816" y="141817"/>
                  </a:lnTo>
                  <a:lnTo>
                    <a:pt x="717718" y="110719"/>
                  </a:lnTo>
                  <a:lnTo>
                    <a:pt x="683587" y="82917"/>
                  </a:lnTo>
                  <a:lnTo>
                    <a:pt x="646684" y="58673"/>
                  </a:lnTo>
                  <a:lnTo>
                    <a:pt x="607271" y="38250"/>
                  </a:lnTo>
                  <a:lnTo>
                    <a:pt x="565611" y="21909"/>
                  </a:lnTo>
                  <a:lnTo>
                    <a:pt x="521965" y="9912"/>
                  </a:lnTo>
                  <a:lnTo>
                    <a:pt x="476597" y="2521"/>
                  </a:lnTo>
                  <a:lnTo>
                    <a:pt x="429768" y="0"/>
                  </a:lnTo>
                  <a:close/>
                </a:path>
              </a:pathLst>
            </a:custGeom>
            <a:solidFill>
              <a:srgbClr val="93C7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1" name="object 171"/>
            <p:cNvSpPr/>
            <p:nvPr/>
          </p:nvSpPr>
          <p:spPr>
            <a:xfrm>
              <a:off x="3688206" y="4556886"/>
              <a:ext cx="158750" cy="314325"/>
            </a:xfrm>
            <a:custGeom>
              <a:avLst/>
              <a:gdLst/>
              <a:ahLst/>
              <a:cxnLst/>
              <a:rect l="l" t="t" r="r" b="b"/>
              <a:pathLst>
                <a:path w="158750" h="314325">
                  <a:moveTo>
                    <a:pt x="158496" y="0"/>
                  </a:moveTo>
                  <a:lnTo>
                    <a:pt x="0" y="0"/>
                  </a:lnTo>
                  <a:lnTo>
                    <a:pt x="0" y="313944"/>
                  </a:lnTo>
                  <a:lnTo>
                    <a:pt x="158496" y="313944"/>
                  </a:lnTo>
                  <a:lnTo>
                    <a:pt x="158496" y="0"/>
                  </a:lnTo>
                  <a:close/>
                </a:path>
              </a:pathLst>
            </a:custGeom>
            <a:solidFill>
              <a:srgbClr val="F8F49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2" name="object 172"/>
            <p:cNvSpPr/>
            <p:nvPr/>
          </p:nvSpPr>
          <p:spPr>
            <a:xfrm>
              <a:off x="3708018" y="4572126"/>
              <a:ext cx="47625" cy="48895"/>
            </a:xfrm>
            <a:custGeom>
              <a:avLst/>
              <a:gdLst/>
              <a:ahLst/>
              <a:cxnLst/>
              <a:rect l="l" t="t" r="r" b="b"/>
              <a:pathLst>
                <a:path w="47625" h="48895">
                  <a:moveTo>
                    <a:pt x="47243" y="0"/>
                  </a:moveTo>
                  <a:lnTo>
                    <a:pt x="0" y="0"/>
                  </a:lnTo>
                  <a:lnTo>
                    <a:pt x="0" y="48768"/>
                  </a:lnTo>
                  <a:lnTo>
                    <a:pt x="47243" y="48768"/>
                  </a:lnTo>
                  <a:lnTo>
                    <a:pt x="47243" y="45212"/>
                  </a:lnTo>
                  <a:lnTo>
                    <a:pt x="3301" y="45212"/>
                  </a:lnTo>
                  <a:lnTo>
                    <a:pt x="3301" y="3556"/>
                  </a:lnTo>
                  <a:lnTo>
                    <a:pt x="47243" y="3556"/>
                  </a:lnTo>
                  <a:lnTo>
                    <a:pt x="47243" y="0"/>
                  </a:lnTo>
                  <a:close/>
                </a:path>
                <a:path w="47625" h="48895">
                  <a:moveTo>
                    <a:pt x="47243" y="3556"/>
                  </a:moveTo>
                  <a:lnTo>
                    <a:pt x="44068" y="3556"/>
                  </a:lnTo>
                  <a:lnTo>
                    <a:pt x="44068" y="45212"/>
                  </a:lnTo>
                  <a:lnTo>
                    <a:pt x="47243" y="45212"/>
                  </a:lnTo>
                  <a:lnTo>
                    <a:pt x="47243" y="355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3" name="object 173"/>
            <p:cNvSpPr/>
            <p:nvPr/>
          </p:nvSpPr>
          <p:spPr>
            <a:xfrm>
              <a:off x="3711066" y="4576697"/>
              <a:ext cx="41275" cy="41275"/>
            </a:xfrm>
            <a:custGeom>
              <a:avLst/>
              <a:gdLst/>
              <a:ahLst/>
              <a:cxnLst/>
              <a:rect l="l" t="t" r="r" b="b"/>
              <a:pathLst>
                <a:path w="41275" h="41275">
                  <a:moveTo>
                    <a:pt x="41148" y="0"/>
                  </a:moveTo>
                  <a:lnTo>
                    <a:pt x="0" y="0"/>
                  </a:lnTo>
                  <a:lnTo>
                    <a:pt x="0" y="41149"/>
                  </a:lnTo>
                  <a:lnTo>
                    <a:pt x="41148" y="41149"/>
                  </a:lnTo>
                  <a:lnTo>
                    <a:pt x="41148" y="0"/>
                  </a:lnTo>
                  <a:close/>
                </a:path>
              </a:pathLst>
            </a:custGeom>
            <a:solidFill>
              <a:srgbClr val="1894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4" name="object 174"/>
            <p:cNvSpPr/>
            <p:nvPr/>
          </p:nvSpPr>
          <p:spPr>
            <a:xfrm>
              <a:off x="3776598" y="4572126"/>
              <a:ext cx="48895" cy="48895"/>
            </a:xfrm>
            <a:custGeom>
              <a:avLst/>
              <a:gdLst/>
              <a:ahLst/>
              <a:cxnLst/>
              <a:rect l="l" t="t" r="r" b="b"/>
              <a:pathLst>
                <a:path w="48895" h="48895">
                  <a:moveTo>
                    <a:pt x="48767" y="0"/>
                  </a:moveTo>
                  <a:lnTo>
                    <a:pt x="0" y="0"/>
                  </a:lnTo>
                  <a:lnTo>
                    <a:pt x="0" y="48768"/>
                  </a:lnTo>
                  <a:lnTo>
                    <a:pt x="48767" y="48768"/>
                  </a:lnTo>
                  <a:lnTo>
                    <a:pt x="48767" y="45212"/>
                  </a:lnTo>
                  <a:lnTo>
                    <a:pt x="3555" y="45212"/>
                  </a:lnTo>
                  <a:lnTo>
                    <a:pt x="3555" y="3556"/>
                  </a:lnTo>
                  <a:lnTo>
                    <a:pt x="48767" y="3556"/>
                  </a:lnTo>
                  <a:lnTo>
                    <a:pt x="48767" y="0"/>
                  </a:lnTo>
                  <a:close/>
                </a:path>
                <a:path w="48895" h="48895">
                  <a:moveTo>
                    <a:pt x="48767" y="3556"/>
                  </a:moveTo>
                  <a:lnTo>
                    <a:pt x="45465" y="3556"/>
                  </a:lnTo>
                  <a:lnTo>
                    <a:pt x="45465" y="45212"/>
                  </a:lnTo>
                  <a:lnTo>
                    <a:pt x="48767" y="45212"/>
                  </a:lnTo>
                  <a:lnTo>
                    <a:pt x="48767" y="355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5" name="object 175"/>
            <p:cNvSpPr/>
            <p:nvPr/>
          </p:nvSpPr>
          <p:spPr>
            <a:xfrm>
              <a:off x="3781170" y="4576697"/>
              <a:ext cx="40005" cy="41275"/>
            </a:xfrm>
            <a:custGeom>
              <a:avLst/>
              <a:gdLst/>
              <a:ahLst/>
              <a:cxnLst/>
              <a:rect l="l" t="t" r="r" b="b"/>
              <a:pathLst>
                <a:path w="40004" h="41275">
                  <a:moveTo>
                    <a:pt x="39624" y="0"/>
                  </a:moveTo>
                  <a:lnTo>
                    <a:pt x="0" y="0"/>
                  </a:lnTo>
                  <a:lnTo>
                    <a:pt x="0" y="41149"/>
                  </a:lnTo>
                  <a:lnTo>
                    <a:pt x="39624" y="41149"/>
                  </a:lnTo>
                  <a:lnTo>
                    <a:pt x="39624" y="0"/>
                  </a:lnTo>
                  <a:close/>
                </a:path>
              </a:pathLst>
            </a:custGeom>
            <a:solidFill>
              <a:srgbClr val="1894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6" name="object 176"/>
            <p:cNvSpPr/>
            <p:nvPr/>
          </p:nvSpPr>
          <p:spPr>
            <a:xfrm>
              <a:off x="3708018" y="4640706"/>
              <a:ext cx="47625" cy="48895"/>
            </a:xfrm>
            <a:custGeom>
              <a:avLst/>
              <a:gdLst/>
              <a:ahLst/>
              <a:cxnLst/>
              <a:rect l="l" t="t" r="r" b="b"/>
              <a:pathLst>
                <a:path w="47625" h="48895">
                  <a:moveTo>
                    <a:pt x="47243" y="0"/>
                  </a:moveTo>
                  <a:lnTo>
                    <a:pt x="0" y="0"/>
                  </a:lnTo>
                  <a:lnTo>
                    <a:pt x="0" y="48768"/>
                  </a:lnTo>
                  <a:lnTo>
                    <a:pt x="47243" y="48768"/>
                  </a:lnTo>
                  <a:lnTo>
                    <a:pt x="47243" y="45212"/>
                  </a:lnTo>
                  <a:lnTo>
                    <a:pt x="3301" y="45212"/>
                  </a:lnTo>
                  <a:lnTo>
                    <a:pt x="3301" y="3556"/>
                  </a:lnTo>
                  <a:lnTo>
                    <a:pt x="47243" y="3556"/>
                  </a:lnTo>
                  <a:lnTo>
                    <a:pt x="47243" y="0"/>
                  </a:lnTo>
                  <a:close/>
                </a:path>
                <a:path w="47625" h="48895">
                  <a:moveTo>
                    <a:pt x="47243" y="3556"/>
                  </a:moveTo>
                  <a:lnTo>
                    <a:pt x="44068" y="3556"/>
                  </a:lnTo>
                  <a:lnTo>
                    <a:pt x="44068" y="45212"/>
                  </a:lnTo>
                  <a:lnTo>
                    <a:pt x="47243" y="45212"/>
                  </a:lnTo>
                  <a:lnTo>
                    <a:pt x="47243" y="355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7" name="object 177"/>
            <p:cNvSpPr/>
            <p:nvPr/>
          </p:nvSpPr>
          <p:spPr>
            <a:xfrm>
              <a:off x="3711066" y="4645277"/>
              <a:ext cx="41275" cy="41275"/>
            </a:xfrm>
            <a:custGeom>
              <a:avLst/>
              <a:gdLst/>
              <a:ahLst/>
              <a:cxnLst/>
              <a:rect l="l" t="t" r="r" b="b"/>
              <a:pathLst>
                <a:path w="41275" h="41275">
                  <a:moveTo>
                    <a:pt x="41148" y="0"/>
                  </a:moveTo>
                  <a:lnTo>
                    <a:pt x="0" y="0"/>
                  </a:lnTo>
                  <a:lnTo>
                    <a:pt x="0" y="41149"/>
                  </a:lnTo>
                  <a:lnTo>
                    <a:pt x="41148" y="41149"/>
                  </a:lnTo>
                  <a:lnTo>
                    <a:pt x="41148" y="0"/>
                  </a:lnTo>
                  <a:close/>
                </a:path>
              </a:pathLst>
            </a:custGeom>
            <a:solidFill>
              <a:srgbClr val="1894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8" name="object 178"/>
            <p:cNvSpPr/>
            <p:nvPr/>
          </p:nvSpPr>
          <p:spPr>
            <a:xfrm>
              <a:off x="3776598" y="4640706"/>
              <a:ext cx="48895" cy="48895"/>
            </a:xfrm>
            <a:custGeom>
              <a:avLst/>
              <a:gdLst/>
              <a:ahLst/>
              <a:cxnLst/>
              <a:rect l="l" t="t" r="r" b="b"/>
              <a:pathLst>
                <a:path w="48895" h="48895">
                  <a:moveTo>
                    <a:pt x="48767" y="0"/>
                  </a:moveTo>
                  <a:lnTo>
                    <a:pt x="0" y="0"/>
                  </a:lnTo>
                  <a:lnTo>
                    <a:pt x="0" y="48768"/>
                  </a:lnTo>
                  <a:lnTo>
                    <a:pt x="48767" y="48768"/>
                  </a:lnTo>
                  <a:lnTo>
                    <a:pt x="48767" y="45212"/>
                  </a:lnTo>
                  <a:lnTo>
                    <a:pt x="3555" y="45212"/>
                  </a:lnTo>
                  <a:lnTo>
                    <a:pt x="3555" y="3556"/>
                  </a:lnTo>
                  <a:lnTo>
                    <a:pt x="48767" y="3556"/>
                  </a:lnTo>
                  <a:lnTo>
                    <a:pt x="48767" y="0"/>
                  </a:lnTo>
                  <a:close/>
                </a:path>
                <a:path w="48895" h="48895">
                  <a:moveTo>
                    <a:pt x="48767" y="3556"/>
                  </a:moveTo>
                  <a:lnTo>
                    <a:pt x="45465" y="3556"/>
                  </a:lnTo>
                  <a:lnTo>
                    <a:pt x="45465" y="45212"/>
                  </a:lnTo>
                  <a:lnTo>
                    <a:pt x="48767" y="45212"/>
                  </a:lnTo>
                  <a:lnTo>
                    <a:pt x="48767" y="355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9" name="object 179"/>
            <p:cNvSpPr/>
            <p:nvPr/>
          </p:nvSpPr>
          <p:spPr>
            <a:xfrm>
              <a:off x="3781170" y="4645277"/>
              <a:ext cx="40005" cy="41275"/>
            </a:xfrm>
            <a:custGeom>
              <a:avLst/>
              <a:gdLst/>
              <a:ahLst/>
              <a:cxnLst/>
              <a:rect l="l" t="t" r="r" b="b"/>
              <a:pathLst>
                <a:path w="40004" h="41275">
                  <a:moveTo>
                    <a:pt x="39624" y="0"/>
                  </a:moveTo>
                  <a:lnTo>
                    <a:pt x="0" y="0"/>
                  </a:lnTo>
                  <a:lnTo>
                    <a:pt x="0" y="41149"/>
                  </a:lnTo>
                  <a:lnTo>
                    <a:pt x="39624" y="41149"/>
                  </a:lnTo>
                  <a:lnTo>
                    <a:pt x="39624" y="0"/>
                  </a:lnTo>
                  <a:close/>
                </a:path>
              </a:pathLst>
            </a:custGeom>
            <a:solidFill>
              <a:srgbClr val="1894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0" name="object 180"/>
            <p:cNvSpPr/>
            <p:nvPr/>
          </p:nvSpPr>
          <p:spPr>
            <a:xfrm>
              <a:off x="3689731" y="4544059"/>
              <a:ext cx="172085" cy="15240"/>
            </a:xfrm>
            <a:custGeom>
              <a:avLst/>
              <a:gdLst/>
              <a:ahLst/>
              <a:cxnLst/>
              <a:rect l="l" t="t" r="r" b="b"/>
              <a:pathLst>
                <a:path w="172085" h="15239">
                  <a:moveTo>
                    <a:pt x="172085" y="1270"/>
                  </a:moveTo>
                  <a:lnTo>
                    <a:pt x="171894" y="1270"/>
                  </a:lnTo>
                  <a:lnTo>
                    <a:pt x="171894" y="0"/>
                  </a:lnTo>
                  <a:lnTo>
                    <a:pt x="0" y="0"/>
                  </a:lnTo>
                  <a:lnTo>
                    <a:pt x="0" y="1270"/>
                  </a:lnTo>
                  <a:lnTo>
                    <a:pt x="0" y="2540"/>
                  </a:lnTo>
                  <a:lnTo>
                    <a:pt x="0" y="15240"/>
                  </a:lnTo>
                  <a:lnTo>
                    <a:pt x="172085" y="15240"/>
                  </a:lnTo>
                  <a:lnTo>
                    <a:pt x="172085" y="2540"/>
                  </a:lnTo>
                  <a:lnTo>
                    <a:pt x="172085" y="1270"/>
                  </a:lnTo>
                  <a:close/>
                </a:path>
              </a:pathLst>
            </a:custGeom>
            <a:solidFill>
              <a:srgbClr val="969D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1" name="object 181"/>
            <p:cNvSpPr/>
            <p:nvPr/>
          </p:nvSpPr>
          <p:spPr>
            <a:xfrm>
              <a:off x="3689730" y="4554981"/>
              <a:ext cx="163195" cy="6350"/>
            </a:xfrm>
            <a:custGeom>
              <a:avLst/>
              <a:gdLst/>
              <a:ahLst/>
              <a:cxnLst/>
              <a:rect l="l" t="t" r="r" b="b"/>
              <a:pathLst>
                <a:path w="163195" h="6350">
                  <a:moveTo>
                    <a:pt x="0" y="6096"/>
                  </a:moveTo>
                  <a:lnTo>
                    <a:pt x="162941" y="6096"/>
                  </a:lnTo>
                  <a:lnTo>
                    <a:pt x="162941" y="0"/>
                  </a:lnTo>
                  <a:lnTo>
                    <a:pt x="0" y="0"/>
                  </a:lnTo>
                  <a:lnTo>
                    <a:pt x="0" y="6096"/>
                  </a:lnTo>
                  <a:close/>
                </a:path>
              </a:pathLst>
            </a:custGeom>
            <a:solidFill>
              <a:srgbClr val="B1B1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2" name="object 182"/>
            <p:cNvSpPr/>
            <p:nvPr/>
          </p:nvSpPr>
          <p:spPr>
            <a:xfrm>
              <a:off x="3709542" y="4706238"/>
              <a:ext cx="47625" cy="48895"/>
            </a:xfrm>
            <a:custGeom>
              <a:avLst/>
              <a:gdLst/>
              <a:ahLst/>
              <a:cxnLst/>
              <a:rect l="l" t="t" r="r" b="b"/>
              <a:pathLst>
                <a:path w="47625" h="48895">
                  <a:moveTo>
                    <a:pt x="47244" y="0"/>
                  </a:moveTo>
                  <a:lnTo>
                    <a:pt x="0" y="0"/>
                  </a:lnTo>
                  <a:lnTo>
                    <a:pt x="0" y="48768"/>
                  </a:lnTo>
                  <a:lnTo>
                    <a:pt x="47244" y="48768"/>
                  </a:lnTo>
                  <a:lnTo>
                    <a:pt x="47244" y="45212"/>
                  </a:lnTo>
                  <a:lnTo>
                    <a:pt x="3048" y="45212"/>
                  </a:lnTo>
                  <a:lnTo>
                    <a:pt x="3048" y="3556"/>
                  </a:lnTo>
                  <a:lnTo>
                    <a:pt x="47244" y="3556"/>
                  </a:lnTo>
                  <a:lnTo>
                    <a:pt x="47244" y="0"/>
                  </a:lnTo>
                  <a:close/>
                </a:path>
                <a:path w="47625" h="48895">
                  <a:moveTo>
                    <a:pt x="47244" y="3556"/>
                  </a:moveTo>
                  <a:lnTo>
                    <a:pt x="43815" y="3556"/>
                  </a:lnTo>
                  <a:lnTo>
                    <a:pt x="43815" y="45212"/>
                  </a:lnTo>
                  <a:lnTo>
                    <a:pt x="47244" y="45212"/>
                  </a:lnTo>
                  <a:lnTo>
                    <a:pt x="47244" y="355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3" name="object 183"/>
            <p:cNvSpPr/>
            <p:nvPr/>
          </p:nvSpPr>
          <p:spPr>
            <a:xfrm>
              <a:off x="3712590" y="4709285"/>
              <a:ext cx="41275" cy="41275"/>
            </a:xfrm>
            <a:custGeom>
              <a:avLst/>
              <a:gdLst/>
              <a:ahLst/>
              <a:cxnLst/>
              <a:rect l="l" t="t" r="r" b="b"/>
              <a:pathLst>
                <a:path w="41275" h="41275">
                  <a:moveTo>
                    <a:pt x="41148" y="0"/>
                  </a:moveTo>
                  <a:lnTo>
                    <a:pt x="0" y="0"/>
                  </a:lnTo>
                  <a:lnTo>
                    <a:pt x="0" y="41149"/>
                  </a:lnTo>
                  <a:lnTo>
                    <a:pt x="41148" y="41149"/>
                  </a:lnTo>
                  <a:lnTo>
                    <a:pt x="41148" y="0"/>
                  </a:lnTo>
                  <a:close/>
                </a:path>
              </a:pathLst>
            </a:custGeom>
            <a:solidFill>
              <a:srgbClr val="1894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4" name="object 184"/>
            <p:cNvSpPr/>
            <p:nvPr/>
          </p:nvSpPr>
          <p:spPr>
            <a:xfrm>
              <a:off x="3778122" y="4706238"/>
              <a:ext cx="48895" cy="48895"/>
            </a:xfrm>
            <a:custGeom>
              <a:avLst/>
              <a:gdLst/>
              <a:ahLst/>
              <a:cxnLst/>
              <a:rect l="l" t="t" r="r" b="b"/>
              <a:pathLst>
                <a:path w="48895" h="48895">
                  <a:moveTo>
                    <a:pt x="48767" y="0"/>
                  </a:moveTo>
                  <a:lnTo>
                    <a:pt x="0" y="0"/>
                  </a:lnTo>
                  <a:lnTo>
                    <a:pt x="0" y="48768"/>
                  </a:lnTo>
                  <a:lnTo>
                    <a:pt x="48767" y="48768"/>
                  </a:lnTo>
                  <a:lnTo>
                    <a:pt x="48767" y="45212"/>
                  </a:lnTo>
                  <a:lnTo>
                    <a:pt x="3301" y="45212"/>
                  </a:lnTo>
                  <a:lnTo>
                    <a:pt x="3301" y="3556"/>
                  </a:lnTo>
                  <a:lnTo>
                    <a:pt x="48767" y="3556"/>
                  </a:lnTo>
                  <a:lnTo>
                    <a:pt x="48767" y="0"/>
                  </a:lnTo>
                  <a:close/>
                </a:path>
                <a:path w="48895" h="48895">
                  <a:moveTo>
                    <a:pt x="48767" y="3556"/>
                  </a:moveTo>
                  <a:lnTo>
                    <a:pt x="45212" y="3556"/>
                  </a:lnTo>
                  <a:lnTo>
                    <a:pt x="45212" y="45212"/>
                  </a:lnTo>
                  <a:lnTo>
                    <a:pt x="48767" y="45212"/>
                  </a:lnTo>
                  <a:lnTo>
                    <a:pt x="48767" y="355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5" name="object 185"/>
            <p:cNvSpPr/>
            <p:nvPr/>
          </p:nvSpPr>
          <p:spPr>
            <a:xfrm>
              <a:off x="3782694" y="4709285"/>
              <a:ext cx="40005" cy="41275"/>
            </a:xfrm>
            <a:custGeom>
              <a:avLst/>
              <a:gdLst/>
              <a:ahLst/>
              <a:cxnLst/>
              <a:rect l="l" t="t" r="r" b="b"/>
              <a:pathLst>
                <a:path w="40004" h="41275">
                  <a:moveTo>
                    <a:pt x="39624" y="0"/>
                  </a:moveTo>
                  <a:lnTo>
                    <a:pt x="0" y="0"/>
                  </a:lnTo>
                  <a:lnTo>
                    <a:pt x="0" y="41149"/>
                  </a:lnTo>
                  <a:lnTo>
                    <a:pt x="39624" y="41149"/>
                  </a:lnTo>
                  <a:lnTo>
                    <a:pt x="39624" y="0"/>
                  </a:lnTo>
                  <a:close/>
                </a:path>
              </a:pathLst>
            </a:custGeom>
            <a:solidFill>
              <a:srgbClr val="1894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6" name="object 186"/>
            <p:cNvSpPr/>
            <p:nvPr/>
          </p:nvSpPr>
          <p:spPr>
            <a:xfrm>
              <a:off x="3709542" y="4773294"/>
              <a:ext cx="47625" cy="48895"/>
            </a:xfrm>
            <a:custGeom>
              <a:avLst/>
              <a:gdLst/>
              <a:ahLst/>
              <a:cxnLst/>
              <a:rect l="l" t="t" r="r" b="b"/>
              <a:pathLst>
                <a:path w="47625" h="48895">
                  <a:moveTo>
                    <a:pt x="47244" y="0"/>
                  </a:moveTo>
                  <a:lnTo>
                    <a:pt x="0" y="0"/>
                  </a:lnTo>
                  <a:lnTo>
                    <a:pt x="0" y="48767"/>
                  </a:lnTo>
                  <a:lnTo>
                    <a:pt x="47244" y="48767"/>
                  </a:lnTo>
                  <a:lnTo>
                    <a:pt x="47244" y="45465"/>
                  </a:lnTo>
                  <a:lnTo>
                    <a:pt x="3048" y="45465"/>
                  </a:lnTo>
                  <a:lnTo>
                    <a:pt x="3048" y="3809"/>
                  </a:lnTo>
                  <a:lnTo>
                    <a:pt x="47244" y="3809"/>
                  </a:lnTo>
                  <a:lnTo>
                    <a:pt x="47244" y="0"/>
                  </a:lnTo>
                  <a:close/>
                </a:path>
                <a:path w="47625" h="48895">
                  <a:moveTo>
                    <a:pt x="47244" y="3809"/>
                  </a:moveTo>
                  <a:lnTo>
                    <a:pt x="43815" y="3809"/>
                  </a:lnTo>
                  <a:lnTo>
                    <a:pt x="43815" y="45465"/>
                  </a:lnTo>
                  <a:lnTo>
                    <a:pt x="47244" y="45465"/>
                  </a:lnTo>
                  <a:lnTo>
                    <a:pt x="47244" y="380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7" name="object 187"/>
            <p:cNvSpPr/>
            <p:nvPr/>
          </p:nvSpPr>
          <p:spPr>
            <a:xfrm>
              <a:off x="3712590" y="4777865"/>
              <a:ext cx="41275" cy="41275"/>
            </a:xfrm>
            <a:custGeom>
              <a:avLst/>
              <a:gdLst/>
              <a:ahLst/>
              <a:cxnLst/>
              <a:rect l="l" t="t" r="r" b="b"/>
              <a:pathLst>
                <a:path w="41275" h="41275">
                  <a:moveTo>
                    <a:pt x="41148" y="0"/>
                  </a:moveTo>
                  <a:lnTo>
                    <a:pt x="0" y="0"/>
                  </a:lnTo>
                  <a:lnTo>
                    <a:pt x="0" y="41149"/>
                  </a:lnTo>
                  <a:lnTo>
                    <a:pt x="41148" y="41149"/>
                  </a:lnTo>
                  <a:lnTo>
                    <a:pt x="41148" y="0"/>
                  </a:lnTo>
                  <a:close/>
                </a:path>
              </a:pathLst>
            </a:custGeom>
            <a:solidFill>
              <a:srgbClr val="1894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8" name="object 188"/>
            <p:cNvSpPr/>
            <p:nvPr/>
          </p:nvSpPr>
          <p:spPr>
            <a:xfrm>
              <a:off x="3778122" y="4773294"/>
              <a:ext cx="48895" cy="48895"/>
            </a:xfrm>
            <a:custGeom>
              <a:avLst/>
              <a:gdLst/>
              <a:ahLst/>
              <a:cxnLst/>
              <a:rect l="l" t="t" r="r" b="b"/>
              <a:pathLst>
                <a:path w="48895" h="48895">
                  <a:moveTo>
                    <a:pt x="48767" y="0"/>
                  </a:moveTo>
                  <a:lnTo>
                    <a:pt x="0" y="0"/>
                  </a:lnTo>
                  <a:lnTo>
                    <a:pt x="0" y="48767"/>
                  </a:lnTo>
                  <a:lnTo>
                    <a:pt x="48767" y="48767"/>
                  </a:lnTo>
                  <a:lnTo>
                    <a:pt x="48767" y="45465"/>
                  </a:lnTo>
                  <a:lnTo>
                    <a:pt x="3301" y="45465"/>
                  </a:lnTo>
                  <a:lnTo>
                    <a:pt x="3301" y="3809"/>
                  </a:lnTo>
                  <a:lnTo>
                    <a:pt x="48767" y="3809"/>
                  </a:lnTo>
                  <a:lnTo>
                    <a:pt x="48767" y="0"/>
                  </a:lnTo>
                  <a:close/>
                </a:path>
                <a:path w="48895" h="48895">
                  <a:moveTo>
                    <a:pt x="48767" y="3809"/>
                  </a:moveTo>
                  <a:lnTo>
                    <a:pt x="45212" y="3809"/>
                  </a:lnTo>
                  <a:lnTo>
                    <a:pt x="45212" y="45465"/>
                  </a:lnTo>
                  <a:lnTo>
                    <a:pt x="48767" y="45465"/>
                  </a:lnTo>
                  <a:lnTo>
                    <a:pt x="48767" y="380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9" name="object 189"/>
            <p:cNvSpPr/>
            <p:nvPr/>
          </p:nvSpPr>
          <p:spPr>
            <a:xfrm>
              <a:off x="3782694" y="4777865"/>
              <a:ext cx="40005" cy="41275"/>
            </a:xfrm>
            <a:custGeom>
              <a:avLst/>
              <a:gdLst/>
              <a:ahLst/>
              <a:cxnLst/>
              <a:rect l="l" t="t" r="r" b="b"/>
              <a:pathLst>
                <a:path w="40004" h="41275">
                  <a:moveTo>
                    <a:pt x="39624" y="0"/>
                  </a:moveTo>
                  <a:lnTo>
                    <a:pt x="0" y="0"/>
                  </a:lnTo>
                  <a:lnTo>
                    <a:pt x="0" y="41149"/>
                  </a:lnTo>
                  <a:lnTo>
                    <a:pt x="39624" y="41149"/>
                  </a:lnTo>
                  <a:lnTo>
                    <a:pt x="39624" y="0"/>
                  </a:lnTo>
                  <a:close/>
                </a:path>
              </a:pathLst>
            </a:custGeom>
            <a:solidFill>
              <a:srgbClr val="1894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0" name="object 190"/>
            <p:cNvSpPr/>
            <p:nvPr/>
          </p:nvSpPr>
          <p:spPr>
            <a:xfrm>
              <a:off x="3209670" y="4556886"/>
              <a:ext cx="158750" cy="314325"/>
            </a:xfrm>
            <a:custGeom>
              <a:avLst/>
              <a:gdLst/>
              <a:ahLst/>
              <a:cxnLst/>
              <a:rect l="l" t="t" r="r" b="b"/>
              <a:pathLst>
                <a:path w="158750" h="314325">
                  <a:moveTo>
                    <a:pt x="158495" y="0"/>
                  </a:moveTo>
                  <a:lnTo>
                    <a:pt x="0" y="0"/>
                  </a:lnTo>
                  <a:lnTo>
                    <a:pt x="0" y="313944"/>
                  </a:lnTo>
                  <a:lnTo>
                    <a:pt x="158495" y="313944"/>
                  </a:lnTo>
                  <a:lnTo>
                    <a:pt x="158495" y="0"/>
                  </a:lnTo>
                  <a:close/>
                </a:path>
              </a:pathLst>
            </a:custGeom>
            <a:solidFill>
              <a:srgbClr val="F8F49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1" name="object 191"/>
            <p:cNvSpPr/>
            <p:nvPr/>
          </p:nvSpPr>
          <p:spPr>
            <a:xfrm>
              <a:off x="3229482" y="4572126"/>
              <a:ext cx="47625" cy="48895"/>
            </a:xfrm>
            <a:custGeom>
              <a:avLst/>
              <a:gdLst/>
              <a:ahLst/>
              <a:cxnLst/>
              <a:rect l="l" t="t" r="r" b="b"/>
              <a:pathLst>
                <a:path w="47625" h="48895">
                  <a:moveTo>
                    <a:pt x="47243" y="0"/>
                  </a:moveTo>
                  <a:lnTo>
                    <a:pt x="0" y="0"/>
                  </a:lnTo>
                  <a:lnTo>
                    <a:pt x="0" y="48768"/>
                  </a:lnTo>
                  <a:lnTo>
                    <a:pt x="47243" y="48768"/>
                  </a:lnTo>
                  <a:lnTo>
                    <a:pt x="47243" y="45212"/>
                  </a:lnTo>
                  <a:lnTo>
                    <a:pt x="3302" y="45212"/>
                  </a:lnTo>
                  <a:lnTo>
                    <a:pt x="3302" y="3556"/>
                  </a:lnTo>
                  <a:lnTo>
                    <a:pt x="47243" y="3556"/>
                  </a:lnTo>
                  <a:lnTo>
                    <a:pt x="47243" y="0"/>
                  </a:lnTo>
                  <a:close/>
                </a:path>
                <a:path w="47625" h="48895">
                  <a:moveTo>
                    <a:pt x="47243" y="3556"/>
                  </a:moveTo>
                  <a:lnTo>
                    <a:pt x="43815" y="3556"/>
                  </a:lnTo>
                  <a:lnTo>
                    <a:pt x="43815" y="45212"/>
                  </a:lnTo>
                  <a:lnTo>
                    <a:pt x="47243" y="45212"/>
                  </a:lnTo>
                  <a:lnTo>
                    <a:pt x="47243" y="355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2" name="object 192"/>
            <p:cNvSpPr/>
            <p:nvPr/>
          </p:nvSpPr>
          <p:spPr>
            <a:xfrm>
              <a:off x="3232530" y="4576697"/>
              <a:ext cx="41275" cy="41275"/>
            </a:xfrm>
            <a:custGeom>
              <a:avLst/>
              <a:gdLst/>
              <a:ahLst/>
              <a:cxnLst/>
              <a:rect l="l" t="t" r="r" b="b"/>
              <a:pathLst>
                <a:path w="41275" h="41275">
                  <a:moveTo>
                    <a:pt x="41147" y="0"/>
                  </a:moveTo>
                  <a:lnTo>
                    <a:pt x="0" y="0"/>
                  </a:lnTo>
                  <a:lnTo>
                    <a:pt x="0" y="41149"/>
                  </a:lnTo>
                  <a:lnTo>
                    <a:pt x="41147" y="41149"/>
                  </a:lnTo>
                  <a:lnTo>
                    <a:pt x="41147" y="0"/>
                  </a:lnTo>
                  <a:close/>
                </a:path>
              </a:pathLst>
            </a:custGeom>
            <a:solidFill>
              <a:srgbClr val="1894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3" name="object 193"/>
            <p:cNvSpPr/>
            <p:nvPr/>
          </p:nvSpPr>
          <p:spPr>
            <a:xfrm>
              <a:off x="3298062" y="4572126"/>
              <a:ext cx="48895" cy="48895"/>
            </a:xfrm>
            <a:custGeom>
              <a:avLst/>
              <a:gdLst/>
              <a:ahLst/>
              <a:cxnLst/>
              <a:rect l="l" t="t" r="r" b="b"/>
              <a:pathLst>
                <a:path w="48895" h="48895">
                  <a:moveTo>
                    <a:pt x="48767" y="0"/>
                  </a:moveTo>
                  <a:lnTo>
                    <a:pt x="0" y="0"/>
                  </a:lnTo>
                  <a:lnTo>
                    <a:pt x="0" y="48768"/>
                  </a:lnTo>
                  <a:lnTo>
                    <a:pt x="48767" y="48768"/>
                  </a:lnTo>
                  <a:lnTo>
                    <a:pt x="48767" y="45212"/>
                  </a:lnTo>
                  <a:lnTo>
                    <a:pt x="3175" y="45212"/>
                  </a:lnTo>
                  <a:lnTo>
                    <a:pt x="3175" y="3556"/>
                  </a:lnTo>
                  <a:lnTo>
                    <a:pt x="48767" y="3556"/>
                  </a:lnTo>
                  <a:lnTo>
                    <a:pt x="48767" y="0"/>
                  </a:lnTo>
                  <a:close/>
                </a:path>
                <a:path w="48895" h="48895">
                  <a:moveTo>
                    <a:pt x="48767" y="3556"/>
                  </a:moveTo>
                  <a:lnTo>
                    <a:pt x="45212" y="3556"/>
                  </a:lnTo>
                  <a:lnTo>
                    <a:pt x="45212" y="45212"/>
                  </a:lnTo>
                  <a:lnTo>
                    <a:pt x="48767" y="45212"/>
                  </a:lnTo>
                  <a:lnTo>
                    <a:pt x="48767" y="355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4" name="object 194"/>
            <p:cNvSpPr/>
            <p:nvPr/>
          </p:nvSpPr>
          <p:spPr>
            <a:xfrm>
              <a:off x="3301110" y="4576697"/>
              <a:ext cx="41275" cy="41275"/>
            </a:xfrm>
            <a:custGeom>
              <a:avLst/>
              <a:gdLst/>
              <a:ahLst/>
              <a:cxnLst/>
              <a:rect l="l" t="t" r="r" b="b"/>
              <a:pathLst>
                <a:path w="41275" h="41275">
                  <a:moveTo>
                    <a:pt x="41148" y="0"/>
                  </a:moveTo>
                  <a:lnTo>
                    <a:pt x="0" y="0"/>
                  </a:lnTo>
                  <a:lnTo>
                    <a:pt x="0" y="41149"/>
                  </a:lnTo>
                  <a:lnTo>
                    <a:pt x="41148" y="41149"/>
                  </a:lnTo>
                  <a:lnTo>
                    <a:pt x="41148" y="0"/>
                  </a:lnTo>
                  <a:close/>
                </a:path>
              </a:pathLst>
            </a:custGeom>
            <a:solidFill>
              <a:srgbClr val="1894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5" name="object 195"/>
            <p:cNvSpPr/>
            <p:nvPr/>
          </p:nvSpPr>
          <p:spPr>
            <a:xfrm>
              <a:off x="3229482" y="4640706"/>
              <a:ext cx="47625" cy="48895"/>
            </a:xfrm>
            <a:custGeom>
              <a:avLst/>
              <a:gdLst/>
              <a:ahLst/>
              <a:cxnLst/>
              <a:rect l="l" t="t" r="r" b="b"/>
              <a:pathLst>
                <a:path w="47625" h="48895">
                  <a:moveTo>
                    <a:pt x="47243" y="0"/>
                  </a:moveTo>
                  <a:lnTo>
                    <a:pt x="0" y="0"/>
                  </a:lnTo>
                  <a:lnTo>
                    <a:pt x="0" y="48768"/>
                  </a:lnTo>
                  <a:lnTo>
                    <a:pt x="47243" y="48768"/>
                  </a:lnTo>
                  <a:lnTo>
                    <a:pt x="47243" y="45212"/>
                  </a:lnTo>
                  <a:lnTo>
                    <a:pt x="3556" y="45212"/>
                  </a:lnTo>
                  <a:lnTo>
                    <a:pt x="3556" y="3556"/>
                  </a:lnTo>
                  <a:lnTo>
                    <a:pt x="47243" y="3556"/>
                  </a:lnTo>
                  <a:lnTo>
                    <a:pt x="47243" y="0"/>
                  </a:lnTo>
                  <a:close/>
                </a:path>
                <a:path w="47625" h="48895">
                  <a:moveTo>
                    <a:pt x="47243" y="3556"/>
                  </a:moveTo>
                  <a:lnTo>
                    <a:pt x="44068" y="3556"/>
                  </a:lnTo>
                  <a:lnTo>
                    <a:pt x="44068" y="45212"/>
                  </a:lnTo>
                  <a:lnTo>
                    <a:pt x="47243" y="45212"/>
                  </a:lnTo>
                  <a:lnTo>
                    <a:pt x="47243" y="355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6" name="object 196"/>
            <p:cNvSpPr/>
            <p:nvPr/>
          </p:nvSpPr>
          <p:spPr>
            <a:xfrm>
              <a:off x="3232530" y="4645277"/>
              <a:ext cx="41275" cy="41275"/>
            </a:xfrm>
            <a:custGeom>
              <a:avLst/>
              <a:gdLst/>
              <a:ahLst/>
              <a:cxnLst/>
              <a:rect l="l" t="t" r="r" b="b"/>
              <a:pathLst>
                <a:path w="41275" h="41275">
                  <a:moveTo>
                    <a:pt x="41147" y="0"/>
                  </a:moveTo>
                  <a:lnTo>
                    <a:pt x="0" y="0"/>
                  </a:lnTo>
                  <a:lnTo>
                    <a:pt x="0" y="41149"/>
                  </a:lnTo>
                  <a:lnTo>
                    <a:pt x="41147" y="41149"/>
                  </a:lnTo>
                  <a:lnTo>
                    <a:pt x="41147" y="0"/>
                  </a:lnTo>
                  <a:close/>
                </a:path>
              </a:pathLst>
            </a:custGeom>
            <a:solidFill>
              <a:srgbClr val="1894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7" name="object 197"/>
            <p:cNvSpPr/>
            <p:nvPr/>
          </p:nvSpPr>
          <p:spPr>
            <a:xfrm>
              <a:off x="3298062" y="4640706"/>
              <a:ext cx="48895" cy="48895"/>
            </a:xfrm>
            <a:custGeom>
              <a:avLst/>
              <a:gdLst/>
              <a:ahLst/>
              <a:cxnLst/>
              <a:rect l="l" t="t" r="r" b="b"/>
              <a:pathLst>
                <a:path w="48895" h="48895">
                  <a:moveTo>
                    <a:pt x="48767" y="0"/>
                  </a:moveTo>
                  <a:lnTo>
                    <a:pt x="0" y="0"/>
                  </a:lnTo>
                  <a:lnTo>
                    <a:pt x="0" y="48768"/>
                  </a:lnTo>
                  <a:lnTo>
                    <a:pt x="48767" y="48768"/>
                  </a:lnTo>
                  <a:lnTo>
                    <a:pt x="48767" y="45212"/>
                  </a:lnTo>
                  <a:lnTo>
                    <a:pt x="3175" y="45212"/>
                  </a:lnTo>
                  <a:lnTo>
                    <a:pt x="3175" y="3556"/>
                  </a:lnTo>
                  <a:lnTo>
                    <a:pt x="48767" y="3556"/>
                  </a:lnTo>
                  <a:lnTo>
                    <a:pt x="48767" y="0"/>
                  </a:lnTo>
                  <a:close/>
                </a:path>
                <a:path w="48895" h="48895">
                  <a:moveTo>
                    <a:pt x="48767" y="3556"/>
                  </a:moveTo>
                  <a:lnTo>
                    <a:pt x="45212" y="3556"/>
                  </a:lnTo>
                  <a:lnTo>
                    <a:pt x="45212" y="45212"/>
                  </a:lnTo>
                  <a:lnTo>
                    <a:pt x="48767" y="45212"/>
                  </a:lnTo>
                  <a:lnTo>
                    <a:pt x="48767" y="355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8" name="object 198"/>
            <p:cNvSpPr/>
            <p:nvPr/>
          </p:nvSpPr>
          <p:spPr>
            <a:xfrm>
              <a:off x="3301110" y="4645277"/>
              <a:ext cx="41275" cy="41275"/>
            </a:xfrm>
            <a:custGeom>
              <a:avLst/>
              <a:gdLst/>
              <a:ahLst/>
              <a:cxnLst/>
              <a:rect l="l" t="t" r="r" b="b"/>
              <a:pathLst>
                <a:path w="41275" h="41275">
                  <a:moveTo>
                    <a:pt x="41148" y="0"/>
                  </a:moveTo>
                  <a:lnTo>
                    <a:pt x="0" y="0"/>
                  </a:lnTo>
                  <a:lnTo>
                    <a:pt x="0" y="41149"/>
                  </a:lnTo>
                  <a:lnTo>
                    <a:pt x="41148" y="41149"/>
                  </a:lnTo>
                  <a:lnTo>
                    <a:pt x="41148" y="0"/>
                  </a:lnTo>
                  <a:close/>
                </a:path>
              </a:pathLst>
            </a:custGeom>
            <a:solidFill>
              <a:srgbClr val="1894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9" name="object 199"/>
            <p:cNvSpPr/>
            <p:nvPr/>
          </p:nvSpPr>
          <p:spPr>
            <a:xfrm>
              <a:off x="3192399" y="4544059"/>
              <a:ext cx="174625" cy="15240"/>
            </a:xfrm>
            <a:custGeom>
              <a:avLst/>
              <a:gdLst/>
              <a:ahLst/>
              <a:cxnLst/>
              <a:rect l="l" t="t" r="r" b="b"/>
              <a:pathLst>
                <a:path w="174625" h="15239">
                  <a:moveTo>
                    <a:pt x="174244" y="0"/>
                  </a:moveTo>
                  <a:lnTo>
                    <a:pt x="190" y="0"/>
                  </a:lnTo>
                  <a:lnTo>
                    <a:pt x="190" y="1270"/>
                  </a:lnTo>
                  <a:lnTo>
                    <a:pt x="0" y="1270"/>
                  </a:lnTo>
                  <a:lnTo>
                    <a:pt x="0" y="2540"/>
                  </a:lnTo>
                  <a:lnTo>
                    <a:pt x="0" y="15240"/>
                  </a:lnTo>
                  <a:lnTo>
                    <a:pt x="174244" y="15240"/>
                  </a:lnTo>
                  <a:lnTo>
                    <a:pt x="174244" y="2540"/>
                  </a:lnTo>
                  <a:lnTo>
                    <a:pt x="174244" y="1270"/>
                  </a:lnTo>
                  <a:lnTo>
                    <a:pt x="174244" y="0"/>
                  </a:lnTo>
                  <a:close/>
                </a:path>
              </a:pathLst>
            </a:custGeom>
            <a:solidFill>
              <a:srgbClr val="969D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0" name="object 200"/>
            <p:cNvSpPr/>
            <p:nvPr/>
          </p:nvSpPr>
          <p:spPr>
            <a:xfrm>
              <a:off x="3200018" y="4554981"/>
              <a:ext cx="167005" cy="6350"/>
            </a:xfrm>
            <a:custGeom>
              <a:avLst/>
              <a:gdLst/>
              <a:ahLst/>
              <a:cxnLst/>
              <a:rect l="l" t="t" r="r" b="b"/>
              <a:pathLst>
                <a:path w="167004" h="6350">
                  <a:moveTo>
                    <a:pt x="0" y="6096"/>
                  </a:moveTo>
                  <a:lnTo>
                    <a:pt x="166623" y="6096"/>
                  </a:lnTo>
                  <a:lnTo>
                    <a:pt x="166623" y="0"/>
                  </a:lnTo>
                  <a:lnTo>
                    <a:pt x="0" y="0"/>
                  </a:lnTo>
                  <a:lnTo>
                    <a:pt x="0" y="6096"/>
                  </a:lnTo>
                  <a:close/>
                </a:path>
              </a:pathLst>
            </a:custGeom>
            <a:solidFill>
              <a:srgbClr val="B1B1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1" name="object 201"/>
            <p:cNvSpPr/>
            <p:nvPr/>
          </p:nvSpPr>
          <p:spPr>
            <a:xfrm>
              <a:off x="3231006" y="4706238"/>
              <a:ext cx="47625" cy="48895"/>
            </a:xfrm>
            <a:custGeom>
              <a:avLst/>
              <a:gdLst/>
              <a:ahLst/>
              <a:cxnLst/>
              <a:rect l="l" t="t" r="r" b="b"/>
              <a:pathLst>
                <a:path w="47625" h="48895">
                  <a:moveTo>
                    <a:pt x="47243" y="0"/>
                  </a:moveTo>
                  <a:lnTo>
                    <a:pt x="0" y="0"/>
                  </a:lnTo>
                  <a:lnTo>
                    <a:pt x="0" y="48768"/>
                  </a:lnTo>
                  <a:lnTo>
                    <a:pt x="47243" y="48768"/>
                  </a:lnTo>
                  <a:lnTo>
                    <a:pt x="47243" y="45212"/>
                  </a:lnTo>
                  <a:lnTo>
                    <a:pt x="3301" y="45212"/>
                  </a:lnTo>
                  <a:lnTo>
                    <a:pt x="3301" y="3556"/>
                  </a:lnTo>
                  <a:lnTo>
                    <a:pt x="47243" y="3556"/>
                  </a:lnTo>
                  <a:lnTo>
                    <a:pt x="47243" y="0"/>
                  </a:lnTo>
                  <a:close/>
                </a:path>
                <a:path w="47625" h="48895">
                  <a:moveTo>
                    <a:pt x="47243" y="3556"/>
                  </a:moveTo>
                  <a:lnTo>
                    <a:pt x="44068" y="3556"/>
                  </a:lnTo>
                  <a:lnTo>
                    <a:pt x="44068" y="45212"/>
                  </a:lnTo>
                  <a:lnTo>
                    <a:pt x="47243" y="45212"/>
                  </a:lnTo>
                  <a:lnTo>
                    <a:pt x="47243" y="355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2" name="object 202"/>
            <p:cNvSpPr/>
            <p:nvPr/>
          </p:nvSpPr>
          <p:spPr>
            <a:xfrm>
              <a:off x="3234054" y="4709285"/>
              <a:ext cx="41275" cy="41275"/>
            </a:xfrm>
            <a:custGeom>
              <a:avLst/>
              <a:gdLst/>
              <a:ahLst/>
              <a:cxnLst/>
              <a:rect l="l" t="t" r="r" b="b"/>
              <a:pathLst>
                <a:path w="41275" h="41275">
                  <a:moveTo>
                    <a:pt x="41147" y="0"/>
                  </a:moveTo>
                  <a:lnTo>
                    <a:pt x="0" y="0"/>
                  </a:lnTo>
                  <a:lnTo>
                    <a:pt x="0" y="41149"/>
                  </a:lnTo>
                  <a:lnTo>
                    <a:pt x="41147" y="41149"/>
                  </a:lnTo>
                  <a:lnTo>
                    <a:pt x="41147" y="0"/>
                  </a:lnTo>
                  <a:close/>
                </a:path>
              </a:pathLst>
            </a:custGeom>
            <a:solidFill>
              <a:srgbClr val="1894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3" name="object 203"/>
            <p:cNvSpPr/>
            <p:nvPr/>
          </p:nvSpPr>
          <p:spPr>
            <a:xfrm>
              <a:off x="3299586" y="4706238"/>
              <a:ext cx="48895" cy="48895"/>
            </a:xfrm>
            <a:custGeom>
              <a:avLst/>
              <a:gdLst/>
              <a:ahLst/>
              <a:cxnLst/>
              <a:rect l="l" t="t" r="r" b="b"/>
              <a:pathLst>
                <a:path w="48895" h="48895">
                  <a:moveTo>
                    <a:pt x="48767" y="0"/>
                  </a:moveTo>
                  <a:lnTo>
                    <a:pt x="0" y="0"/>
                  </a:lnTo>
                  <a:lnTo>
                    <a:pt x="0" y="48768"/>
                  </a:lnTo>
                  <a:lnTo>
                    <a:pt x="48767" y="48768"/>
                  </a:lnTo>
                  <a:lnTo>
                    <a:pt x="48767" y="45212"/>
                  </a:lnTo>
                  <a:lnTo>
                    <a:pt x="3428" y="45212"/>
                  </a:lnTo>
                  <a:lnTo>
                    <a:pt x="3428" y="3556"/>
                  </a:lnTo>
                  <a:lnTo>
                    <a:pt x="48767" y="3556"/>
                  </a:lnTo>
                  <a:lnTo>
                    <a:pt x="48767" y="0"/>
                  </a:lnTo>
                  <a:close/>
                </a:path>
                <a:path w="48895" h="48895">
                  <a:moveTo>
                    <a:pt x="48767" y="3556"/>
                  </a:moveTo>
                  <a:lnTo>
                    <a:pt x="45465" y="3556"/>
                  </a:lnTo>
                  <a:lnTo>
                    <a:pt x="45465" y="45212"/>
                  </a:lnTo>
                  <a:lnTo>
                    <a:pt x="48767" y="45212"/>
                  </a:lnTo>
                  <a:lnTo>
                    <a:pt x="48767" y="355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4" name="object 204"/>
            <p:cNvSpPr/>
            <p:nvPr/>
          </p:nvSpPr>
          <p:spPr>
            <a:xfrm>
              <a:off x="3304158" y="4709285"/>
              <a:ext cx="40005" cy="41275"/>
            </a:xfrm>
            <a:custGeom>
              <a:avLst/>
              <a:gdLst/>
              <a:ahLst/>
              <a:cxnLst/>
              <a:rect l="l" t="t" r="r" b="b"/>
              <a:pathLst>
                <a:path w="40004" h="41275">
                  <a:moveTo>
                    <a:pt x="39624" y="0"/>
                  </a:moveTo>
                  <a:lnTo>
                    <a:pt x="0" y="0"/>
                  </a:lnTo>
                  <a:lnTo>
                    <a:pt x="0" y="41149"/>
                  </a:lnTo>
                  <a:lnTo>
                    <a:pt x="39624" y="41149"/>
                  </a:lnTo>
                  <a:lnTo>
                    <a:pt x="39624" y="0"/>
                  </a:lnTo>
                  <a:close/>
                </a:path>
              </a:pathLst>
            </a:custGeom>
            <a:solidFill>
              <a:srgbClr val="1894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5" name="object 205"/>
            <p:cNvSpPr/>
            <p:nvPr/>
          </p:nvSpPr>
          <p:spPr>
            <a:xfrm>
              <a:off x="3231006" y="4773294"/>
              <a:ext cx="47625" cy="48895"/>
            </a:xfrm>
            <a:custGeom>
              <a:avLst/>
              <a:gdLst/>
              <a:ahLst/>
              <a:cxnLst/>
              <a:rect l="l" t="t" r="r" b="b"/>
              <a:pathLst>
                <a:path w="47625" h="48895">
                  <a:moveTo>
                    <a:pt x="47243" y="0"/>
                  </a:moveTo>
                  <a:lnTo>
                    <a:pt x="0" y="0"/>
                  </a:lnTo>
                  <a:lnTo>
                    <a:pt x="0" y="48767"/>
                  </a:lnTo>
                  <a:lnTo>
                    <a:pt x="47243" y="48767"/>
                  </a:lnTo>
                  <a:lnTo>
                    <a:pt x="47243" y="45465"/>
                  </a:lnTo>
                  <a:lnTo>
                    <a:pt x="3301" y="45465"/>
                  </a:lnTo>
                  <a:lnTo>
                    <a:pt x="3301" y="3809"/>
                  </a:lnTo>
                  <a:lnTo>
                    <a:pt x="47243" y="3809"/>
                  </a:lnTo>
                  <a:lnTo>
                    <a:pt x="47243" y="0"/>
                  </a:lnTo>
                  <a:close/>
                </a:path>
                <a:path w="47625" h="48895">
                  <a:moveTo>
                    <a:pt x="47243" y="3809"/>
                  </a:moveTo>
                  <a:lnTo>
                    <a:pt x="44068" y="3809"/>
                  </a:lnTo>
                  <a:lnTo>
                    <a:pt x="44068" y="45465"/>
                  </a:lnTo>
                  <a:lnTo>
                    <a:pt x="47243" y="45465"/>
                  </a:lnTo>
                  <a:lnTo>
                    <a:pt x="47243" y="380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6" name="object 206"/>
            <p:cNvSpPr/>
            <p:nvPr/>
          </p:nvSpPr>
          <p:spPr>
            <a:xfrm>
              <a:off x="3234054" y="4777865"/>
              <a:ext cx="41275" cy="41275"/>
            </a:xfrm>
            <a:custGeom>
              <a:avLst/>
              <a:gdLst/>
              <a:ahLst/>
              <a:cxnLst/>
              <a:rect l="l" t="t" r="r" b="b"/>
              <a:pathLst>
                <a:path w="41275" h="41275">
                  <a:moveTo>
                    <a:pt x="41147" y="0"/>
                  </a:moveTo>
                  <a:lnTo>
                    <a:pt x="0" y="0"/>
                  </a:lnTo>
                  <a:lnTo>
                    <a:pt x="0" y="41149"/>
                  </a:lnTo>
                  <a:lnTo>
                    <a:pt x="41147" y="41149"/>
                  </a:lnTo>
                  <a:lnTo>
                    <a:pt x="41147" y="0"/>
                  </a:lnTo>
                  <a:close/>
                </a:path>
              </a:pathLst>
            </a:custGeom>
            <a:solidFill>
              <a:srgbClr val="1894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7" name="object 207"/>
            <p:cNvSpPr/>
            <p:nvPr/>
          </p:nvSpPr>
          <p:spPr>
            <a:xfrm>
              <a:off x="3299586" y="4773294"/>
              <a:ext cx="48895" cy="48895"/>
            </a:xfrm>
            <a:custGeom>
              <a:avLst/>
              <a:gdLst/>
              <a:ahLst/>
              <a:cxnLst/>
              <a:rect l="l" t="t" r="r" b="b"/>
              <a:pathLst>
                <a:path w="48895" h="48895">
                  <a:moveTo>
                    <a:pt x="48767" y="0"/>
                  </a:moveTo>
                  <a:lnTo>
                    <a:pt x="0" y="0"/>
                  </a:lnTo>
                  <a:lnTo>
                    <a:pt x="0" y="48767"/>
                  </a:lnTo>
                  <a:lnTo>
                    <a:pt x="48767" y="48767"/>
                  </a:lnTo>
                  <a:lnTo>
                    <a:pt x="48767" y="45211"/>
                  </a:lnTo>
                  <a:lnTo>
                    <a:pt x="3428" y="45211"/>
                  </a:lnTo>
                  <a:lnTo>
                    <a:pt x="3428" y="3809"/>
                  </a:lnTo>
                  <a:lnTo>
                    <a:pt x="48767" y="3809"/>
                  </a:lnTo>
                  <a:lnTo>
                    <a:pt x="48767" y="0"/>
                  </a:lnTo>
                  <a:close/>
                </a:path>
                <a:path w="48895" h="48895">
                  <a:moveTo>
                    <a:pt x="48767" y="3809"/>
                  </a:moveTo>
                  <a:lnTo>
                    <a:pt x="45465" y="3809"/>
                  </a:lnTo>
                  <a:lnTo>
                    <a:pt x="45465" y="45211"/>
                  </a:lnTo>
                  <a:lnTo>
                    <a:pt x="48767" y="45211"/>
                  </a:lnTo>
                  <a:lnTo>
                    <a:pt x="48767" y="380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8" name="object 208"/>
            <p:cNvSpPr/>
            <p:nvPr/>
          </p:nvSpPr>
          <p:spPr>
            <a:xfrm>
              <a:off x="3304158" y="4777865"/>
              <a:ext cx="40005" cy="41275"/>
            </a:xfrm>
            <a:custGeom>
              <a:avLst/>
              <a:gdLst/>
              <a:ahLst/>
              <a:cxnLst/>
              <a:rect l="l" t="t" r="r" b="b"/>
              <a:pathLst>
                <a:path w="40004" h="41275">
                  <a:moveTo>
                    <a:pt x="39624" y="0"/>
                  </a:moveTo>
                  <a:lnTo>
                    <a:pt x="0" y="0"/>
                  </a:lnTo>
                  <a:lnTo>
                    <a:pt x="0" y="41149"/>
                  </a:lnTo>
                  <a:lnTo>
                    <a:pt x="39624" y="41149"/>
                  </a:lnTo>
                  <a:lnTo>
                    <a:pt x="39624" y="0"/>
                  </a:lnTo>
                  <a:close/>
                </a:path>
              </a:pathLst>
            </a:custGeom>
            <a:solidFill>
              <a:srgbClr val="1894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9" name="object 209"/>
            <p:cNvSpPr/>
            <p:nvPr/>
          </p:nvSpPr>
          <p:spPr>
            <a:xfrm>
              <a:off x="3366642" y="4526406"/>
              <a:ext cx="323215" cy="334010"/>
            </a:xfrm>
            <a:custGeom>
              <a:avLst/>
              <a:gdLst/>
              <a:ahLst/>
              <a:cxnLst/>
              <a:rect l="l" t="t" r="r" b="b"/>
              <a:pathLst>
                <a:path w="323214" h="334010">
                  <a:moveTo>
                    <a:pt x="323088" y="0"/>
                  </a:moveTo>
                  <a:lnTo>
                    <a:pt x="0" y="0"/>
                  </a:lnTo>
                  <a:lnTo>
                    <a:pt x="0" y="333756"/>
                  </a:lnTo>
                  <a:lnTo>
                    <a:pt x="323088" y="333756"/>
                  </a:lnTo>
                  <a:lnTo>
                    <a:pt x="323088" y="0"/>
                  </a:lnTo>
                  <a:close/>
                </a:path>
              </a:pathLst>
            </a:custGeom>
            <a:solidFill>
              <a:srgbClr val="F89E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0" name="object 210"/>
            <p:cNvSpPr/>
            <p:nvPr/>
          </p:nvSpPr>
          <p:spPr>
            <a:xfrm>
              <a:off x="3368039" y="4526026"/>
              <a:ext cx="321945" cy="6350"/>
            </a:xfrm>
            <a:custGeom>
              <a:avLst/>
              <a:gdLst/>
              <a:ahLst/>
              <a:cxnLst/>
              <a:rect l="l" t="t" r="r" b="b"/>
              <a:pathLst>
                <a:path w="321945" h="6350">
                  <a:moveTo>
                    <a:pt x="321563" y="0"/>
                  </a:moveTo>
                  <a:lnTo>
                    <a:pt x="0" y="0"/>
                  </a:lnTo>
                  <a:lnTo>
                    <a:pt x="0" y="6095"/>
                  </a:lnTo>
                  <a:lnTo>
                    <a:pt x="321563" y="6095"/>
                  </a:lnTo>
                  <a:lnTo>
                    <a:pt x="321563" y="0"/>
                  </a:lnTo>
                  <a:close/>
                </a:path>
              </a:pathLst>
            </a:custGeom>
            <a:solidFill>
              <a:srgbClr val="B1B1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1" name="object 211"/>
            <p:cNvSpPr/>
            <p:nvPr/>
          </p:nvSpPr>
          <p:spPr>
            <a:xfrm>
              <a:off x="3389502" y="4544694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50292" y="0"/>
                  </a:moveTo>
                  <a:lnTo>
                    <a:pt x="0" y="0"/>
                  </a:lnTo>
                  <a:lnTo>
                    <a:pt x="0" y="50291"/>
                  </a:lnTo>
                  <a:lnTo>
                    <a:pt x="50292" y="50291"/>
                  </a:lnTo>
                  <a:lnTo>
                    <a:pt x="50292" y="46862"/>
                  </a:lnTo>
                  <a:lnTo>
                    <a:pt x="3556" y="46862"/>
                  </a:lnTo>
                  <a:lnTo>
                    <a:pt x="3556" y="3682"/>
                  </a:lnTo>
                  <a:lnTo>
                    <a:pt x="50292" y="3682"/>
                  </a:lnTo>
                  <a:lnTo>
                    <a:pt x="50292" y="0"/>
                  </a:lnTo>
                  <a:close/>
                </a:path>
                <a:path w="50800" h="50800">
                  <a:moveTo>
                    <a:pt x="50292" y="3682"/>
                  </a:moveTo>
                  <a:lnTo>
                    <a:pt x="46862" y="3682"/>
                  </a:lnTo>
                  <a:lnTo>
                    <a:pt x="46862" y="46862"/>
                  </a:lnTo>
                  <a:lnTo>
                    <a:pt x="50292" y="46862"/>
                  </a:lnTo>
                  <a:lnTo>
                    <a:pt x="50292" y="368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2" name="object 212"/>
            <p:cNvSpPr/>
            <p:nvPr/>
          </p:nvSpPr>
          <p:spPr>
            <a:xfrm>
              <a:off x="3394074" y="4547742"/>
              <a:ext cx="43180" cy="44450"/>
            </a:xfrm>
            <a:custGeom>
              <a:avLst/>
              <a:gdLst/>
              <a:ahLst/>
              <a:cxnLst/>
              <a:rect l="l" t="t" r="r" b="b"/>
              <a:pathLst>
                <a:path w="43179" h="44450">
                  <a:moveTo>
                    <a:pt x="42672" y="0"/>
                  </a:moveTo>
                  <a:lnTo>
                    <a:pt x="0" y="0"/>
                  </a:lnTo>
                  <a:lnTo>
                    <a:pt x="0" y="44195"/>
                  </a:lnTo>
                  <a:lnTo>
                    <a:pt x="42672" y="44195"/>
                  </a:lnTo>
                  <a:lnTo>
                    <a:pt x="42672" y="0"/>
                  </a:lnTo>
                  <a:close/>
                </a:path>
              </a:pathLst>
            </a:custGeom>
            <a:solidFill>
              <a:srgbClr val="1894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3" name="object 213"/>
            <p:cNvSpPr/>
            <p:nvPr/>
          </p:nvSpPr>
          <p:spPr>
            <a:xfrm>
              <a:off x="3459606" y="4544694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50291" y="0"/>
                  </a:moveTo>
                  <a:lnTo>
                    <a:pt x="0" y="0"/>
                  </a:lnTo>
                  <a:lnTo>
                    <a:pt x="0" y="50291"/>
                  </a:lnTo>
                  <a:lnTo>
                    <a:pt x="50291" y="50291"/>
                  </a:lnTo>
                  <a:lnTo>
                    <a:pt x="50291" y="46862"/>
                  </a:lnTo>
                  <a:lnTo>
                    <a:pt x="3555" y="46862"/>
                  </a:lnTo>
                  <a:lnTo>
                    <a:pt x="3555" y="3682"/>
                  </a:lnTo>
                  <a:lnTo>
                    <a:pt x="50291" y="3682"/>
                  </a:lnTo>
                  <a:lnTo>
                    <a:pt x="50291" y="0"/>
                  </a:lnTo>
                  <a:close/>
                </a:path>
                <a:path w="50800" h="50800">
                  <a:moveTo>
                    <a:pt x="50291" y="3682"/>
                  </a:moveTo>
                  <a:lnTo>
                    <a:pt x="46862" y="3682"/>
                  </a:lnTo>
                  <a:lnTo>
                    <a:pt x="46862" y="46862"/>
                  </a:lnTo>
                  <a:lnTo>
                    <a:pt x="50291" y="46862"/>
                  </a:lnTo>
                  <a:lnTo>
                    <a:pt x="50291" y="368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4" name="object 214"/>
            <p:cNvSpPr/>
            <p:nvPr/>
          </p:nvSpPr>
          <p:spPr>
            <a:xfrm>
              <a:off x="3462654" y="4547742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>
                  <a:moveTo>
                    <a:pt x="44196" y="0"/>
                  </a:moveTo>
                  <a:lnTo>
                    <a:pt x="0" y="0"/>
                  </a:lnTo>
                  <a:lnTo>
                    <a:pt x="0" y="44195"/>
                  </a:lnTo>
                  <a:lnTo>
                    <a:pt x="44196" y="44195"/>
                  </a:lnTo>
                  <a:lnTo>
                    <a:pt x="44196" y="0"/>
                  </a:lnTo>
                  <a:close/>
                </a:path>
              </a:pathLst>
            </a:custGeom>
            <a:solidFill>
              <a:srgbClr val="1894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5" name="object 215"/>
            <p:cNvSpPr/>
            <p:nvPr/>
          </p:nvSpPr>
          <p:spPr>
            <a:xfrm>
              <a:off x="3389502" y="4626990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50292" y="0"/>
                  </a:moveTo>
                  <a:lnTo>
                    <a:pt x="0" y="0"/>
                  </a:lnTo>
                  <a:lnTo>
                    <a:pt x="0" y="50291"/>
                  </a:lnTo>
                  <a:lnTo>
                    <a:pt x="50292" y="50291"/>
                  </a:lnTo>
                  <a:lnTo>
                    <a:pt x="50292" y="47116"/>
                  </a:lnTo>
                  <a:lnTo>
                    <a:pt x="3556" y="47116"/>
                  </a:lnTo>
                  <a:lnTo>
                    <a:pt x="3556" y="3682"/>
                  </a:lnTo>
                  <a:lnTo>
                    <a:pt x="50292" y="3682"/>
                  </a:lnTo>
                  <a:lnTo>
                    <a:pt x="50292" y="0"/>
                  </a:lnTo>
                  <a:close/>
                </a:path>
                <a:path w="50800" h="50800">
                  <a:moveTo>
                    <a:pt x="50292" y="3682"/>
                  </a:moveTo>
                  <a:lnTo>
                    <a:pt x="46862" y="3682"/>
                  </a:lnTo>
                  <a:lnTo>
                    <a:pt x="46862" y="47116"/>
                  </a:lnTo>
                  <a:lnTo>
                    <a:pt x="50292" y="47116"/>
                  </a:lnTo>
                  <a:lnTo>
                    <a:pt x="50292" y="368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6" name="object 216"/>
            <p:cNvSpPr/>
            <p:nvPr/>
          </p:nvSpPr>
          <p:spPr>
            <a:xfrm>
              <a:off x="3394074" y="4630038"/>
              <a:ext cx="43180" cy="44450"/>
            </a:xfrm>
            <a:custGeom>
              <a:avLst/>
              <a:gdLst/>
              <a:ahLst/>
              <a:cxnLst/>
              <a:rect l="l" t="t" r="r" b="b"/>
              <a:pathLst>
                <a:path w="43179" h="44450">
                  <a:moveTo>
                    <a:pt x="42672" y="0"/>
                  </a:moveTo>
                  <a:lnTo>
                    <a:pt x="0" y="0"/>
                  </a:lnTo>
                  <a:lnTo>
                    <a:pt x="0" y="44196"/>
                  </a:lnTo>
                  <a:lnTo>
                    <a:pt x="42672" y="44196"/>
                  </a:lnTo>
                  <a:lnTo>
                    <a:pt x="42672" y="43942"/>
                  </a:lnTo>
                  <a:lnTo>
                    <a:pt x="42672" y="0"/>
                  </a:lnTo>
                  <a:close/>
                </a:path>
              </a:pathLst>
            </a:custGeom>
            <a:solidFill>
              <a:srgbClr val="1894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7" name="object 217"/>
            <p:cNvSpPr/>
            <p:nvPr/>
          </p:nvSpPr>
          <p:spPr>
            <a:xfrm>
              <a:off x="3459606" y="4626990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50291" y="0"/>
                  </a:moveTo>
                  <a:lnTo>
                    <a:pt x="0" y="0"/>
                  </a:lnTo>
                  <a:lnTo>
                    <a:pt x="0" y="50291"/>
                  </a:lnTo>
                  <a:lnTo>
                    <a:pt x="50291" y="50291"/>
                  </a:lnTo>
                  <a:lnTo>
                    <a:pt x="50291" y="47116"/>
                  </a:lnTo>
                  <a:lnTo>
                    <a:pt x="3555" y="47116"/>
                  </a:lnTo>
                  <a:lnTo>
                    <a:pt x="3555" y="3682"/>
                  </a:lnTo>
                  <a:lnTo>
                    <a:pt x="50291" y="3682"/>
                  </a:lnTo>
                  <a:lnTo>
                    <a:pt x="50291" y="0"/>
                  </a:lnTo>
                  <a:close/>
                </a:path>
                <a:path w="50800" h="50800">
                  <a:moveTo>
                    <a:pt x="50291" y="3682"/>
                  </a:moveTo>
                  <a:lnTo>
                    <a:pt x="46862" y="3682"/>
                  </a:lnTo>
                  <a:lnTo>
                    <a:pt x="46862" y="47116"/>
                  </a:lnTo>
                  <a:lnTo>
                    <a:pt x="50291" y="47116"/>
                  </a:lnTo>
                  <a:lnTo>
                    <a:pt x="50291" y="368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8" name="object 218"/>
            <p:cNvSpPr/>
            <p:nvPr/>
          </p:nvSpPr>
          <p:spPr>
            <a:xfrm>
              <a:off x="3462654" y="4630038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>
                  <a:moveTo>
                    <a:pt x="44196" y="0"/>
                  </a:moveTo>
                  <a:lnTo>
                    <a:pt x="0" y="0"/>
                  </a:lnTo>
                  <a:lnTo>
                    <a:pt x="0" y="44196"/>
                  </a:lnTo>
                  <a:lnTo>
                    <a:pt x="44196" y="44196"/>
                  </a:lnTo>
                  <a:lnTo>
                    <a:pt x="44196" y="43942"/>
                  </a:lnTo>
                  <a:lnTo>
                    <a:pt x="44196" y="0"/>
                  </a:lnTo>
                  <a:close/>
                </a:path>
              </a:pathLst>
            </a:custGeom>
            <a:solidFill>
              <a:srgbClr val="1894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9" name="object 219"/>
            <p:cNvSpPr/>
            <p:nvPr/>
          </p:nvSpPr>
          <p:spPr>
            <a:xfrm>
              <a:off x="3554094" y="4544694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50291" y="0"/>
                  </a:moveTo>
                  <a:lnTo>
                    <a:pt x="0" y="0"/>
                  </a:lnTo>
                  <a:lnTo>
                    <a:pt x="0" y="50291"/>
                  </a:lnTo>
                  <a:lnTo>
                    <a:pt x="50291" y="50291"/>
                  </a:lnTo>
                  <a:lnTo>
                    <a:pt x="50291" y="46862"/>
                  </a:lnTo>
                  <a:lnTo>
                    <a:pt x="3555" y="46862"/>
                  </a:lnTo>
                  <a:lnTo>
                    <a:pt x="3555" y="3682"/>
                  </a:lnTo>
                  <a:lnTo>
                    <a:pt x="50291" y="3682"/>
                  </a:lnTo>
                  <a:lnTo>
                    <a:pt x="50291" y="0"/>
                  </a:lnTo>
                  <a:close/>
                </a:path>
                <a:path w="50800" h="50800">
                  <a:moveTo>
                    <a:pt x="50291" y="3682"/>
                  </a:moveTo>
                  <a:lnTo>
                    <a:pt x="46862" y="3682"/>
                  </a:lnTo>
                  <a:lnTo>
                    <a:pt x="46862" y="46862"/>
                  </a:lnTo>
                  <a:lnTo>
                    <a:pt x="50291" y="46862"/>
                  </a:lnTo>
                  <a:lnTo>
                    <a:pt x="50291" y="368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0" name="object 220"/>
            <p:cNvSpPr/>
            <p:nvPr/>
          </p:nvSpPr>
          <p:spPr>
            <a:xfrm>
              <a:off x="3557142" y="4547742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>
                  <a:moveTo>
                    <a:pt x="44196" y="0"/>
                  </a:moveTo>
                  <a:lnTo>
                    <a:pt x="0" y="0"/>
                  </a:lnTo>
                  <a:lnTo>
                    <a:pt x="0" y="44195"/>
                  </a:lnTo>
                  <a:lnTo>
                    <a:pt x="44196" y="44195"/>
                  </a:lnTo>
                  <a:lnTo>
                    <a:pt x="44196" y="0"/>
                  </a:lnTo>
                  <a:close/>
                </a:path>
              </a:pathLst>
            </a:custGeom>
            <a:solidFill>
              <a:srgbClr val="1894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1" name="object 221"/>
            <p:cNvSpPr/>
            <p:nvPr/>
          </p:nvSpPr>
          <p:spPr>
            <a:xfrm>
              <a:off x="3624198" y="4544694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50291" y="0"/>
                  </a:moveTo>
                  <a:lnTo>
                    <a:pt x="0" y="0"/>
                  </a:lnTo>
                  <a:lnTo>
                    <a:pt x="0" y="50291"/>
                  </a:lnTo>
                  <a:lnTo>
                    <a:pt x="50291" y="50291"/>
                  </a:lnTo>
                  <a:lnTo>
                    <a:pt x="50291" y="46862"/>
                  </a:lnTo>
                  <a:lnTo>
                    <a:pt x="3555" y="46862"/>
                  </a:lnTo>
                  <a:lnTo>
                    <a:pt x="3555" y="3682"/>
                  </a:lnTo>
                  <a:lnTo>
                    <a:pt x="50291" y="3682"/>
                  </a:lnTo>
                  <a:lnTo>
                    <a:pt x="50291" y="0"/>
                  </a:lnTo>
                  <a:close/>
                </a:path>
                <a:path w="50800" h="50800">
                  <a:moveTo>
                    <a:pt x="50291" y="3682"/>
                  </a:moveTo>
                  <a:lnTo>
                    <a:pt x="46862" y="3682"/>
                  </a:lnTo>
                  <a:lnTo>
                    <a:pt x="46862" y="46862"/>
                  </a:lnTo>
                  <a:lnTo>
                    <a:pt x="50291" y="46862"/>
                  </a:lnTo>
                  <a:lnTo>
                    <a:pt x="50291" y="368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2" name="object 222"/>
            <p:cNvSpPr/>
            <p:nvPr/>
          </p:nvSpPr>
          <p:spPr>
            <a:xfrm>
              <a:off x="3627246" y="4547742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>
                  <a:moveTo>
                    <a:pt x="44196" y="0"/>
                  </a:moveTo>
                  <a:lnTo>
                    <a:pt x="0" y="0"/>
                  </a:lnTo>
                  <a:lnTo>
                    <a:pt x="0" y="44195"/>
                  </a:lnTo>
                  <a:lnTo>
                    <a:pt x="44196" y="44195"/>
                  </a:lnTo>
                  <a:lnTo>
                    <a:pt x="44196" y="0"/>
                  </a:lnTo>
                  <a:close/>
                </a:path>
              </a:pathLst>
            </a:custGeom>
            <a:solidFill>
              <a:srgbClr val="1894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3" name="object 223"/>
            <p:cNvSpPr/>
            <p:nvPr/>
          </p:nvSpPr>
          <p:spPr>
            <a:xfrm>
              <a:off x="3554094" y="4626990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50291" y="0"/>
                  </a:moveTo>
                  <a:lnTo>
                    <a:pt x="0" y="0"/>
                  </a:lnTo>
                  <a:lnTo>
                    <a:pt x="0" y="50291"/>
                  </a:lnTo>
                  <a:lnTo>
                    <a:pt x="50291" y="50291"/>
                  </a:lnTo>
                  <a:lnTo>
                    <a:pt x="50291" y="46862"/>
                  </a:lnTo>
                  <a:lnTo>
                    <a:pt x="3555" y="46862"/>
                  </a:lnTo>
                  <a:lnTo>
                    <a:pt x="3555" y="3682"/>
                  </a:lnTo>
                  <a:lnTo>
                    <a:pt x="50291" y="3682"/>
                  </a:lnTo>
                  <a:lnTo>
                    <a:pt x="50291" y="0"/>
                  </a:lnTo>
                  <a:close/>
                </a:path>
                <a:path w="50800" h="50800">
                  <a:moveTo>
                    <a:pt x="50291" y="3682"/>
                  </a:moveTo>
                  <a:lnTo>
                    <a:pt x="46862" y="3682"/>
                  </a:lnTo>
                  <a:lnTo>
                    <a:pt x="46862" y="46862"/>
                  </a:lnTo>
                  <a:lnTo>
                    <a:pt x="50291" y="46862"/>
                  </a:lnTo>
                  <a:lnTo>
                    <a:pt x="50291" y="368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4" name="object 224"/>
            <p:cNvSpPr/>
            <p:nvPr/>
          </p:nvSpPr>
          <p:spPr>
            <a:xfrm>
              <a:off x="3557142" y="4630038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>
                  <a:moveTo>
                    <a:pt x="44196" y="0"/>
                  </a:moveTo>
                  <a:lnTo>
                    <a:pt x="0" y="0"/>
                  </a:lnTo>
                  <a:lnTo>
                    <a:pt x="0" y="44195"/>
                  </a:lnTo>
                  <a:lnTo>
                    <a:pt x="44196" y="44195"/>
                  </a:lnTo>
                  <a:lnTo>
                    <a:pt x="44196" y="0"/>
                  </a:lnTo>
                  <a:close/>
                </a:path>
              </a:pathLst>
            </a:custGeom>
            <a:solidFill>
              <a:srgbClr val="1894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5" name="object 225"/>
            <p:cNvSpPr/>
            <p:nvPr/>
          </p:nvSpPr>
          <p:spPr>
            <a:xfrm>
              <a:off x="3624198" y="4626990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50291" y="0"/>
                  </a:moveTo>
                  <a:lnTo>
                    <a:pt x="0" y="0"/>
                  </a:lnTo>
                  <a:lnTo>
                    <a:pt x="0" y="50291"/>
                  </a:lnTo>
                  <a:lnTo>
                    <a:pt x="50291" y="50291"/>
                  </a:lnTo>
                  <a:lnTo>
                    <a:pt x="50291" y="47116"/>
                  </a:lnTo>
                  <a:lnTo>
                    <a:pt x="3555" y="47116"/>
                  </a:lnTo>
                  <a:lnTo>
                    <a:pt x="3555" y="3682"/>
                  </a:lnTo>
                  <a:lnTo>
                    <a:pt x="50291" y="3682"/>
                  </a:lnTo>
                  <a:lnTo>
                    <a:pt x="50291" y="0"/>
                  </a:lnTo>
                  <a:close/>
                </a:path>
                <a:path w="50800" h="50800">
                  <a:moveTo>
                    <a:pt x="50291" y="3682"/>
                  </a:moveTo>
                  <a:lnTo>
                    <a:pt x="46862" y="3682"/>
                  </a:lnTo>
                  <a:lnTo>
                    <a:pt x="46862" y="47116"/>
                  </a:lnTo>
                  <a:lnTo>
                    <a:pt x="50291" y="47116"/>
                  </a:lnTo>
                  <a:lnTo>
                    <a:pt x="50291" y="368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6" name="object 226"/>
            <p:cNvSpPr/>
            <p:nvPr/>
          </p:nvSpPr>
          <p:spPr>
            <a:xfrm>
              <a:off x="3627246" y="4630038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>
                  <a:moveTo>
                    <a:pt x="44195" y="0"/>
                  </a:moveTo>
                  <a:lnTo>
                    <a:pt x="0" y="0"/>
                  </a:lnTo>
                  <a:lnTo>
                    <a:pt x="0" y="44196"/>
                  </a:lnTo>
                  <a:lnTo>
                    <a:pt x="44195" y="44196"/>
                  </a:lnTo>
                  <a:lnTo>
                    <a:pt x="44195" y="43942"/>
                  </a:lnTo>
                  <a:lnTo>
                    <a:pt x="44195" y="0"/>
                  </a:lnTo>
                  <a:close/>
                </a:path>
              </a:pathLst>
            </a:custGeom>
            <a:solidFill>
              <a:srgbClr val="1894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7" name="object 227"/>
            <p:cNvSpPr/>
            <p:nvPr/>
          </p:nvSpPr>
          <p:spPr>
            <a:xfrm>
              <a:off x="3354197" y="4511039"/>
              <a:ext cx="355600" cy="16510"/>
            </a:xfrm>
            <a:custGeom>
              <a:avLst/>
              <a:gdLst/>
              <a:ahLst/>
              <a:cxnLst/>
              <a:rect l="l" t="t" r="r" b="b"/>
              <a:pathLst>
                <a:path w="355600" h="16510">
                  <a:moveTo>
                    <a:pt x="355092" y="0"/>
                  </a:moveTo>
                  <a:lnTo>
                    <a:pt x="0" y="0"/>
                  </a:lnTo>
                  <a:lnTo>
                    <a:pt x="0" y="2540"/>
                  </a:lnTo>
                  <a:lnTo>
                    <a:pt x="0" y="16510"/>
                  </a:lnTo>
                  <a:lnTo>
                    <a:pt x="355092" y="16510"/>
                  </a:lnTo>
                  <a:lnTo>
                    <a:pt x="355092" y="2540"/>
                  </a:lnTo>
                  <a:lnTo>
                    <a:pt x="355092" y="0"/>
                  </a:lnTo>
                  <a:close/>
                </a:path>
              </a:pathLst>
            </a:custGeom>
            <a:solidFill>
              <a:srgbClr val="969D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8" name="object 228"/>
            <p:cNvSpPr/>
            <p:nvPr/>
          </p:nvSpPr>
          <p:spPr>
            <a:xfrm>
              <a:off x="3363340" y="4693792"/>
              <a:ext cx="330835" cy="180340"/>
            </a:xfrm>
            <a:custGeom>
              <a:avLst/>
              <a:gdLst/>
              <a:ahLst/>
              <a:cxnLst/>
              <a:rect l="l" t="t" r="r" b="b"/>
              <a:pathLst>
                <a:path w="330835" h="180339">
                  <a:moveTo>
                    <a:pt x="330708" y="0"/>
                  </a:moveTo>
                  <a:lnTo>
                    <a:pt x="0" y="0"/>
                  </a:lnTo>
                  <a:lnTo>
                    <a:pt x="0" y="179831"/>
                  </a:lnTo>
                  <a:lnTo>
                    <a:pt x="330708" y="179831"/>
                  </a:lnTo>
                  <a:lnTo>
                    <a:pt x="330708" y="0"/>
                  </a:lnTo>
                  <a:close/>
                </a:path>
              </a:pathLst>
            </a:custGeom>
            <a:solidFill>
              <a:srgbClr val="F89E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9" name="object 229"/>
            <p:cNvSpPr/>
            <p:nvPr/>
          </p:nvSpPr>
          <p:spPr>
            <a:xfrm>
              <a:off x="3363468" y="4854955"/>
              <a:ext cx="330835" cy="13970"/>
            </a:xfrm>
            <a:custGeom>
              <a:avLst/>
              <a:gdLst/>
              <a:ahLst/>
              <a:cxnLst/>
              <a:rect l="l" t="t" r="r" b="b"/>
              <a:pathLst>
                <a:path w="330835" h="13970">
                  <a:moveTo>
                    <a:pt x="123444" y="0"/>
                  </a:moveTo>
                  <a:lnTo>
                    <a:pt x="0" y="0"/>
                  </a:lnTo>
                  <a:lnTo>
                    <a:pt x="0" y="13716"/>
                  </a:lnTo>
                  <a:lnTo>
                    <a:pt x="123444" y="13716"/>
                  </a:lnTo>
                  <a:lnTo>
                    <a:pt x="123444" y="0"/>
                  </a:lnTo>
                  <a:close/>
                </a:path>
                <a:path w="330835" h="13970">
                  <a:moveTo>
                    <a:pt x="330708" y="0"/>
                  </a:moveTo>
                  <a:lnTo>
                    <a:pt x="207264" y="0"/>
                  </a:lnTo>
                  <a:lnTo>
                    <a:pt x="207264" y="13716"/>
                  </a:lnTo>
                  <a:lnTo>
                    <a:pt x="330708" y="13716"/>
                  </a:lnTo>
                  <a:lnTo>
                    <a:pt x="330708" y="0"/>
                  </a:lnTo>
                  <a:close/>
                </a:path>
              </a:pathLst>
            </a:custGeom>
            <a:solidFill>
              <a:srgbClr val="D14A3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0" name="object 230"/>
            <p:cNvSpPr/>
            <p:nvPr/>
          </p:nvSpPr>
          <p:spPr>
            <a:xfrm>
              <a:off x="3357372" y="4859540"/>
              <a:ext cx="342900" cy="18415"/>
            </a:xfrm>
            <a:custGeom>
              <a:avLst/>
              <a:gdLst/>
              <a:ahLst/>
              <a:cxnLst/>
              <a:rect l="l" t="t" r="r" b="b"/>
              <a:pathLst>
                <a:path w="342900" h="18414">
                  <a:moveTo>
                    <a:pt x="342900" y="0"/>
                  </a:moveTo>
                  <a:lnTo>
                    <a:pt x="0" y="0"/>
                  </a:lnTo>
                  <a:lnTo>
                    <a:pt x="0" y="11036"/>
                  </a:lnTo>
                  <a:lnTo>
                    <a:pt x="0" y="18275"/>
                  </a:lnTo>
                  <a:lnTo>
                    <a:pt x="342900" y="18275"/>
                  </a:lnTo>
                  <a:lnTo>
                    <a:pt x="342900" y="11036"/>
                  </a:lnTo>
                  <a:lnTo>
                    <a:pt x="342900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1" name="object 23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391026" y="4713858"/>
              <a:ext cx="275844" cy="164210"/>
            </a:xfrm>
            <a:prstGeom prst="rect">
              <a:avLst/>
            </a:prstGeom>
          </p:spPr>
        </p:pic>
        <p:sp>
          <p:nvSpPr>
            <p:cNvPr id="232" name="object 232"/>
            <p:cNvSpPr/>
            <p:nvPr/>
          </p:nvSpPr>
          <p:spPr>
            <a:xfrm>
              <a:off x="3351149" y="4687569"/>
              <a:ext cx="353695" cy="16510"/>
            </a:xfrm>
            <a:custGeom>
              <a:avLst/>
              <a:gdLst/>
              <a:ahLst/>
              <a:cxnLst/>
              <a:rect l="l" t="t" r="r" b="b"/>
              <a:pathLst>
                <a:path w="353695" h="16510">
                  <a:moveTo>
                    <a:pt x="353568" y="1270"/>
                  </a:moveTo>
                  <a:lnTo>
                    <a:pt x="353301" y="1270"/>
                  </a:lnTo>
                  <a:lnTo>
                    <a:pt x="353301" y="0"/>
                  </a:lnTo>
                  <a:lnTo>
                    <a:pt x="203" y="0"/>
                  </a:lnTo>
                  <a:lnTo>
                    <a:pt x="203" y="1270"/>
                  </a:lnTo>
                  <a:lnTo>
                    <a:pt x="0" y="1270"/>
                  </a:lnTo>
                  <a:lnTo>
                    <a:pt x="0" y="2540"/>
                  </a:lnTo>
                  <a:lnTo>
                    <a:pt x="0" y="16510"/>
                  </a:lnTo>
                  <a:lnTo>
                    <a:pt x="353568" y="16510"/>
                  </a:lnTo>
                  <a:lnTo>
                    <a:pt x="353568" y="2540"/>
                  </a:lnTo>
                  <a:lnTo>
                    <a:pt x="353568" y="1270"/>
                  </a:lnTo>
                  <a:close/>
                </a:path>
              </a:pathLst>
            </a:custGeom>
            <a:solidFill>
              <a:srgbClr val="969D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3" name="object 233"/>
            <p:cNvSpPr/>
            <p:nvPr/>
          </p:nvSpPr>
          <p:spPr>
            <a:xfrm>
              <a:off x="3305555" y="4851907"/>
              <a:ext cx="449580" cy="27940"/>
            </a:xfrm>
            <a:custGeom>
              <a:avLst/>
              <a:gdLst/>
              <a:ahLst/>
              <a:cxnLst/>
              <a:rect l="l" t="t" r="r" b="b"/>
              <a:pathLst>
                <a:path w="449579" h="27939">
                  <a:moveTo>
                    <a:pt x="224790" y="0"/>
                  </a:moveTo>
                  <a:lnTo>
                    <a:pt x="150653" y="1254"/>
                  </a:lnTo>
                  <a:lnTo>
                    <a:pt x="77851" y="5080"/>
                  </a:lnTo>
                  <a:lnTo>
                    <a:pt x="19446" y="10906"/>
                  </a:lnTo>
                  <a:lnTo>
                    <a:pt x="0" y="17399"/>
                  </a:lnTo>
                  <a:lnTo>
                    <a:pt x="1908" y="20091"/>
                  </a:lnTo>
                  <a:lnTo>
                    <a:pt x="7651" y="22653"/>
                  </a:lnTo>
                  <a:lnTo>
                    <a:pt x="17252" y="25096"/>
                  </a:lnTo>
                  <a:lnTo>
                    <a:pt x="30734" y="27432"/>
                  </a:lnTo>
                  <a:lnTo>
                    <a:pt x="418719" y="27432"/>
                  </a:lnTo>
                  <a:lnTo>
                    <a:pt x="432220" y="25096"/>
                  </a:lnTo>
                  <a:lnTo>
                    <a:pt x="441864" y="22653"/>
                  </a:lnTo>
                  <a:lnTo>
                    <a:pt x="447651" y="20091"/>
                  </a:lnTo>
                  <a:lnTo>
                    <a:pt x="449580" y="17399"/>
                  </a:lnTo>
                  <a:lnTo>
                    <a:pt x="444702" y="14063"/>
                  </a:lnTo>
                  <a:lnTo>
                    <a:pt x="405753" y="7915"/>
                  </a:lnTo>
                  <a:lnTo>
                    <a:pt x="335464" y="2839"/>
                  </a:lnTo>
                  <a:lnTo>
                    <a:pt x="261983" y="311"/>
                  </a:lnTo>
                  <a:lnTo>
                    <a:pt x="224790" y="0"/>
                  </a:lnTo>
                  <a:close/>
                </a:path>
              </a:pathLst>
            </a:custGeom>
            <a:solidFill>
              <a:srgbClr val="C7D4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4" name="object 234"/>
            <p:cNvSpPr/>
            <p:nvPr/>
          </p:nvSpPr>
          <p:spPr>
            <a:xfrm>
              <a:off x="3334511" y="4852288"/>
              <a:ext cx="390525" cy="20320"/>
            </a:xfrm>
            <a:custGeom>
              <a:avLst/>
              <a:gdLst/>
              <a:ahLst/>
              <a:cxnLst/>
              <a:rect l="l" t="t" r="r" b="b"/>
              <a:pathLst>
                <a:path w="390525" h="20320">
                  <a:moveTo>
                    <a:pt x="356742" y="0"/>
                  </a:moveTo>
                  <a:lnTo>
                    <a:pt x="33274" y="0"/>
                  </a:lnTo>
                  <a:lnTo>
                    <a:pt x="25653" y="1650"/>
                  </a:lnTo>
                  <a:lnTo>
                    <a:pt x="17525" y="5334"/>
                  </a:lnTo>
                  <a:lnTo>
                    <a:pt x="8509" y="9143"/>
                  </a:lnTo>
                  <a:lnTo>
                    <a:pt x="2666" y="13969"/>
                  </a:lnTo>
                  <a:lnTo>
                    <a:pt x="0" y="19812"/>
                  </a:lnTo>
                  <a:lnTo>
                    <a:pt x="390143" y="19812"/>
                  </a:lnTo>
                  <a:lnTo>
                    <a:pt x="387476" y="14097"/>
                  </a:lnTo>
                  <a:lnTo>
                    <a:pt x="381635" y="9271"/>
                  </a:lnTo>
                  <a:lnTo>
                    <a:pt x="364489" y="1650"/>
                  </a:lnTo>
                  <a:lnTo>
                    <a:pt x="356742" y="0"/>
                  </a:lnTo>
                  <a:close/>
                </a:path>
              </a:pathLst>
            </a:custGeom>
            <a:solidFill>
              <a:srgbClr val="2DCC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5" name="object 235"/>
            <p:cNvSpPr/>
            <p:nvPr/>
          </p:nvSpPr>
          <p:spPr>
            <a:xfrm>
              <a:off x="3471671" y="4859527"/>
              <a:ext cx="117475" cy="12700"/>
            </a:xfrm>
            <a:custGeom>
              <a:avLst/>
              <a:gdLst/>
              <a:ahLst/>
              <a:cxnLst/>
              <a:rect l="l" t="t" r="r" b="b"/>
              <a:pathLst>
                <a:path w="117475" h="12700">
                  <a:moveTo>
                    <a:pt x="99694" y="0"/>
                  </a:moveTo>
                  <a:lnTo>
                    <a:pt x="17272" y="0"/>
                  </a:lnTo>
                  <a:lnTo>
                    <a:pt x="0" y="12192"/>
                  </a:lnTo>
                  <a:lnTo>
                    <a:pt x="117348" y="12192"/>
                  </a:lnTo>
                  <a:lnTo>
                    <a:pt x="99694" y="0"/>
                  </a:lnTo>
                  <a:close/>
                </a:path>
              </a:pathLst>
            </a:custGeom>
            <a:solidFill>
              <a:srgbClr val="EEEE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6" name="object 236"/>
            <p:cNvSpPr/>
            <p:nvPr/>
          </p:nvSpPr>
          <p:spPr>
            <a:xfrm>
              <a:off x="3334638" y="4872354"/>
              <a:ext cx="390525" cy="7620"/>
            </a:xfrm>
            <a:custGeom>
              <a:avLst/>
              <a:gdLst/>
              <a:ahLst/>
              <a:cxnLst/>
              <a:rect l="l" t="t" r="r" b="b"/>
              <a:pathLst>
                <a:path w="390525" h="7620">
                  <a:moveTo>
                    <a:pt x="390143" y="0"/>
                  </a:moveTo>
                  <a:lnTo>
                    <a:pt x="0" y="0"/>
                  </a:lnTo>
                  <a:lnTo>
                    <a:pt x="0" y="7620"/>
                  </a:lnTo>
                  <a:lnTo>
                    <a:pt x="390143" y="7620"/>
                  </a:lnTo>
                  <a:lnTo>
                    <a:pt x="390143" y="0"/>
                  </a:lnTo>
                  <a:close/>
                </a:path>
              </a:pathLst>
            </a:custGeom>
            <a:solidFill>
              <a:srgbClr val="09843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7" name="object 237"/>
            <p:cNvSpPr/>
            <p:nvPr/>
          </p:nvSpPr>
          <p:spPr>
            <a:xfrm>
              <a:off x="3434968" y="4865496"/>
              <a:ext cx="21590" cy="5080"/>
            </a:xfrm>
            <a:custGeom>
              <a:avLst/>
              <a:gdLst/>
              <a:ahLst/>
              <a:cxnLst/>
              <a:rect l="l" t="t" r="r" b="b"/>
              <a:pathLst>
                <a:path w="21589" h="5079">
                  <a:moveTo>
                    <a:pt x="13588" y="0"/>
                  </a:moveTo>
                  <a:lnTo>
                    <a:pt x="7619" y="0"/>
                  </a:lnTo>
                  <a:lnTo>
                    <a:pt x="5206" y="126"/>
                  </a:lnTo>
                  <a:lnTo>
                    <a:pt x="1015" y="1142"/>
                  </a:lnTo>
                  <a:lnTo>
                    <a:pt x="0" y="1650"/>
                  </a:lnTo>
                  <a:lnTo>
                    <a:pt x="0" y="2920"/>
                  </a:lnTo>
                  <a:lnTo>
                    <a:pt x="1015" y="3428"/>
                  </a:lnTo>
                  <a:lnTo>
                    <a:pt x="5206" y="4444"/>
                  </a:lnTo>
                  <a:lnTo>
                    <a:pt x="7619" y="4571"/>
                  </a:lnTo>
                  <a:lnTo>
                    <a:pt x="13588" y="4571"/>
                  </a:lnTo>
                  <a:lnTo>
                    <a:pt x="16128" y="4444"/>
                  </a:lnTo>
                  <a:lnTo>
                    <a:pt x="20319" y="3428"/>
                  </a:lnTo>
                  <a:lnTo>
                    <a:pt x="21335" y="2920"/>
                  </a:lnTo>
                  <a:lnTo>
                    <a:pt x="21335" y="2285"/>
                  </a:lnTo>
                  <a:lnTo>
                    <a:pt x="21335" y="1650"/>
                  </a:lnTo>
                  <a:lnTo>
                    <a:pt x="20319" y="1142"/>
                  </a:lnTo>
                  <a:lnTo>
                    <a:pt x="16128" y="126"/>
                  </a:lnTo>
                  <a:lnTo>
                    <a:pt x="1358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8" name="object 238"/>
            <p:cNvSpPr/>
            <p:nvPr/>
          </p:nvSpPr>
          <p:spPr>
            <a:xfrm>
              <a:off x="3471671" y="4871719"/>
              <a:ext cx="117475" cy="7620"/>
            </a:xfrm>
            <a:custGeom>
              <a:avLst/>
              <a:gdLst/>
              <a:ahLst/>
              <a:cxnLst/>
              <a:rect l="l" t="t" r="r" b="b"/>
              <a:pathLst>
                <a:path w="117475" h="7620">
                  <a:moveTo>
                    <a:pt x="117348" y="0"/>
                  </a:moveTo>
                  <a:lnTo>
                    <a:pt x="0" y="0"/>
                  </a:lnTo>
                  <a:lnTo>
                    <a:pt x="0" y="7620"/>
                  </a:lnTo>
                  <a:lnTo>
                    <a:pt x="117348" y="7620"/>
                  </a:lnTo>
                  <a:lnTo>
                    <a:pt x="117348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9" name="object 239"/>
            <p:cNvSpPr/>
            <p:nvPr/>
          </p:nvSpPr>
          <p:spPr>
            <a:xfrm>
              <a:off x="3425824" y="4864099"/>
              <a:ext cx="41275" cy="6350"/>
            </a:xfrm>
            <a:custGeom>
              <a:avLst/>
              <a:gdLst/>
              <a:ahLst/>
              <a:cxnLst/>
              <a:rect l="l" t="t" r="r" b="b"/>
              <a:pathLst>
                <a:path w="41275" h="6350">
                  <a:moveTo>
                    <a:pt x="26162" y="0"/>
                  </a:moveTo>
                  <a:lnTo>
                    <a:pt x="14859" y="0"/>
                  </a:lnTo>
                  <a:lnTo>
                    <a:pt x="10033" y="381"/>
                  </a:lnTo>
                  <a:lnTo>
                    <a:pt x="5969" y="1016"/>
                  </a:lnTo>
                  <a:lnTo>
                    <a:pt x="2032" y="1524"/>
                  </a:lnTo>
                  <a:lnTo>
                    <a:pt x="0" y="2286"/>
                  </a:lnTo>
                  <a:lnTo>
                    <a:pt x="0" y="3937"/>
                  </a:lnTo>
                  <a:lnTo>
                    <a:pt x="2032" y="4572"/>
                  </a:lnTo>
                  <a:lnTo>
                    <a:pt x="10033" y="5842"/>
                  </a:lnTo>
                  <a:lnTo>
                    <a:pt x="14986" y="6095"/>
                  </a:lnTo>
                  <a:lnTo>
                    <a:pt x="26288" y="6095"/>
                  </a:lnTo>
                  <a:lnTo>
                    <a:pt x="31114" y="5842"/>
                  </a:lnTo>
                  <a:lnTo>
                    <a:pt x="39115" y="4572"/>
                  </a:lnTo>
                  <a:lnTo>
                    <a:pt x="41148" y="3937"/>
                  </a:lnTo>
                  <a:lnTo>
                    <a:pt x="41148" y="3048"/>
                  </a:lnTo>
                  <a:lnTo>
                    <a:pt x="41148" y="2286"/>
                  </a:lnTo>
                  <a:lnTo>
                    <a:pt x="39115" y="1524"/>
                  </a:lnTo>
                  <a:lnTo>
                    <a:pt x="35051" y="1016"/>
                  </a:lnTo>
                  <a:lnTo>
                    <a:pt x="31114" y="381"/>
                  </a:lnTo>
                  <a:lnTo>
                    <a:pt x="26162" y="0"/>
                  </a:lnTo>
                  <a:close/>
                </a:path>
              </a:pathLst>
            </a:custGeom>
            <a:solidFill>
              <a:srgbClr val="09843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0" name="object 240"/>
            <p:cNvSpPr/>
            <p:nvPr/>
          </p:nvSpPr>
          <p:spPr>
            <a:xfrm>
              <a:off x="3430396" y="4848859"/>
              <a:ext cx="30480" cy="20320"/>
            </a:xfrm>
            <a:custGeom>
              <a:avLst/>
              <a:gdLst/>
              <a:ahLst/>
              <a:cxnLst/>
              <a:rect l="l" t="t" r="r" b="b"/>
              <a:pathLst>
                <a:path w="30479" h="20320">
                  <a:moveTo>
                    <a:pt x="30479" y="0"/>
                  </a:moveTo>
                  <a:lnTo>
                    <a:pt x="0" y="0"/>
                  </a:lnTo>
                  <a:lnTo>
                    <a:pt x="4825" y="19812"/>
                  </a:lnTo>
                  <a:lnTo>
                    <a:pt x="25653" y="19812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1" name="object 241"/>
            <p:cNvSpPr/>
            <p:nvPr/>
          </p:nvSpPr>
          <p:spPr>
            <a:xfrm>
              <a:off x="3430396" y="4847335"/>
              <a:ext cx="30480" cy="3175"/>
            </a:xfrm>
            <a:custGeom>
              <a:avLst/>
              <a:gdLst/>
              <a:ahLst/>
              <a:cxnLst/>
              <a:rect l="l" t="t" r="r" b="b"/>
              <a:pathLst>
                <a:path w="30479" h="3175">
                  <a:moveTo>
                    <a:pt x="19430" y="0"/>
                  </a:moveTo>
                  <a:lnTo>
                    <a:pt x="11049" y="0"/>
                  </a:lnTo>
                  <a:lnTo>
                    <a:pt x="7365" y="126"/>
                  </a:lnTo>
                  <a:lnTo>
                    <a:pt x="1524" y="634"/>
                  </a:lnTo>
                  <a:lnTo>
                    <a:pt x="0" y="1143"/>
                  </a:lnTo>
                  <a:lnTo>
                    <a:pt x="0" y="1905"/>
                  </a:lnTo>
                  <a:lnTo>
                    <a:pt x="1524" y="2286"/>
                  </a:lnTo>
                  <a:lnTo>
                    <a:pt x="4444" y="2666"/>
                  </a:lnTo>
                  <a:lnTo>
                    <a:pt x="7365" y="2920"/>
                  </a:lnTo>
                  <a:lnTo>
                    <a:pt x="11049" y="3047"/>
                  </a:lnTo>
                  <a:lnTo>
                    <a:pt x="19430" y="3047"/>
                  </a:lnTo>
                  <a:lnTo>
                    <a:pt x="23113" y="2920"/>
                  </a:lnTo>
                  <a:lnTo>
                    <a:pt x="26035" y="2666"/>
                  </a:lnTo>
                  <a:lnTo>
                    <a:pt x="28955" y="2286"/>
                  </a:lnTo>
                  <a:lnTo>
                    <a:pt x="30479" y="2031"/>
                  </a:lnTo>
                  <a:lnTo>
                    <a:pt x="30479" y="1524"/>
                  </a:lnTo>
                  <a:lnTo>
                    <a:pt x="30479" y="1143"/>
                  </a:lnTo>
                  <a:lnTo>
                    <a:pt x="28955" y="634"/>
                  </a:lnTo>
                  <a:lnTo>
                    <a:pt x="23113" y="126"/>
                  </a:lnTo>
                  <a:lnTo>
                    <a:pt x="19430" y="0"/>
                  </a:lnTo>
                  <a:close/>
                </a:path>
              </a:pathLst>
            </a:custGeom>
            <a:solidFill>
              <a:srgbClr val="A0AA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2" name="object 242"/>
            <p:cNvSpPr/>
            <p:nvPr/>
          </p:nvSpPr>
          <p:spPr>
            <a:xfrm>
              <a:off x="3434968" y="4865496"/>
              <a:ext cx="21590" cy="5080"/>
            </a:xfrm>
            <a:custGeom>
              <a:avLst/>
              <a:gdLst/>
              <a:ahLst/>
              <a:cxnLst/>
              <a:rect l="l" t="t" r="r" b="b"/>
              <a:pathLst>
                <a:path w="21589" h="5079">
                  <a:moveTo>
                    <a:pt x="13588" y="0"/>
                  </a:moveTo>
                  <a:lnTo>
                    <a:pt x="7619" y="0"/>
                  </a:lnTo>
                  <a:lnTo>
                    <a:pt x="5206" y="126"/>
                  </a:lnTo>
                  <a:lnTo>
                    <a:pt x="1015" y="1142"/>
                  </a:lnTo>
                  <a:lnTo>
                    <a:pt x="0" y="1650"/>
                  </a:lnTo>
                  <a:lnTo>
                    <a:pt x="0" y="2920"/>
                  </a:lnTo>
                  <a:lnTo>
                    <a:pt x="1015" y="3428"/>
                  </a:lnTo>
                  <a:lnTo>
                    <a:pt x="5206" y="4444"/>
                  </a:lnTo>
                  <a:lnTo>
                    <a:pt x="7619" y="4571"/>
                  </a:lnTo>
                  <a:lnTo>
                    <a:pt x="13588" y="4571"/>
                  </a:lnTo>
                  <a:lnTo>
                    <a:pt x="16128" y="4444"/>
                  </a:lnTo>
                  <a:lnTo>
                    <a:pt x="20319" y="3428"/>
                  </a:lnTo>
                  <a:lnTo>
                    <a:pt x="21335" y="2920"/>
                  </a:lnTo>
                  <a:lnTo>
                    <a:pt x="21335" y="2285"/>
                  </a:lnTo>
                  <a:lnTo>
                    <a:pt x="21335" y="1650"/>
                  </a:lnTo>
                  <a:lnTo>
                    <a:pt x="20319" y="1142"/>
                  </a:lnTo>
                  <a:lnTo>
                    <a:pt x="16128" y="126"/>
                  </a:lnTo>
                  <a:lnTo>
                    <a:pt x="1358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3" name="object 243"/>
            <p:cNvSpPr/>
            <p:nvPr/>
          </p:nvSpPr>
          <p:spPr>
            <a:xfrm>
              <a:off x="3424300" y="4807711"/>
              <a:ext cx="43180" cy="43180"/>
            </a:xfrm>
            <a:custGeom>
              <a:avLst/>
              <a:gdLst/>
              <a:ahLst/>
              <a:cxnLst/>
              <a:rect l="l" t="t" r="r" b="b"/>
              <a:pathLst>
                <a:path w="43179" h="43179">
                  <a:moveTo>
                    <a:pt x="26924" y="0"/>
                  </a:moveTo>
                  <a:lnTo>
                    <a:pt x="15748" y="0"/>
                  </a:lnTo>
                  <a:lnTo>
                    <a:pt x="10668" y="3175"/>
                  </a:lnTo>
                  <a:lnTo>
                    <a:pt x="2159" y="15112"/>
                  </a:lnTo>
                  <a:lnTo>
                    <a:pt x="0" y="21208"/>
                  </a:lnTo>
                  <a:lnTo>
                    <a:pt x="0" y="27558"/>
                  </a:lnTo>
                  <a:lnTo>
                    <a:pt x="1315" y="34206"/>
                  </a:lnTo>
                  <a:lnTo>
                    <a:pt x="5286" y="38925"/>
                  </a:lnTo>
                  <a:lnTo>
                    <a:pt x="11947" y="41739"/>
                  </a:lnTo>
                  <a:lnTo>
                    <a:pt x="21336" y="42671"/>
                  </a:lnTo>
                  <a:lnTo>
                    <a:pt x="30670" y="41739"/>
                  </a:lnTo>
                  <a:lnTo>
                    <a:pt x="37337" y="38925"/>
                  </a:lnTo>
                  <a:lnTo>
                    <a:pt x="41338" y="34206"/>
                  </a:lnTo>
                  <a:lnTo>
                    <a:pt x="42672" y="27558"/>
                  </a:lnTo>
                  <a:lnTo>
                    <a:pt x="42672" y="21208"/>
                  </a:lnTo>
                  <a:lnTo>
                    <a:pt x="40512" y="15112"/>
                  </a:lnTo>
                  <a:lnTo>
                    <a:pt x="36322" y="9398"/>
                  </a:lnTo>
                  <a:lnTo>
                    <a:pt x="32003" y="3175"/>
                  </a:lnTo>
                  <a:lnTo>
                    <a:pt x="26924" y="0"/>
                  </a:lnTo>
                  <a:close/>
                </a:path>
              </a:pathLst>
            </a:custGeom>
            <a:solidFill>
              <a:srgbClr val="2DCC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4" name="object 244"/>
            <p:cNvSpPr/>
            <p:nvPr/>
          </p:nvSpPr>
          <p:spPr>
            <a:xfrm>
              <a:off x="3820794" y="4873243"/>
              <a:ext cx="41275" cy="6350"/>
            </a:xfrm>
            <a:custGeom>
              <a:avLst/>
              <a:gdLst/>
              <a:ahLst/>
              <a:cxnLst/>
              <a:rect l="l" t="t" r="r" b="b"/>
              <a:pathLst>
                <a:path w="41275" h="6350">
                  <a:moveTo>
                    <a:pt x="26162" y="0"/>
                  </a:moveTo>
                  <a:lnTo>
                    <a:pt x="14731" y="0"/>
                  </a:lnTo>
                  <a:lnTo>
                    <a:pt x="9905" y="380"/>
                  </a:lnTo>
                  <a:lnTo>
                    <a:pt x="5968" y="1015"/>
                  </a:lnTo>
                  <a:lnTo>
                    <a:pt x="1904" y="1523"/>
                  </a:lnTo>
                  <a:lnTo>
                    <a:pt x="0" y="2285"/>
                  </a:lnTo>
                  <a:lnTo>
                    <a:pt x="0" y="3936"/>
                  </a:lnTo>
                  <a:lnTo>
                    <a:pt x="1904" y="4571"/>
                  </a:lnTo>
                  <a:lnTo>
                    <a:pt x="9905" y="5841"/>
                  </a:lnTo>
                  <a:lnTo>
                    <a:pt x="14858" y="6095"/>
                  </a:lnTo>
                  <a:lnTo>
                    <a:pt x="26288" y="6095"/>
                  </a:lnTo>
                  <a:lnTo>
                    <a:pt x="31114" y="5841"/>
                  </a:lnTo>
                  <a:lnTo>
                    <a:pt x="39115" y="4571"/>
                  </a:lnTo>
                  <a:lnTo>
                    <a:pt x="41147" y="3936"/>
                  </a:lnTo>
                  <a:lnTo>
                    <a:pt x="41147" y="3047"/>
                  </a:lnTo>
                  <a:lnTo>
                    <a:pt x="41147" y="2285"/>
                  </a:lnTo>
                  <a:lnTo>
                    <a:pt x="39115" y="1523"/>
                  </a:lnTo>
                  <a:lnTo>
                    <a:pt x="35051" y="1015"/>
                  </a:lnTo>
                  <a:lnTo>
                    <a:pt x="31114" y="380"/>
                  </a:lnTo>
                  <a:lnTo>
                    <a:pt x="26162" y="0"/>
                  </a:lnTo>
                  <a:close/>
                </a:path>
              </a:pathLst>
            </a:custGeom>
            <a:solidFill>
              <a:srgbClr val="09843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5" name="object 245"/>
            <p:cNvSpPr/>
            <p:nvPr/>
          </p:nvSpPr>
          <p:spPr>
            <a:xfrm>
              <a:off x="3825366" y="4858003"/>
              <a:ext cx="32384" cy="20320"/>
            </a:xfrm>
            <a:custGeom>
              <a:avLst/>
              <a:gdLst/>
              <a:ahLst/>
              <a:cxnLst/>
              <a:rect l="l" t="t" r="r" b="b"/>
              <a:pathLst>
                <a:path w="32385" h="20320">
                  <a:moveTo>
                    <a:pt x="32004" y="0"/>
                  </a:moveTo>
                  <a:lnTo>
                    <a:pt x="0" y="0"/>
                  </a:lnTo>
                  <a:lnTo>
                    <a:pt x="4953" y="19812"/>
                  </a:lnTo>
                  <a:lnTo>
                    <a:pt x="26924" y="19812"/>
                  </a:lnTo>
                  <a:lnTo>
                    <a:pt x="3200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6" name="object 246"/>
            <p:cNvSpPr/>
            <p:nvPr/>
          </p:nvSpPr>
          <p:spPr>
            <a:xfrm>
              <a:off x="3825366" y="4856479"/>
              <a:ext cx="32384" cy="3175"/>
            </a:xfrm>
            <a:custGeom>
              <a:avLst/>
              <a:gdLst/>
              <a:ahLst/>
              <a:cxnLst/>
              <a:rect l="l" t="t" r="r" b="b"/>
              <a:pathLst>
                <a:path w="32385" h="3175">
                  <a:moveTo>
                    <a:pt x="20320" y="0"/>
                  </a:moveTo>
                  <a:lnTo>
                    <a:pt x="11557" y="0"/>
                  </a:lnTo>
                  <a:lnTo>
                    <a:pt x="7620" y="127"/>
                  </a:lnTo>
                  <a:lnTo>
                    <a:pt x="1524" y="635"/>
                  </a:lnTo>
                  <a:lnTo>
                    <a:pt x="0" y="1143"/>
                  </a:lnTo>
                  <a:lnTo>
                    <a:pt x="0" y="1905"/>
                  </a:lnTo>
                  <a:lnTo>
                    <a:pt x="1524" y="2286"/>
                  </a:lnTo>
                  <a:lnTo>
                    <a:pt x="4572" y="2667"/>
                  </a:lnTo>
                  <a:lnTo>
                    <a:pt x="7620" y="2921"/>
                  </a:lnTo>
                  <a:lnTo>
                    <a:pt x="11557" y="3048"/>
                  </a:lnTo>
                  <a:lnTo>
                    <a:pt x="20320" y="3048"/>
                  </a:lnTo>
                  <a:lnTo>
                    <a:pt x="24257" y="2921"/>
                  </a:lnTo>
                  <a:lnTo>
                    <a:pt x="27305" y="2667"/>
                  </a:lnTo>
                  <a:lnTo>
                    <a:pt x="30353" y="2286"/>
                  </a:lnTo>
                  <a:lnTo>
                    <a:pt x="32004" y="1905"/>
                  </a:lnTo>
                  <a:lnTo>
                    <a:pt x="32004" y="1524"/>
                  </a:lnTo>
                  <a:lnTo>
                    <a:pt x="32004" y="1143"/>
                  </a:lnTo>
                  <a:lnTo>
                    <a:pt x="30353" y="635"/>
                  </a:lnTo>
                  <a:lnTo>
                    <a:pt x="24257" y="127"/>
                  </a:lnTo>
                  <a:lnTo>
                    <a:pt x="20320" y="0"/>
                  </a:lnTo>
                  <a:close/>
                </a:path>
              </a:pathLst>
            </a:custGeom>
            <a:solidFill>
              <a:srgbClr val="A0AA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7" name="object 247"/>
            <p:cNvSpPr/>
            <p:nvPr/>
          </p:nvSpPr>
          <p:spPr>
            <a:xfrm>
              <a:off x="3829938" y="4876418"/>
              <a:ext cx="21590" cy="3175"/>
            </a:xfrm>
            <a:custGeom>
              <a:avLst/>
              <a:gdLst/>
              <a:ahLst/>
              <a:cxnLst/>
              <a:rect l="l" t="t" r="r" b="b"/>
              <a:pathLst>
                <a:path w="21589" h="3175">
                  <a:moveTo>
                    <a:pt x="13588" y="0"/>
                  </a:moveTo>
                  <a:lnTo>
                    <a:pt x="7620" y="0"/>
                  </a:lnTo>
                  <a:lnTo>
                    <a:pt x="5080" y="126"/>
                  </a:lnTo>
                  <a:lnTo>
                    <a:pt x="3048" y="380"/>
                  </a:lnTo>
                  <a:lnTo>
                    <a:pt x="1015" y="761"/>
                  </a:lnTo>
                  <a:lnTo>
                    <a:pt x="0" y="1015"/>
                  </a:lnTo>
                  <a:lnTo>
                    <a:pt x="0" y="1904"/>
                  </a:lnTo>
                  <a:lnTo>
                    <a:pt x="1015" y="2285"/>
                  </a:lnTo>
                  <a:lnTo>
                    <a:pt x="3048" y="2539"/>
                  </a:lnTo>
                  <a:lnTo>
                    <a:pt x="5080" y="2920"/>
                  </a:lnTo>
                  <a:lnTo>
                    <a:pt x="7620" y="3047"/>
                  </a:lnTo>
                  <a:lnTo>
                    <a:pt x="13588" y="3047"/>
                  </a:lnTo>
                  <a:lnTo>
                    <a:pt x="16128" y="2920"/>
                  </a:lnTo>
                  <a:lnTo>
                    <a:pt x="18161" y="2539"/>
                  </a:lnTo>
                  <a:lnTo>
                    <a:pt x="20193" y="2285"/>
                  </a:lnTo>
                  <a:lnTo>
                    <a:pt x="21336" y="1904"/>
                  </a:lnTo>
                  <a:lnTo>
                    <a:pt x="21336" y="1523"/>
                  </a:lnTo>
                  <a:lnTo>
                    <a:pt x="21336" y="1015"/>
                  </a:lnTo>
                  <a:lnTo>
                    <a:pt x="20193" y="761"/>
                  </a:lnTo>
                  <a:lnTo>
                    <a:pt x="18161" y="380"/>
                  </a:lnTo>
                  <a:lnTo>
                    <a:pt x="16128" y="126"/>
                  </a:lnTo>
                  <a:lnTo>
                    <a:pt x="1358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8" name="object 248"/>
            <p:cNvSpPr/>
            <p:nvPr/>
          </p:nvSpPr>
          <p:spPr>
            <a:xfrm>
              <a:off x="3819270" y="4816855"/>
              <a:ext cx="43180" cy="43180"/>
            </a:xfrm>
            <a:custGeom>
              <a:avLst/>
              <a:gdLst/>
              <a:ahLst/>
              <a:cxnLst/>
              <a:rect l="l" t="t" r="r" b="b"/>
              <a:pathLst>
                <a:path w="43179" h="43179">
                  <a:moveTo>
                    <a:pt x="26924" y="0"/>
                  </a:moveTo>
                  <a:lnTo>
                    <a:pt x="15620" y="0"/>
                  </a:lnTo>
                  <a:lnTo>
                    <a:pt x="10667" y="3175"/>
                  </a:lnTo>
                  <a:lnTo>
                    <a:pt x="6223" y="9398"/>
                  </a:lnTo>
                  <a:lnTo>
                    <a:pt x="2031" y="15113"/>
                  </a:lnTo>
                  <a:lnTo>
                    <a:pt x="0" y="21209"/>
                  </a:lnTo>
                  <a:lnTo>
                    <a:pt x="0" y="27559"/>
                  </a:lnTo>
                  <a:lnTo>
                    <a:pt x="1315" y="34206"/>
                  </a:lnTo>
                  <a:lnTo>
                    <a:pt x="5286" y="38925"/>
                  </a:lnTo>
                  <a:lnTo>
                    <a:pt x="11947" y="41739"/>
                  </a:lnTo>
                  <a:lnTo>
                    <a:pt x="21336" y="42672"/>
                  </a:lnTo>
                  <a:lnTo>
                    <a:pt x="30670" y="41739"/>
                  </a:lnTo>
                  <a:lnTo>
                    <a:pt x="37337" y="38925"/>
                  </a:lnTo>
                  <a:lnTo>
                    <a:pt x="41338" y="34206"/>
                  </a:lnTo>
                  <a:lnTo>
                    <a:pt x="42671" y="27559"/>
                  </a:lnTo>
                  <a:lnTo>
                    <a:pt x="42671" y="21209"/>
                  </a:lnTo>
                  <a:lnTo>
                    <a:pt x="40512" y="15113"/>
                  </a:lnTo>
                  <a:lnTo>
                    <a:pt x="36321" y="9398"/>
                  </a:lnTo>
                  <a:lnTo>
                    <a:pt x="32003" y="3175"/>
                  </a:lnTo>
                  <a:lnTo>
                    <a:pt x="26924" y="0"/>
                  </a:lnTo>
                  <a:close/>
                </a:path>
              </a:pathLst>
            </a:custGeom>
            <a:solidFill>
              <a:srgbClr val="2DCC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9" name="object 249"/>
            <p:cNvSpPr/>
            <p:nvPr/>
          </p:nvSpPr>
          <p:spPr>
            <a:xfrm>
              <a:off x="3590543" y="4864099"/>
              <a:ext cx="40005" cy="6350"/>
            </a:xfrm>
            <a:custGeom>
              <a:avLst/>
              <a:gdLst/>
              <a:ahLst/>
              <a:cxnLst/>
              <a:rect l="l" t="t" r="r" b="b"/>
              <a:pathLst>
                <a:path w="40004" h="6350">
                  <a:moveTo>
                    <a:pt x="25145" y="0"/>
                  </a:moveTo>
                  <a:lnTo>
                    <a:pt x="14223" y="0"/>
                  </a:lnTo>
                  <a:lnTo>
                    <a:pt x="9525" y="381"/>
                  </a:lnTo>
                  <a:lnTo>
                    <a:pt x="5714" y="1016"/>
                  </a:lnTo>
                  <a:lnTo>
                    <a:pt x="1904" y="1524"/>
                  </a:lnTo>
                  <a:lnTo>
                    <a:pt x="0" y="2286"/>
                  </a:lnTo>
                  <a:lnTo>
                    <a:pt x="0" y="3937"/>
                  </a:lnTo>
                  <a:lnTo>
                    <a:pt x="1904" y="4572"/>
                  </a:lnTo>
                  <a:lnTo>
                    <a:pt x="9525" y="5842"/>
                  </a:lnTo>
                  <a:lnTo>
                    <a:pt x="14350" y="6095"/>
                  </a:lnTo>
                  <a:lnTo>
                    <a:pt x="25272" y="6095"/>
                  </a:lnTo>
                  <a:lnTo>
                    <a:pt x="29971" y="5842"/>
                  </a:lnTo>
                  <a:lnTo>
                    <a:pt x="37591" y="4572"/>
                  </a:lnTo>
                  <a:lnTo>
                    <a:pt x="39623" y="3937"/>
                  </a:lnTo>
                  <a:lnTo>
                    <a:pt x="39623" y="3048"/>
                  </a:lnTo>
                  <a:lnTo>
                    <a:pt x="39623" y="2286"/>
                  </a:lnTo>
                  <a:lnTo>
                    <a:pt x="37591" y="1524"/>
                  </a:lnTo>
                  <a:lnTo>
                    <a:pt x="33781" y="1016"/>
                  </a:lnTo>
                  <a:lnTo>
                    <a:pt x="29971" y="381"/>
                  </a:lnTo>
                  <a:lnTo>
                    <a:pt x="25145" y="0"/>
                  </a:lnTo>
                  <a:close/>
                </a:path>
              </a:pathLst>
            </a:custGeom>
            <a:solidFill>
              <a:srgbClr val="09843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0" name="object 250"/>
            <p:cNvSpPr/>
            <p:nvPr/>
          </p:nvSpPr>
          <p:spPr>
            <a:xfrm>
              <a:off x="3593464" y="4848859"/>
              <a:ext cx="32384" cy="20320"/>
            </a:xfrm>
            <a:custGeom>
              <a:avLst/>
              <a:gdLst/>
              <a:ahLst/>
              <a:cxnLst/>
              <a:rect l="l" t="t" r="r" b="b"/>
              <a:pathLst>
                <a:path w="32385" h="20320">
                  <a:moveTo>
                    <a:pt x="32004" y="0"/>
                  </a:moveTo>
                  <a:lnTo>
                    <a:pt x="0" y="0"/>
                  </a:lnTo>
                  <a:lnTo>
                    <a:pt x="5080" y="19812"/>
                  </a:lnTo>
                  <a:lnTo>
                    <a:pt x="27050" y="19812"/>
                  </a:lnTo>
                  <a:lnTo>
                    <a:pt x="3200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1" name="object 251"/>
            <p:cNvSpPr/>
            <p:nvPr/>
          </p:nvSpPr>
          <p:spPr>
            <a:xfrm>
              <a:off x="3593464" y="4847335"/>
              <a:ext cx="32384" cy="3175"/>
            </a:xfrm>
            <a:custGeom>
              <a:avLst/>
              <a:gdLst/>
              <a:ahLst/>
              <a:cxnLst/>
              <a:rect l="l" t="t" r="r" b="b"/>
              <a:pathLst>
                <a:path w="32385" h="3175">
                  <a:moveTo>
                    <a:pt x="20447" y="0"/>
                  </a:moveTo>
                  <a:lnTo>
                    <a:pt x="11684" y="0"/>
                  </a:lnTo>
                  <a:lnTo>
                    <a:pt x="7747" y="126"/>
                  </a:lnTo>
                  <a:lnTo>
                    <a:pt x="1650" y="634"/>
                  </a:lnTo>
                  <a:lnTo>
                    <a:pt x="0" y="1143"/>
                  </a:lnTo>
                  <a:lnTo>
                    <a:pt x="0" y="1905"/>
                  </a:lnTo>
                  <a:lnTo>
                    <a:pt x="1650" y="2286"/>
                  </a:lnTo>
                  <a:lnTo>
                    <a:pt x="4699" y="2666"/>
                  </a:lnTo>
                  <a:lnTo>
                    <a:pt x="7747" y="2920"/>
                  </a:lnTo>
                  <a:lnTo>
                    <a:pt x="11684" y="3047"/>
                  </a:lnTo>
                  <a:lnTo>
                    <a:pt x="20447" y="3047"/>
                  </a:lnTo>
                  <a:lnTo>
                    <a:pt x="24384" y="2920"/>
                  </a:lnTo>
                  <a:lnTo>
                    <a:pt x="27432" y="2666"/>
                  </a:lnTo>
                  <a:lnTo>
                    <a:pt x="30480" y="2286"/>
                  </a:lnTo>
                  <a:lnTo>
                    <a:pt x="32004" y="2031"/>
                  </a:lnTo>
                  <a:lnTo>
                    <a:pt x="32004" y="1524"/>
                  </a:lnTo>
                  <a:lnTo>
                    <a:pt x="32004" y="1143"/>
                  </a:lnTo>
                  <a:lnTo>
                    <a:pt x="30480" y="634"/>
                  </a:lnTo>
                  <a:lnTo>
                    <a:pt x="24384" y="126"/>
                  </a:lnTo>
                  <a:lnTo>
                    <a:pt x="20447" y="0"/>
                  </a:lnTo>
                  <a:close/>
                </a:path>
              </a:pathLst>
            </a:custGeom>
            <a:solidFill>
              <a:srgbClr val="A0AA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2" name="object 252"/>
            <p:cNvSpPr/>
            <p:nvPr/>
          </p:nvSpPr>
          <p:spPr>
            <a:xfrm>
              <a:off x="3599687" y="4865496"/>
              <a:ext cx="21590" cy="5080"/>
            </a:xfrm>
            <a:custGeom>
              <a:avLst/>
              <a:gdLst/>
              <a:ahLst/>
              <a:cxnLst/>
              <a:rect l="l" t="t" r="r" b="b"/>
              <a:pathLst>
                <a:path w="21589" h="5079">
                  <a:moveTo>
                    <a:pt x="13588" y="0"/>
                  </a:moveTo>
                  <a:lnTo>
                    <a:pt x="7620" y="0"/>
                  </a:lnTo>
                  <a:lnTo>
                    <a:pt x="5079" y="126"/>
                  </a:lnTo>
                  <a:lnTo>
                    <a:pt x="1015" y="1142"/>
                  </a:lnTo>
                  <a:lnTo>
                    <a:pt x="0" y="1650"/>
                  </a:lnTo>
                  <a:lnTo>
                    <a:pt x="0" y="2920"/>
                  </a:lnTo>
                  <a:lnTo>
                    <a:pt x="1015" y="3428"/>
                  </a:lnTo>
                  <a:lnTo>
                    <a:pt x="5079" y="4444"/>
                  </a:lnTo>
                  <a:lnTo>
                    <a:pt x="7620" y="4571"/>
                  </a:lnTo>
                  <a:lnTo>
                    <a:pt x="13588" y="4571"/>
                  </a:lnTo>
                  <a:lnTo>
                    <a:pt x="16128" y="4444"/>
                  </a:lnTo>
                  <a:lnTo>
                    <a:pt x="20192" y="3428"/>
                  </a:lnTo>
                  <a:lnTo>
                    <a:pt x="21336" y="2920"/>
                  </a:lnTo>
                  <a:lnTo>
                    <a:pt x="21336" y="2285"/>
                  </a:lnTo>
                  <a:lnTo>
                    <a:pt x="21336" y="1650"/>
                  </a:lnTo>
                  <a:lnTo>
                    <a:pt x="20192" y="1142"/>
                  </a:lnTo>
                  <a:lnTo>
                    <a:pt x="16128" y="126"/>
                  </a:lnTo>
                  <a:lnTo>
                    <a:pt x="1358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3" name="object 253"/>
            <p:cNvSpPr/>
            <p:nvPr/>
          </p:nvSpPr>
          <p:spPr>
            <a:xfrm>
              <a:off x="3588892" y="4807711"/>
              <a:ext cx="43180" cy="43180"/>
            </a:xfrm>
            <a:custGeom>
              <a:avLst/>
              <a:gdLst/>
              <a:ahLst/>
              <a:cxnLst/>
              <a:rect l="l" t="t" r="r" b="b"/>
              <a:pathLst>
                <a:path w="43179" h="43179">
                  <a:moveTo>
                    <a:pt x="27051" y="0"/>
                  </a:moveTo>
                  <a:lnTo>
                    <a:pt x="15748" y="0"/>
                  </a:lnTo>
                  <a:lnTo>
                    <a:pt x="10668" y="3175"/>
                  </a:lnTo>
                  <a:lnTo>
                    <a:pt x="6350" y="9398"/>
                  </a:lnTo>
                  <a:lnTo>
                    <a:pt x="2159" y="15112"/>
                  </a:lnTo>
                  <a:lnTo>
                    <a:pt x="0" y="21208"/>
                  </a:lnTo>
                  <a:lnTo>
                    <a:pt x="0" y="27558"/>
                  </a:lnTo>
                  <a:lnTo>
                    <a:pt x="1333" y="34206"/>
                  </a:lnTo>
                  <a:lnTo>
                    <a:pt x="5334" y="38925"/>
                  </a:lnTo>
                  <a:lnTo>
                    <a:pt x="12001" y="41739"/>
                  </a:lnTo>
                  <a:lnTo>
                    <a:pt x="21336" y="42671"/>
                  </a:lnTo>
                  <a:lnTo>
                    <a:pt x="30724" y="41739"/>
                  </a:lnTo>
                  <a:lnTo>
                    <a:pt x="37385" y="38925"/>
                  </a:lnTo>
                  <a:lnTo>
                    <a:pt x="41356" y="34206"/>
                  </a:lnTo>
                  <a:lnTo>
                    <a:pt x="42672" y="27558"/>
                  </a:lnTo>
                  <a:lnTo>
                    <a:pt x="42672" y="21208"/>
                  </a:lnTo>
                  <a:lnTo>
                    <a:pt x="40640" y="15112"/>
                  </a:lnTo>
                  <a:lnTo>
                    <a:pt x="36449" y="9398"/>
                  </a:lnTo>
                  <a:lnTo>
                    <a:pt x="32004" y="3175"/>
                  </a:lnTo>
                  <a:lnTo>
                    <a:pt x="27051" y="0"/>
                  </a:lnTo>
                  <a:close/>
                </a:path>
              </a:pathLst>
            </a:custGeom>
            <a:solidFill>
              <a:srgbClr val="2DCC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4" name="object 254"/>
            <p:cNvSpPr/>
            <p:nvPr/>
          </p:nvSpPr>
          <p:spPr>
            <a:xfrm>
              <a:off x="3194049" y="4883911"/>
              <a:ext cx="40005" cy="7620"/>
            </a:xfrm>
            <a:custGeom>
              <a:avLst/>
              <a:gdLst/>
              <a:ahLst/>
              <a:cxnLst/>
              <a:rect l="l" t="t" r="r" b="b"/>
              <a:pathLst>
                <a:path w="40005" h="7620">
                  <a:moveTo>
                    <a:pt x="25145" y="0"/>
                  </a:moveTo>
                  <a:lnTo>
                    <a:pt x="14224" y="0"/>
                  </a:lnTo>
                  <a:lnTo>
                    <a:pt x="9651" y="381"/>
                  </a:lnTo>
                  <a:lnTo>
                    <a:pt x="1905" y="1905"/>
                  </a:lnTo>
                  <a:lnTo>
                    <a:pt x="0" y="2793"/>
                  </a:lnTo>
                  <a:lnTo>
                    <a:pt x="0" y="4825"/>
                  </a:lnTo>
                  <a:lnTo>
                    <a:pt x="1905" y="5714"/>
                  </a:lnTo>
                  <a:lnTo>
                    <a:pt x="5714" y="6350"/>
                  </a:lnTo>
                  <a:lnTo>
                    <a:pt x="9651" y="7112"/>
                  </a:lnTo>
                  <a:lnTo>
                    <a:pt x="14350" y="7619"/>
                  </a:lnTo>
                  <a:lnTo>
                    <a:pt x="25273" y="7619"/>
                  </a:lnTo>
                  <a:lnTo>
                    <a:pt x="29972" y="7112"/>
                  </a:lnTo>
                  <a:lnTo>
                    <a:pt x="33781" y="6350"/>
                  </a:lnTo>
                  <a:lnTo>
                    <a:pt x="37718" y="5714"/>
                  </a:lnTo>
                  <a:lnTo>
                    <a:pt x="39624" y="4825"/>
                  </a:lnTo>
                  <a:lnTo>
                    <a:pt x="39624" y="3810"/>
                  </a:lnTo>
                  <a:lnTo>
                    <a:pt x="39624" y="2793"/>
                  </a:lnTo>
                  <a:lnTo>
                    <a:pt x="37718" y="1905"/>
                  </a:lnTo>
                  <a:lnTo>
                    <a:pt x="29972" y="381"/>
                  </a:lnTo>
                  <a:lnTo>
                    <a:pt x="25145" y="0"/>
                  </a:lnTo>
                  <a:close/>
                </a:path>
              </a:pathLst>
            </a:custGeom>
            <a:solidFill>
              <a:srgbClr val="09843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5" name="object 255"/>
            <p:cNvSpPr/>
            <p:nvPr/>
          </p:nvSpPr>
          <p:spPr>
            <a:xfrm>
              <a:off x="3197097" y="4870195"/>
              <a:ext cx="32384" cy="18415"/>
            </a:xfrm>
            <a:custGeom>
              <a:avLst/>
              <a:gdLst/>
              <a:ahLst/>
              <a:cxnLst/>
              <a:rect l="l" t="t" r="r" b="b"/>
              <a:pathLst>
                <a:path w="32385" h="18414">
                  <a:moveTo>
                    <a:pt x="32003" y="0"/>
                  </a:moveTo>
                  <a:lnTo>
                    <a:pt x="0" y="0"/>
                  </a:lnTo>
                  <a:lnTo>
                    <a:pt x="5079" y="18287"/>
                  </a:lnTo>
                  <a:lnTo>
                    <a:pt x="26924" y="18287"/>
                  </a:lnTo>
                  <a:lnTo>
                    <a:pt x="3200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6" name="object 256"/>
            <p:cNvSpPr/>
            <p:nvPr/>
          </p:nvSpPr>
          <p:spPr>
            <a:xfrm>
              <a:off x="3197097" y="4868671"/>
              <a:ext cx="32384" cy="3175"/>
            </a:xfrm>
            <a:custGeom>
              <a:avLst/>
              <a:gdLst/>
              <a:ahLst/>
              <a:cxnLst/>
              <a:rect l="l" t="t" r="r" b="b"/>
              <a:pathLst>
                <a:path w="32385" h="3175">
                  <a:moveTo>
                    <a:pt x="20319" y="0"/>
                  </a:moveTo>
                  <a:lnTo>
                    <a:pt x="11556" y="0"/>
                  </a:lnTo>
                  <a:lnTo>
                    <a:pt x="7746" y="126"/>
                  </a:lnTo>
                  <a:lnTo>
                    <a:pt x="1524" y="634"/>
                  </a:lnTo>
                  <a:lnTo>
                    <a:pt x="0" y="1142"/>
                  </a:lnTo>
                  <a:lnTo>
                    <a:pt x="0" y="1904"/>
                  </a:lnTo>
                  <a:lnTo>
                    <a:pt x="1524" y="2285"/>
                  </a:lnTo>
                  <a:lnTo>
                    <a:pt x="4571" y="2666"/>
                  </a:lnTo>
                  <a:lnTo>
                    <a:pt x="7746" y="2920"/>
                  </a:lnTo>
                  <a:lnTo>
                    <a:pt x="11556" y="3047"/>
                  </a:lnTo>
                  <a:lnTo>
                    <a:pt x="20319" y="3047"/>
                  </a:lnTo>
                  <a:lnTo>
                    <a:pt x="24256" y="2920"/>
                  </a:lnTo>
                  <a:lnTo>
                    <a:pt x="27304" y="2666"/>
                  </a:lnTo>
                  <a:lnTo>
                    <a:pt x="32003" y="1904"/>
                  </a:lnTo>
                  <a:lnTo>
                    <a:pt x="32003" y="1523"/>
                  </a:lnTo>
                  <a:lnTo>
                    <a:pt x="32003" y="1142"/>
                  </a:lnTo>
                  <a:lnTo>
                    <a:pt x="30352" y="634"/>
                  </a:lnTo>
                  <a:lnTo>
                    <a:pt x="24256" y="126"/>
                  </a:lnTo>
                  <a:lnTo>
                    <a:pt x="20319" y="0"/>
                  </a:lnTo>
                  <a:close/>
                </a:path>
              </a:pathLst>
            </a:custGeom>
            <a:solidFill>
              <a:srgbClr val="A0AA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7" name="object 257"/>
            <p:cNvSpPr/>
            <p:nvPr/>
          </p:nvSpPr>
          <p:spPr>
            <a:xfrm>
              <a:off x="3203193" y="4887086"/>
              <a:ext cx="21590" cy="3175"/>
            </a:xfrm>
            <a:custGeom>
              <a:avLst/>
              <a:gdLst/>
              <a:ahLst/>
              <a:cxnLst/>
              <a:rect l="l" t="t" r="r" b="b"/>
              <a:pathLst>
                <a:path w="21589" h="3175">
                  <a:moveTo>
                    <a:pt x="13588" y="0"/>
                  </a:moveTo>
                  <a:lnTo>
                    <a:pt x="7619" y="0"/>
                  </a:lnTo>
                  <a:lnTo>
                    <a:pt x="5206" y="126"/>
                  </a:lnTo>
                  <a:lnTo>
                    <a:pt x="3048" y="381"/>
                  </a:lnTo>
                  <a:lnTo>
                    <a:pt x="1016" y="762"/>
                  </a:lnTo>
                  <a:lnTo>
                    <a:pt x="0" y="1015"/>
                  </a:lnTo>
                  <a:lnTo>
                    <a:pt x="0" y="1905"/>
                  </a:lnTo>
                  <a:lnTo>
                    <a:pt x="1016" y="2286"/>
                  </a:lnTo>
                  <a:lnTo>
                    <a:pt x="3048" y="2539"/>
                  </a:lnTo>
                  <a:lnTo>
                    <a:pt x="5206" y="2920"/>
                  </a:lnTo>
                  <a:lnTo>
                    <a:pt x="7619" y="3048"/>
                  </a:lnTo>
                  <a:lnTo>
                    <a:pt x="13588" y="3048"/>
                  </a:lnTo>
                  <a:lnTo>
                    <a:pt x="16129" y="2920"/>
                  </a:lnTo>
                  <a:lnTo>
                    <a:pt x="18161" y="2539"/>
                  </a:lnTo>
                  <a:lnTo>
                    <a:pt x="20319" y="2286"/>
                  </a:lnTo>
                  <a:lnTo>
                    <a:pt x="21336" y="1905"/>
                  </a:lnTo>
                  <a:lnTo>
                    <a:pt x="21336" y="1524"/>
                  </a:lnTo>
                  <a:lnTo>
                    <a:pt x="21336" y="1015"/>
                  </a:lnTo>
                  <a:lnTo>
                    <a:pt x="20319" y="762"/>
                  </a:lnTo>
                  <a:lnTo>
                    <a:pt x="18161" y="381"/>
                  </a:lnTo>
                  <a:lnTo>
                    <a:pt x="16129" y="126"/>
                  </a:lnTo>
                  <a:lnTo>
                    <a:pt x="1358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8" name="object 258"/>
            <p:cNvSpPr/>
            <p:nvPr/>
          </p:nvSpPr>
          <p:spPr>
            <a:xfrm>
              <a:off x="3192525" y="4827523"/>
              <a:ext cx="43180" cy="43180"/>
            </a:xfrm>
            <a:custGeom>
              <a:avLst/>
              <a:gdLst/>
              <a:ahLst/>
              <a:cxnLst/>
              <a:rect l="l" t="t" r="r" b="b"/>
              <a:pathLst>
                <a:path w="43180" h="43179">
                  <a:moveTo>
                    <a:pt x="26924" y="0"/>
                  </a:moveTo>
                  <a:lnTo>
                    <a:pt x="15748" y="0"/>
                  </a:lnTo>
                  <a:lnTo>
                    <a:pt x="10668" y="3175"/>
                  </a:lnTo>
                  <a:lnTo>
                    <a:pt x="2159" y="15112"/>
                  </a:lnTo>
                  <a:lnTo>
                    <a:pt x="0" y="21208"/>
                  </a:lnTo>
                  <a:lnTo>
                    <a:pt x="0" y="27558"/>
                  </a:lnTo>
                  <a:lnTo>
                    <a:pt x="1315" y="34206"/>
                  </a:lnTo>
                  <a:lnTo>
                    <a:pt x="5286" y="38925"/>
                  </a:lnTo>
                  <a:lnTo>
                    <a:pt x="11947" y="41739"/>
                  </a:lnTo>
                  <a:lnTo>
                    <a:pt x="21336" y="42671"/>
                  </a:lnTo>
                  <a:lnTo>
                    <a:pt x="30670" y="41792"/>
                  </a:lnTo>
                  <a:lnTo>
                    <a:pt x="37338" y="38973"/>
                  </a:lnTo>
                  <a:lnTo>
                    <a:pt x="41338" y="34224"/>
                  </a:lnTo>
                  <a:lnTo>
                    <a:pt x="42672" y="27558"/>
                  </a:lnTo>
                  <a:lnTo>
                    <a:pt x="42672" y="21208"/>
                  </a:lnTo>
                  <a:lnTo>
                    <a:pt x="40512" y="15112"/>
                  </a:lnTo>
                  <a:lnTo>
                    <a:pt x="36322" y="9398"/>
                  </a:lnTo>
                  <a:lnTo>
                    <a:pt x="32004" y="3175"/>
                  </a:lnTo>
                  <a:lnTo>
                    <a:pt x="26924" y="0"/>
                  </a:lnTo>
                  <a:close/>
                </a:path>
              </a:pathLst>
            </a:custGeom>
            <a:solidFill>
              <a:srgbClr val="2DCC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9" name="object 259"/>
            <p:cNvSpPr/>
            <p:nvPr/>
          </p:nvSpPr>
          <p:spPr>
            <a:xfrm>
              <a:off x="3506850" y="4585842"/>
              <a:ext cx="48895" cy="47625"/>
            </a:xfrm>
            <a:custGeom>
              <a:avLst/>
              <a:gdLst/>
              <a:ahLst/>
              <a:cxnLst/>
              <a:rect l="l" t="t" r="r" b="b"/>
              <a:pathLst>
                <a:path w="48895" h="47625">
                  <a:moveTo>
                    <a:pt x="30987" y="0"/>
                  </a:moveTo>
                  <a:lnTo>
                    <a:pt x="24384" y="0"/>
                  </a:lnTo>
                  <a:lnTo>
                    <a:pt x="17525" y="0"/>
                  </a:lnTo>
                  <a:lnTo>
                    <a:pt x="11937" y="2158"/>
                  </a:lnTo>
                  <a:lnTo>
                    <a:pt x="2286" y="11556"/>
                  </a:lnTo>
                  <a:lnTo>
                    <a:pt x="0" y="17271"/>
                  </a:lnTo>
                  <a:lnTo>
                    <a:pt x="0" y="29971"/>
                  </a:lnTo>
                  <a:lnTo>
                    <a:pt x="2286" y="35686"/>
                  </a:lnTo>
                  <a:lnTo>
                    <a:pt x="11684" y="44957"/>
                  </a:lnTo>
                  <a:lnTo>
                    <a:pt x="17525" y="47243"/>
                  </a:lnTo>
                  <a:lnTo>
                    <a:pt x="31241" y="47243"/>
                  </a:lnTo>
                  <a:lnTo>
                    <a:pt x="36829" y="44957"/>
                  </a:lnTo>
                  <a:lnTo>
                    <a:pt x="46482" y="35686"/>
                  </a:lnTo>
                  <a:lnTo>
                    <a:pt x="48768" y="29971"/>
                  </a:lnTo>
                  <a:lnTo>
                    <a:pt x="48768" y="17017"/>
                  </a:lnTo>
                  <a:lnTo>
                    <a:pt x="46482" y="11556"/>
                  </a:lnTo>
                  <a:lnTo>
                    <a:pt x="36829" y="2158"/>
                  </a:lnTo>
                  <a:lnTo>
                    <a:pt x="30987" y="0"/>
                  </a:lnTo>
                  <a:close/>
                </a:path>
              </a:pathLst>
            </a:custGeom>
            <a:solidFill>
              <a:srgbClr val="CE202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0" name="object 260"/>
            <p:cNvSpPr/>
            <p:nvPr/>
          </p:nvSpPr>
          <p:spPr>
            <a:xfrm>
              <a:off x="3514470" y="4593462"/>
              <a:ext cx="35560" cy="33655"/>
            </a:xfrm>
            <a:custGeom>
              <a:avLst/>
              <a:gdLst/>
              <a:ahLst/>
              <a:cxnLst/>
              <a:rect l="l" t="t" r="r" b="b"/>
              <a:pathLst>
                <a:path w="35560" h="33654">
                  <a:moveTo>
                    <a:pt x="21589" y="0"/>
                  </a:moveTo>
                  <a:lnTo>
                    <a:pt x="21336" y="0"/>
                  </a:lnTo>
                  <a:lnTo>
                    <a:pt x="13462" y="0"/>
                  </a:lnTo>
                  <a:lnTo>
                    <a:pt x="13462" y="13207"/>
                  </a:lnTo>
                  <a:lnTo>
                    <a:pt x="0" y="13207"/>
                  </a:lnTo>
                  <a:lnTo>
                    <a:pt x="0" y="20447"/>
                  </a:lnTo>
                  <a:lnTo>
                    <a:pt x="13842" y="20447"/>
                  </a:lnTo>
                  <a:lnTo>
                    <a:pt x="13842" y="33528"/>
                  </a:lnTo>
                  <a:lnTo>
                    <a:pt x="21589" y="33528"/>
                  </a:lnTo>
                  <a:lnTo>
                    <a:pt x="21589" y="20447"/>
                  </a:lnTo>
                  <a:lnTo>
                    <a:pt x="35051" y="20447"/>
                  </a:lnTo>
                  <a:lnTo>
                    <a:pt x="35051" y="13207"/>
                  </a:lnTo>
                  <a:lnTo>
                    <a:pt x="21589" y="13207"/>
                  </a:lnTo>
                  <a:lnTo>
                    <a:pt x="2158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1" name="object 261"/>
          <p:cNvSpPr txBox="1"/>
          <p:nvPr/>
        </p:nvSpPr>
        <p:spPr>
          <a:xfrm>
            <a:off x="8732011" y="3778707"/>
            <a:ext cx="213995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solidFill>
                  <a:srgbClr val="131C36"/>
                </a:solidFill>
                <a:latin typeface="Calibri"/>
                <a:cs typeface="Calibri"/>
              </a:rPr>
              <a:t>Enriched</a:t>
            </a:r>
            <a:r>
              <a:rPr sz="1400" b="1" spc="-10" dirty="0">
                <a:solidFill>
                  <a:srgbClr val="131C36"/>
                </a:solidFill>
                <a:latin typeface="Calibri"/>
                <a:cs typeface="Calibri"/>
              </a:rPr>
              <a:t> aggregated</a:t>
            </a:r>
            <a:r>
              <a:rPr sz="1400" b="1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400" b="1" spc="-10" dirty="0">
                <a:solidFill>
                  <a:srgbClr val="131C36"/>
                </a:solidFill>
                <a:latin typeface="Calibri"/>
                <a:cs typeface="Calibri"/>
              </a:rPr>
              <a:t>insights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5300" y="429209"/>
            <a:ext cx="10656697" cy="558088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6171438" y="3390138"/>
            <a:ext cx="496570" cy="76200"/>
          </a:xfrm>
          <a:custGeom>
            <a:avLst/>
            <a:gdLst/>
            <a:ahLst/>
            <a:cxnLst/>
            <a:rect l="l" t="t" r="r" b="b"/>
            <a:pathLst>
              <a:path w="496570" h="76200">
                <a:moveTo>
                  <a:pt x="420369" y="0"/>
                </a:moveTo>
                <a:lnTo>
                  <a:pt x="420369" y="76200"/>
                </a:lnTo>
                <a:lnTo>
                  <a:pt x="477519" y="47625"/>
                </a:lnTo>
                <a:lnTo>
                  <a:pt x="433069" y="47625"/>
                </a:lnTo>
                <a:lnTo>
                  <a:pt x="433069" y="28575"/>
                </a:lnTo>
                <a:lnTo>
                  <a:pt x="477519" y="28575"/>
                </a:lnTo>
                <a:lnTo>
                  <a:pt x="420369" y="0"/>
                </a:lnTo>
                <a:close/>
              </a:path>
              <a:path w="496570" h="76200">
                <a:moveTo>
                  <a:pt x="420369" y="28575"/>
                </a:moveTo>
                <a:lnTo>
                  <a:pt x="0" y="28575"/>
                </a:lnTo>
                <a:lnTo>
                  <a:pt x="0" y="47625"/>
                </a:lnTo>
                <a:lnTo>
                  <a:pt x="420369" y="47625"/>
                </a:lnTo>
                <a:lnTo>
                  <a:pt x="420369" y="28575"/>
                </a:lnTo>
                <a:close/>
              </a:path>
              <a:path w="496570" h="76200">
                <a:moveTo>
                  <a:pt x="477519" y="28575"/>
                </a:moveTo>
                <a:lnTo>
                  <a:pt x="433069" y="28575"/>
                </a:lnTo>
                <a:lnTo>
                  <a:pt x="433069" y="47625"/>
                </a:lnTo>
                <a:lnTo>
                  <a:pt x="477519" y="47625"/>
                </a:lnTo>
                <a:lnTo>
                  <a:pt x="496569" y="38100"/>
                </a:lnTo>
                <a:lnTo>
                  <a:pt x="477519" y="28575"/>
                </a:lnTo>
                <a:close/>
              </a:path>
            </a:pathLst>
          </a:custGeom>
          <a:solidFill>
            <a:srgbClr val="131C36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577595" y="2551176"/>
            <a:ext cx="2595880" cy="573405"/>
            <a:chOff x="577595" y="2551176"/>
            <a:chExt cx="2595880" cy="573405"/>
          </a:xfrm>
        </p:grpSpPr>
        <p:sp>
          <p:nvSpPr>
            <p:cNvPr id="5" name="object 5"/>
            <p:cNvSpPr/>
            <p:nvPr/>
          </p:nvSpPr>
          <p:spPr>
            <a:xfrm>
              <a:off x="577595" y="2551176"/>
              <a:ext cx="2595880" cy="573405"/>
            </a:xfrm>
            <a:custGeom>
              <a:avLst/>
              <a:gdLst/>
              <a:ahLst/>
              <a:cxnLst/>
              <a:rect l="l" t="t" r="r" b="b"/>
              <a:pathLst>
                <a:path w="2595880" h="573405">
                  <a:moveTo>
                    <a:pt x="2595372" y="0"/>
                  </a:moveTo>
                  <a:lnTo>
                    <a:pt x="0" y="0"/>
                  </a:lnTo>
                  <a:lnTo>
                    <a:pt x="0" y="573024"/>
                  </a:lnTo>
                  <a:lnTo>
                    <a:pt x="2595372" y="573024"/>
                  </a:lnTo>
                  <a:lnTo>
                    <a:pt x="2595372" y="0"/>
                  </a:lnTo>
                  <a:close/>
                </a:path>
              </a:pathLst>
            </a:custGeom>
            <a:solidFill>
              <a:srgbClr val="E8E8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35507" y="2622804"/>
              <a:ext cx="440690" cy="441959"/>
            </a:xfrm>
            <a:custGeom>
              <a:avLst/>
              <a:gdLst/>
              <a:ahLst/>
              <a:cxnLst/>
              <a:rect l="l" t="t" r="r" b="b"/>
              <a:pathLst>
                <a:path w="440690" h="441960">
                  <a:moveTo>
                    <a:pt x="220217" y="0"/>
                  </a:moveTo>
                  <a:lnTo>
                    <a:pt x="175834" y="4489"/>
                  </a:lnTo>
                  <a:lnTo>
                    <a:pt x="134497" y="17365"/>
                  </a:lnTo>
                  <a:lnTo>
                    <a:pt x="97089" y="37739"/>
                  </a:lnTo>
                  <a:lnTo>
                    <a:pt x="64498" y="64722"/>
                  </a:lnTo>
                  <a:lnTo>
                    <a:pt x="37608" y="97426"/>
                  </a:lnTo>
                  <a:lnTo>
                    <a:pt x="17305" y="134963"/>
                  </a:lnTo>
                  <a:lnTo>
                    <a:pt x="4473" y="176443"/>
                  </a:lnTo>
                  <a:lnTo>
                    <a:pt x="0" y="220980"/>
                  </a:lnTo>
                  <a:lnTo>
                    <a:pt x="4473" y="265516"/>
                  </a:lnTo>
                  <a:lnTo>
                    <a:pt x="17305" y="306996"/>
                  </a:lnTo>
                  <a:lnTo>
                    <a:pt x="37608" y="344533"/>
                  </a:lnTo>
                  <a:lnTo>
                    <a:pt x="64498" y="377237"/>
                  </a:lnTo>
                  <a:lnTo>
                    <a:pt x="97089" y="404220"/>
                  </a:lnTo>
                  <a:lnTo>
                    <a:pt x="134497" y="424594"/>
                  </a:lnTo>
                  <a:lnTo>
                    <a:pt x="175834" y="437470"/>
                  </a:lnTo>
                  <a:lnTo>
                    <a:pt x="220217" y="441960"/>
                  </a:lnTo>
                  <a:lnTo>
                    <a:pt x="264601" y="437470"/>
                  </a:lnTo>
                  <a:lnTo>
                    <a:pt x="305938" y="424594"/>
                  </a:lnTo>
                  <a:lnTo>
                    <a:pt x="343346" y="404220"/>
                  </a:lnTo>
                  <a:lnTo>
                    <a:pt x="375937" y="377237"/>
                  </a:lnTo>
                  <a:lnTo>
                    <a:pt x="402827" y="344533"/>
                  </a:lnTo>
                  <a:lnTo>
                    <a:pt x="423130" y="306996"/>
                  </a:lnTo>
                  <a:lnTo>
                    <a:pt x="435962" y="265516"/>
                  </a:lnTo>
                  <a:lnTo>
                    <a:pt x="440436" y="220980"/>
                  </a:lnTo>
                  <a:lnTo>
                    <a:pt x="435962" y="176443"/>
                  </a:lnTo>
                  <a:lnTo>
                    <a:pt x="423130" y="134963"/>
                  </a:lnTo>
                  <a:lnTo>
                    <a:pt x="402827" y="97426"/>
                  </a:lnTo>
                  <a:lnTo>
                    <a:pt x="375937" y="64722"/>
                  </a:lnTo>
                  <a:lnTo>
                    <a:pt x="343346" y="37739"/>
                  </a:lnTo>
                  <a:lnTo>
                    <a:pt x="305938" y="17365"/>
                  </a:lnTo>
                  <a:lnTo>
                    <a:pt x="264601" y="4489"/>
                  </a:lnTo>
                  <a:lnTo>
                    <a:pt x="220217" y="0"/>
                  </a:lnTo>
                  <a:close/>
                </a:path>
              </a:pathLst>
            </a:custGeom>
            <a:solidFill>
              <a:srgbClr val="43469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22376" y="2784347"/>
              <a:ext cx="266700" cy="127000"/>
            </a:xfrm>
            <a:custGeom>
              <a:avLst/>
              <a:gdLst/>
              <a:ahLst/>
              <a:cxnLst/>
              <a:rect l="l" t="t" r="r" b="b"/>
              <a:pathLst>
                <a:path w="266700" h="127000">
                  <a:moveTo>
                    <a:pt x="266700" y="67056"/>
                  </a:moveTo>
                  <a:lnTo>
                    <a:pt x="249593" y="67056"/>
                  </a:lnTo>
                  <a:lnTo>
                    <a:pt x="249593" y="91059"/>
                  </a:lnTo>
                  <a:lnTo>
                    <a:pt x="249466" y="101219"/>
                  </a:lnTo>
                  <a:lnTo>
                    <a:pt x="245516" y="105283"/>
                  </a:lnTo>
                  <a:lnTo>
                    <a:pt x="240499" y="105283"/>
                  </a:lnTo>
                  <a:lnTo>
                    <a:pt x="240512" y="105156"/>
                  </a:lnTo>
                  <a:lnTo>
                    <a:pt x="235292" y="105410"/>
                  </a:lnTo>
                  <a:lnTo>
                    <a:pt x="230898" y="101219"/>
                  </a:lnTo>
                  <a:lnTo>
                    <a:pt x="230695" y="96012"/>
                  </a:lnTo>
                  <a:lnTo>
                    <a:pt x="230695" y="94869"/>
                  </a:lnTo>
                  <a:lnTo>
                    <a:pt x="239496" y="86868"/>
                  </a:lnTo>
                  <a:lnTo>
                    <a:pt x="245516" y="86868"/>
                  </a:lnTo>
                  <a:lnTo>
                    <a:pt x="249593" y="91059"/>
                  </a:lnTo>
                  <a:lnTo>
                    <a:pt x="249593" y="67056"/>
                  </a:lnTo>
                  <a:lnTo>
                    <a:pt x="22910" y="67056"/>
                  </a:lnTo>
                  <a:lnTo>
                    <a:pt x="22910" y="77724"/>
                  </a:lnTo>
                  <a:lnTo>
                    <a:pt x="22910" y="115824"/>
                  </a:lnTo>
                  <a:lnTo>
                    <a:pt x="12255" y="115824"/>
                  </a:lnTo>
                  <a:lnTo>
                    <a:pt x="12255" y="77724"/>
                  </a:lnTo>
                  <a:lnTo>
                    <a:pt x="22910" y="77724"/>
                  </a:lnTo>
                  <a:lnTo>
                    <a:pt x="22910" y="67056"/>
                  </a:lnTo>
                  <a:lnTo>
                    <a:pt x="0" y="67056"/>
                  </a:lnTo>
                  <a:lnTo>
                    <a:pt x="0" y="126492"/>
                  </a:lnTo>
                  <a:lnTo>
                    <a:pt x="266700" y="126492"/>
                  </a:lnTo>
                  <a:lnTo>
                    <a:pt x="266700" y="115824"/>
                  </a:lnTo>
                  <a:lnTo>
                    <a:pt x="266700" y="105410"/>
                  </a:lnTo>
                  <a:lnTo>
                    <a:pt x="266700" y="105283"/>
                  </a:lnTo>
                  <a:lnTo>
                    <a:pt x="266700" y="86868"/>
                  </a:lnTo>
                  <a:lnTo>
                    <a:pt x="266700" y="77724"/>
                  </a:lnTo>
                  <a:lnTo>
                    <a:pt x="266700" y="67056"/>
                  </a:lnTo>
                  <a:close/>
                </a:path>
                <a:path w="266700" h="127000">
                  <a:moveTo>
                    <a:pt x="266700" y="0"/>
                  </a:moveTo>
                  <a:lnTo>
                    <a:pt x="249593" y="0"/>
                  </a:lnTo>
                  <a:lnTo>
                    <a:pt x="249593" y="23368"/>
                  </a:lnTo>
                  <a:lnTo>
                    <a:pt x="249593" y="33147"/>
                  </a:lnTo>
                  <a:lnTo>
                    <a:pt x="245516" y="37211"/>
                  </a:lnTo>
                  <a:lnTo>
                    <a:pt x="240499" y="37211"/>
                  </a:lnTo>
                  <a:lnTo>
                    <a:pt x="240512" y="37084"/>
                  </a:lnTo>
                  <a:lnTo>
                    <a:pt x="235292" y="37338"/>
                  </a:lnTo>
                  <a:lnTo>
                    <a:pt x="230898" y="33274"/>
                  </a:lnTo>
                  <a:lnTo>
                    <a:pt x="230695" y="28194"/>
                  </a:lnTo>
                  <a:lnTo>
                    <a:pt x="230695" y="27178"/>
                  </a:lnTo>
                  <a:lnTo>
                    <a:pt x="239496" y="19304"/>
                  </a:lnTo>
                  <a:lnTo>
                    <a:pt x="245516" y="19304"/>
                  </a:lnTo>
                  <a:lnTo>
                    <a:pt x="249593" y="23368"/>
                  </a:lnTo>
                  <a:lnTo>
                    <a:pt x="249593" y="0"/>
                  </a:lnTo>
                  <a:lnTo>
                    <a:pt x="22910" y="0"/>
                  </a:lnTo>
                  <a:lnTo>
                    <a:pt x="22910" y="10414"/>
                  </a:lnTo>
                  <a:lnTo>
                    <a:pt x="22910" y="47498"/>
                  </a:lnTo>
                  <a:lnTo>
                    <a:pt x="12255" y="47498"/>
                  </a:lnTo>
                  <a:lnTo>
                    <a:pt x="12255" y="10414"/>
                  </a:lnTo>
                  <a:lnTo>
                    <a:pt x="22910" y="10414"/>
                  </a:lnTo>
                  <a:lnTo>
                    <a:pt x="22910" y="0"/>
                  </a:lnTo>
                  <a:lnTo>
                    <a:pt x="0" y="0"/>
                  </a:lnTo>
                  <a:lnTo>
                    <a:pt x="0" y="57912"/>
                  </a:lnTo>
                  <a:lnTo>
                    <a:pt x="266700" y="57912"/>
                  </a:lnTo>
                  <a:lnTo>
                    <a:pt x="266700" y="47498"/>
                  </a:lnTo>
                  <a:lnTo>
                    <a:pt x="266700" y="37338"/>
                  </a:lnTo>
                  <a:lnTo>
                    <a:pt x="266700" y="37211"/>
                  </a:lnTo>
                  <a:lnTo>
                    <a:pt x="266700" y="19304"/>
                  </a:lnTo>
                  <a:lnTo>
                    <a:pt x="266700" y="10414"/>
                  </a:lnTo>
                  <a:lnTo>
                    <a:pt x="266700" y="0"/>
                  </a:lnTo>
                  <a:close/>
                </a:path>
              </a:pathLst>
            </a:custGeom>
            <a:solidFill>
              <a:srgbClr val="E8E8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577595" y="4367784"/>
            <a:ext cx="2595880" cy="573405"/>
            <a:chOff x="577595" y="4367784"/>
            <a:chExt cx="2595880" cy="573405"/>
          </a:xfrm>
        </p:grpSpPr>
        <p:sp>
          <p:nvSpPr>
            <p:cNvPr id="9" name="object 9"/>
            <p:cNvSpPr/>
            <p:nvPr/>
          </p:nvSpPr>
          <p:spPr>
            <a:xfrm>
              <a:off x="577595" y="4367784"/>
              <a:ext cx="2595880" cy="573405"/>
            </a:xfrm>
            <a:custGeom>
              <a:avLst/>
              <a:gdLst/>
              <a:ahLst/>
              <a:cxnLst/>
              <a:rect l="l" t="t" r="r" b="b"/>
              <a:pathLst>
                <a:path w="2595880" h="573404">
                  <a:moveTo>
                    <a:pt x="2595372" y="0"/>
                  </a:moveTo>
                  <a:lnTo>
                    <a:pt x="0" y="0"/>
                  </a:lnTo>
                  <a:lnTo>
                    <a:pt x="0" y="573024"/>
                  </a:lnTo>
                  <a:lnTo>
                    <a:pt x="2595372" y="573024"/>
                  </a:lnTo>
                  <a:lnTo>
                    <a:pt x="2595372" y="0"/>
                  </a:lnTo>
                  <a:close/>
                </a:path>
              </a:pathLst>
            </a:custGeom>
            <a:solidFill>
              <a:srgbClr val="E8E8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35507" y="4439412"/>
              <a:ext cx="440690" cy="441959"/>
            </a:xfrm>
            <a:custGeom>
              <a:avLst/>
              <a:gdLst/>
              <a:ahLst/>
              <a:cxnLst/>
              <a:rect l="l" t="t" r="r" b="b"/>
              <a:pathLst>
                <a:path w="440690" h="441960">
                  <a:moveTo>
                    <a:pt x="220217" y="0"/>
                  </a:moveTo>
                  <a:lnTo>
                    <a:pt x="175834" y="4489"/>
                  </a:lnTo>
                  <a:lnTo>
                    <a:pt x="134497" y="17365"/>
                  </a:lnTo>
                  <a:lnTo>
                    <a:pt x="97089" y="37739"/>
                  </a:lnTo>
                  <a:lnTo>
                    <a:pt x="64498" y="64722"/>
                  </a:lnTo>
                  <a:lnTo>
                    <a:pt x="37608" y="97426"/>
                  </a:lnTo>
                  <a:lnTo>
                    <a:pt x="17305" y="134963"/>
                  </a:lnTo>
                  <a:lnTo>
                    <a:pt x="4473" y="176443"/>
                  </a:lnTo>
                  <a:lnTo>
                    <a:pt x="0" y="220980"/>
                  </a:lnTo>
                  <a:lnTo>
                    <a:pt x="4473" y="265516"/>
                  </a:lnTo>
                  <a:lnTo>
                    <a:pt x="17305" y="306996"/>
                  </a:lnTo>
                  <a:lnTo>
                    <a:pt x="37608" y="344533"/>
                  </a:lnTo>
                  <a:lnTo>
                    <a:pt x="64498" y="377237"/>
                  </a:lnTo>
                  <a:lnTo>
                    <a:pt x="97089" y="404220"/>
                  </a:lnTo>
                  <a:lnTo>
                    <a:pt x="134497" y="424594"/>
                  </a:lnTo>
                  <a:lnTo>
                    <a:pt x="175834" y="437470"/>
                  </a:lnTo>
                  <a:lnTo>
                    <a:pt x="220217" y="441960"/>
                  </a:lnTo>
                  <a:lnTo>
                    <a:pt x="264601" y="437470"/>
                  </a:lnTo>
                  <a:lnTo>
                    <a:pt x="305938" y="424594"/>
                  </a:lnTo>
                  <a:lnTo>
                    <a:pt x="343346" y="404220"/>
                  </a:lnTo>
                  <a:lnTo>
                    <a:pt x="375937" y="377237"/>
                  </a:lnTo>
                  <a:lnTo>
                    <a:pt x="402827" y="344533"/>
                  </a:lnTo>
                  <a:lnTo>
                    <a:pt x="423130" y="306996"/>
                  </a:lnTo>
                  <a:lnTo>
                    <a:pt x="435962" y="265516"/>
                  </a:lnTo>
                  <a:lnTo>
                    <a:pt x="440436" y="220980"/>
                  </a:lnTo>
                  <a:lnTo>
                    <a:pt x="435962" y="176443"/>
                  </a:lnTo>
                  <a:lnTo>
                    <a:pt x="423130" y="134963"/>
                  </a:lnTo>
                  <a:lnTo>
                    <a:pt x="402827" y="97426"/>
                  </a:lnTo>
                  <a:lnTo>
                    <a:pt x="375937" y="64722"/>
                  </a:lnTo>
                  <a:lnTo>
                    <a:pt x="343346" y="37739"/>
                  </a:lnTo>
                  <a:lnTo>
                    <a:pt x="305938" y="17365"/>
                  </a:lnTo>
                  <a:lnTo>
                    <a:pt x="264601" y="4489"/>
                  </a:lnTo>
                  <a:lnTo>
                    <a:pt x="220217" y="0"/>
                  </a:lnTo>
                  <a:close/>
                </a:path>
              </a:pathLst>
            </a:custGeom>
            <a:solidFill>
              <a:srgbClr val="43469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722376" y="4600956"/>
              <a:ext cx="266700" cy="125095"/>
            </a:xfrm>
            <a:custGeom>
              <a:avLst/>
              <a:gdLst/>
              <a:ahLst/>
              <a:cxnLst/>
              <a:rect l="l" t="t" r="r" b="b"/>
              <a:pathLst>
                <a:path w="266700" h="125095">
                  <a:moveTo>
                    <a:pt x="266700" y="67056"/>
                  </a:moveTo>
                  <a:lnTo>
                    <a:pt x="249593" y="67056"/>
                  </a:lnTo>
                  <a:lnTo>
                    <a:pt x="249593" y="90424"/>
                  </a:lnTo>
                  <a:lnTo>
                    <a:pt x="249593" y="100203"/>
                  </a:lnTo>
                  <a:lnTo>
                    <a:pt x="245516" y="104267"/>
                  </a:lnTo>
                  <a:lnTo>
                    <a:pt x="240499" y="104267"/>
                  </a:lnTo>
                  <a:lnTo>
                    <a:pt x="240512" y="104140"/>
                  </a:lnTo>
                  <a:lnTo>
                    <a:pt x="235292" y="104394"/>
                  </a:lnTo>
                  <a:lnTo>
                    <a:pt x="230898" y="100330"/>
                  </a:lnTo>
                  <a:lnTo>
                    <a:pt x="230695" y="95250"/>
                  </a:lnTo>
                  <a:lnTo>
                    <a:pt x="230695" y="94234"/>
                  </a:lnTo>
                  <a:lnTo>
                    <a:pt x="239496" y="86360"/>
                  </a:lnTo>
                  <a:lnTo>
                    <a:pt x="245516" y="86360"/>
                  </a:lnTo>
                  <a:lnTo>
                    <a:pt x="249593" y="90424"/>
                  </a:lnTo>
                  <a:lnTo>
                    <a:pt x="249593" y="67056"/>
                  </a:lnTo>
                  <a:lnTo>
                    <a:pt x="22910" y="67056"/>
                  </a:lnTo>
                  <a:lnTo>
                    <a:pt x="22910" y="77470"/>
                  </a:lnTo>
                  <a:lnTo>
                    <a:pt x="22910" y="114554"/>
                  </a:lnTo>
                  <a:lnTo>
                    <a:pt x="12255" y="114554"/>
                  </a:lnTo>
                  <a:lnTo>
                    <a:pt x="12255" y="77470"/>
                  </a:lnTo>
                  <a:lnTo>
                    <a:pt x="22910" y="77470"/>
                  </a:lnTo>
                  <a:lnTo>
                    <a:pt x="22910" y="67056"/>
                  </a:lnTo>
                  <a:lnTo>
                    <a:pt x="0" y="67056"/>
                  </a:lnTo>
                  <a:lnTo>
                    <a:pt x="0" y="124968"/>
                  </a:lnTo>
                  <a:lnTo>
                    <a:pt x="266700" y="124968"/>
                  </a:lnTo>
                  <a:lnTo>
                    <a:pt x="266700" y="114554"/>
                  </a:lnTo>
                  <a:lnTo>
                    <a:pt x="266700" y="104394"/>
                  </a:lnTo>
                  <a:lnTo>
                    <a:pt x="266700" y="104267"/>
                  </a:lnTo>
                  <a:lnTo>
                    <a:pt x="266700" y="86360"/>
                  </a:lnTo>
                  <a:lnTo>
                    <a:pt x="266700" y="77470"/>
                  </a:lnTo>
                  <a:lnTo>
                    <a:pt x="266700" y="67056"/>
                  </a:lnTo>
                  <a:close/>
                </a:path>
                <a:path w="266700" h="125095">
                  <a:moveTo>
                    <a:pt x="266700" y="0"/>
                  </a:moveTo>
                  <a:lnTo>
                    <a:pt x="249593" y="0"/>
                  </a:lnTo>
                  <a:lnTo>
                    <a:pt x="249593" y="23368"/>
                  </a:lnTo>
                  <a:lnTo>
                    <a:pt x="249593" y="33147"/>
                  </a:lnTo>
                  <a:lnTo>
                    <a:pt x="245516" y="37211"/>
                  </a:lnTo>
                  <a:lnTo>
                    <a:pt x="240499" y="37211"/>
                  </a:lnTo>
                  <a:lnTo>
                    <a:pt x="240512" y="37084"/>
                  </a:lnTo>
                  <a:lnTo>
                    <a:pt x="235292" y="37338"/>
                  </a:lnTo>
                  <a:lnTo>
                    <a:pt x="230898" y="33274"/>
                  </a:lnTo>
                  <a:lnTo>
                    <a:pt x="230695" y="28194"/>
                  </a:lnTo>
                  <a:lnTo>
                    <a:pt x="230695" y="27178"/>
                  </a:lnTo>
                  <a:lnTo>
                    <a:pt x="239496" y="19304"/>
                  </a:lnTo>
                  <a:lnTo>
                    <a:pt x="245516" y="19304"/>
                  </a:lnTo>
                  <a:lnTo>
                    <a:pt x="249593" y="23368"/>
                  </a:lnTo>
                  <a:lnTo>
                    <a:pt x="249593" y="0"/>
                  </a:lnTo>
                  <a:lnTo>
                    <a:pt x="22910" y="0"/>
                  </a:lnTo>
                  <a:lnTo>
                    <a:pt x="22910" y="10414"/>
                  </a:lnTo>
                  <a:lnTo>
                    <a:pt x="22910" y="47498"/>
                  </a:lnTo>
                  <a:lnTo>
                    <a:pt x="12255" y="47498"/>
                  </a:lnTo>
                  <a:lnTo>
                    <a:pt x="12255" y="10414"/>
                  </a:lnTo>
                  <a:lnTo>
                    <a:pt x="22910" y="10414"/>
                  </a:lnTo>
                  <a:lnTo>
                    <a:pt x="22910" y="0"/>
                  </a:lnTo>
                  <a:lnTo>
                    <a:pt x="0" y="0"/>
                  </a:lnTo>
                  <a:lnTo>
                    <a:pt x="0" y="57912"/>
                  </a:lnTo>
                  <a:lnTo>
                    <a:pt x="266700" y="57912"/>
                  </a:lnTo>
                  <a:lnTo>
                    <a:pt x="266700" y="47498"/>
                  </a:lnTo>
                  <a:lnTo>
                    <a:pt x="266700" y="37338"/>
                  </a:lnTo>
                  <a:lnTo>
                    <a:pt x="266700" y="37211"/>
                  </a:lnTo>
                  <a:lnTo>
                    <a:pt x="266700" y="19304"/>
                  </a:lnTo>
                  <a:lnTo>
                    <a:pt x="266700" y="10414"/>
                  </a:lnTo>
                  <a:lnTo>
                    <a:pt x="266700" y="0"/>
                  </a:lnTo>
                  <a:close/>
                </a:path>
              </a:pathLst>
            </a:custGeom>
            <a:solidFill>
              <a:srgbClr val="E8E8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aphicFrame>
        <p:nvGraphicFramePr>
          <p:cNvPr id="12" name="object 12"/>
          <p:cNvGraphicFramePr>
            <a:graphicFrameLocks noGrp="1"/>
          </p:cNvGraphicFramePr>
          <p:nvPr/>
        </p:nvGraphicFramePr>
        <p:xfrm>
          <a:off x="542162" y="2118105"/>
          <a:ext cx="2880995" cy="284352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517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92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26720">
                <a:tc>
                  <a:txBody>
                    <a:bodyPr/>
                    <a:lstStyle/>
                    <a:p>
                      <a:pPr marL="150495">
                        <a:lnSpc>
                          <a:spcPct val="100000"/>
                        </a:lnSpc>
                        <a:spcBef>
                          <a:spcPts val="755"/>
                        </a:spcBef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Raw</a:t>
                      </a:r>
                      <a:r>
                        <a:rPr sz="14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20" dirty="0">
                          <a:latin typeface="Calibri"/>
                          <a:cs typeface="Calibri"/>
                        </a:rPr>
                        <a:t>Data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95885" marB="0">
                    <a:lnL w="12700">
                      <a:solidFill>
                        <a:srgbClr val="DA3466"/>
                      </a:solidFill>
                      <a:prstDash val="solid"/>
                    </a:lnL>
                    <a:lnR w="12700">
                      <a:solidFill>
                        <a:srgbClr val="DA3466"/>
                      </a:solidFill>
                      <a:prstDash val="solid"/>
                    </a:lnR>
                    <a:lnT w="12700">
                      <a:solidFill>
                        <a:srgbClr val="DA3466"/>
                      </a:solidFill>
                      <a:prstDash val="solid"/>
                    </a:lnT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DA3466"/>
                      </a:solidFill>
                      <a:prstDash val="solid"/>
                    </a:lnL>
                    <a:lnB w="19050">
                      <a:solidFill>
                        <a:srgbClr val="131C3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900">
                <a:tc rowSpan="2">
                  <a:txBody>
                    <a:bodyPr/>
                    <a:lstStyle/>
                    <a:p>
                      <a:pPr marL="673100">
                        <a:lnSpc>
                          <a:spcPct val="100000"/>
                        </a:lnSpc>
                        <a:spcBef>
                          <a:spcPts val="475"/>
                        </a:spcBef>
                      </a:pPr>
                      <a:r>
                        <a:rPr sz="1400" b="1" dirty="0">
                          <a:latin typeface="Calibri"/>
                          <a:cs typeface="Calibri"/>
                        </a:rPr>
                        <a:t>Data</a:t>
                      </a:r>
                      <a:r>
                        <a:rPr sz="1400" b="1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From</a:t>
                      </a:r>
                      <a:r>
                        <a:rPr sz="1400" b="1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spc="-10" dirty="0">
                          <a:latin typeface="Calibri"/>
                          <a:cs typeface="Calibri"/>
                        </a:rPr>
                        <a:t>Partner</a:t>
                      </a:r>
                      <a:endParaRPr sz="1400">
                        <a:latin typeface="Calibri"/>
                        <a:cs typeface="Calibri"/>
                      </a:endParaRPr>
                    </a:p>
                    <a:p>
                      <a:pPr marL="673100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Cloud</a:t>
                      </a:r>
                      <a:r>
                        <a:rPr sz="12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Storage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60325" marB="0">
                    <a:lnL w="12700">
                      <a:solidFill>
                        <a:srgbClr val="DA3466"/>
                      </a:solidFill>
                      <a:prstDash val="solid"/>
                    </a:lnL>
                    <a:lnR w="12700">
                      <a:solidFill>
                        <a:srgbClr val="DA3466"/>
                      </a:solidFill>
                      <a:prstDash val="solid"/>
                    </a:lnR>
                    <a:lnB w="12700">
                      <a:solidFill>
                        <a:srgbClr val="DA3466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DA3466"/>
                      </a:solidFill>
                      <a:prstDash val="solid"/>
                    </a:lnL>
                    <a:lnB w="19050">
                      <a:solidFill>
                        <a:srgbClr val="131C3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435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0325" marB="0">
                    <a:lnL w="12700">
                      <a:solidFill>
                        <a:srgbClr val="DA3466"/>
                      </a:solidFill>
                      <a:prstDash val="solid"/>
                    </a:lnL>
                    <a:lnR w="12700">
                      <a:solidFill>
                        <a:srgbClr val="DA3466"/>
                      </a:solidFill>
                      <a:prstDash val="solid"/>
                    </a:lnR>
                    <a:lnB w="12700">
                      <a:solidFill>
                        <a:srgbClr val="DA346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DA3466"/>
                      </a:solidFill>
                      <a:prstDash val="solid"/>
                    </a:lnL>
                    <a:lnR w="19050">
                      <a:solidFill>
                        <a:srgbClr val="131C36"/>
                      </a:solidFill>
                      <a:prstDash val="solid"/>
                    </a:lnR>
                    <a:lnT w="19050">
                      <a:solidFill>
                        <a:srgbClr val="131C36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86130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131C36"/>
                      </a:solidFill>
                      <a:prstDash val="solid"/>
                    </a:lnR>
                    <a:lnT w="12700" cap="flat" cmpd="sng" algn="ctr">
                      <a:solidFill>
                        <a:srgbClr val="DA34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6084">
                <a:tc>
                  <a:txBody>
                    <a:bodyPr/>
                    <a:lstStyle/>
                    <a:p>
                      <a:pPr marL="150495">
                        <a:lnSpc>
                          <a:spcPct val="100000"/>
                        </a:lnSpc>
                        <a:spcBef>
                          <a:spcPts val="755"/>
                        </a:spcBef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Raw</a:t>
                      </a:r>
                      <a:r>
                        <a:rPr sz="14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20" dirty="0">
                          <a:latin typeface="Calibri"/>
                          <a:cs typeface="Calibri"/>
                        </a:rPr>
                        <a:t>Data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95885" marB="0">
                    <a:lnL w="12700">
                      <a:solidFill>
                        <a:srgbClr val="DA3466"/>
                      </a:solidFill>
                      <a:prstDash val="solid"/>
                    </a:lnL>
                    <a:lnR w="12700">
                      <a:solidFill>
                        <a:srgbClr val="DA3466"/>
                      </a:solidFill>
                      <a:prstDash val="solid"/>
                    </a:lnR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DA3466"/>
                      </a:solidFill>
                      <a:prstDash val="solid"/>
                    </a:lnL>
                    <a:lnR w="19050">
                      <a:solidFill>
                        <a:srgbClr val="131C36"/>
                      </a:solidFill>
                      <a:prstDash val="solid"/>
                    </a:lnR>
                    <a:lnB w="19050">
                      <a:solidFill>
                        <a:srgbClr val="131C3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8265">
                <a:tc rowSpan="2">
                  <a:txBody>
                    <a:bodyPr/>
                    <a:lstStyle/>
                    <a:p>
                      <a:pPr marL="673100">
                        <a:lnSpc>
                          <a:spcPct val="100000"/>
                        </a:lnSpc>
                        <a:spcBef>
                          <a:spcPts val="475"/>
                        </a:spcBef>
                      </a:pPr>
                      <a:r>
                        <a:rPr sz="1400" b="1" dirty="0">
                          <a:latin typeface="Calibri"/>
                          <a:cs typeface="Calibri"/>
                        </a:rPr>
                        <a:t>Internal</a:t>
                      </a:r>
                      <a:r>
                        <a:rPr sz="1400" b="1" spc="-7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spc="-20" dirty="0">
                          <a:latin typeface="Calibri"/>
                          <a:cs typeface="Calibri"/>
                        </a:rPr>
                        <a:t>Data</a:t>
                      </a:r>
                      <a:endParaRPr sz="1400">
                        <a:latin typeface="Calibri"/>
                        <a:cs typeface="Calibri"/>
                      </a:endParaRPr>
                    </a:p>
                    <a:p>
                      <a:pPr marL="673100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Cloud</a:t>
                      </a:r>
                      <a:r>
                        <a:rPr sz="12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Pub/Sub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60325" marB="0">
                    <a:lnL w="12700">
                      <a:solidFill>
                        <a:srgbClr val="DA3466"/>
                      </a:solidFill>
                      <a:prstDash val="solid"/>
                    </a:lnL>
                    <a:lnR w="12700">
                      <a:solidFill>
                        <a:srgbClr val="DA3466"/>
                      </a:solidFill>
                      <a:prstDash val="solid"/>
                    </a:lnR>
                    <a:lnB w="12700">
                      <a:solidFill>
                        <a:srgbClr val="DA3466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DA3466"/>
                      </a:solidFill>
                      <a:prstDash val="solid"/>
                    </a:lnL>
                    <a:lnR w="19050">
                      <a:solidFill>
                        <a:srgbClr val="131C36"/>
                      </a:solidFill>
                      <a:prstDash val="solid"/>
                    </a:lnR>
                    <a:lnB w="19050">
                      <a:solidFill>
                        <a:srgbClr val="131C3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1308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0325" marB="0">
                    <a:lnL w="12700">
                      <a:solidFill>
                        <a:srgbClr val="DA3466"/>
                      </a:solidFill>
                      <a:prstDash val="solid"/>
                    </a:lnL>
                    <a:lnR w="12700">
                      <a:solidFill>
                        <a:srgbClr val="DA3466"/>
                      </a:solidFill>
                      <a:prstDash val="solid"/>
                    </a:lnR>
                    <a:lnB w="12700">
                      <a:solidFill>
                        <a:srgbClr val="DA346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DA3466"/>
                      </a:solidFill>
                      <a:prstDash val="solid"/>
                    </a:lnL>
                    <a:lnT w="19050">
                      <a:solidFill>
                        <a:srgbClr val="131C36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pSp>
        <p:nvGrpSpPr>
          <p:cNvPr id="13" name="object 13"/>
          <p:cNvGrpSpPr/>
          <p:nvPr/>
        </p:nvGrpSpPr>
        <p:grpSpPr>
          <a:xfrm>
            <a:off x="6533133" y="2601214"/>
            <a:ext cx="2555240" cy="1257935"/>
            <a:chOff x="6533133" y="2601214"/>
            <a:chExt cx="2555240" cy="1257935"/>
          </a:xfrm>
        </p:grpSpPr>
        <p:sp>
          <p:nvSpPr>
            <p:cNvPr id="14" name="object 14"/>
            <p:cNvSpPr/>
            <p:nvPr/>
          </p:nvSpPr>
          <p:spPr>
            <a:xfrm>
              <a:off x="6539483" y="2607564"/>
              <a:ext cx="2542540" cy="1245235"/>
            </a:xfrm>
            <a:custGeom>
              <a:avLst/>
              <a:gdLst/>
              <a:ahLst/>
              <a:cxnLst/>
              <a:rect l="l" t="t" r="r" b="b"/>
              <a:pathLst>
                <a:path w="2542540" h="1245235">
                  <a:moveTo>
                    <a:pt x="0" y="1245108"/>
                  </a:moveTo>
                  <a:lnTo>
                    <a:pt x="2542031" y="1245108"/>
                  </a:lnTo>
                  <a:lnTo>
                    <a:pt x="2542031" y="0"/>
                  </a:lnTo>
                  <a:lnTo>
                    <a:pt x="0" y="0"/>
                  </a:lnTo>
                  <a:lnTo>
                    <a:pt x="0" y="1245108"/>
                  </a:lnTo>
                  <a:close/>
                </a:path>
              </a:pathLst>
            </a:custGeom>
            <a:ln w="12699">
              <a:solidFill>
                <a:srgbClr val="4BA2D9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6681215" y="3142488"/>
              <a:ext cx="2261870" cy="573405"/>
            </a:xfrm>
            <a:custGeom>
              <a:avLst/>
              <a:gdLst/>
              <a:ahLst/>
              <a:cxnLst/>
              <a:rect l="l" t="t" r="r" b="b"/>
              <a:pathLst>
                <a:path w="2261870" h="573404">
                  <a:moveTo>
                    <a:pt x="2261616" y="0"/>
                  </a:moveTo>
                  <a:lnTo>
                    <a:pt x="0" y="0"/>
                  </a:lnTo>
                  <a:lnTo>
                    <a:pt x="0" y="573024"/>
                  </a:lnTo>
                  <a:lnTo>
                    <a:pt x="2261616" y="573024"/>
                  </a:lnTo>
                  <a:lnTo>
                    <a:pt x="2261616" y="0"/>
                  </a:lnTo>
                  <a:close/>
                </a:path>
              </a:pathLst>
            </a:custGeom>
            <a:solidFill>
              <a:srgbClr val="E8E8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6739127" y="3214116"/>
              <a:ext cx="440690" cy="441959"/>
            </a:xfrm>
            <a:custGeom>
              <a:avLst/>
              <a:gdLst/>
              <a:ahLst/>
              <a:cxnLst/>
              <a:rect l="l" t="t" r="r" b="b"/>
              <a:pathLst>
                <a:path w="440690" h="441960">
                  <a:moveTo>
                    <a:pt x="220218" y="0"/>
                  </a:moveTo>
                  <a:lnTo>
                    <a:pt x="175824" y="4489"/>
                  </a:lnTo>
                  <a:lnTo>
                    <a:pt x="134481" y="17365"/>
                  </a:lnTo>
                  <a:lnTo>
                    <a:pt x="97073" y="37739"/>
                  </a:lnTo>
                  <a:lnTo>
                    <a:pt x="64484" y="64722"/>
                  </a:lnTo>
                  <a:lnTo>
                    <a:pt x="37598" y="97426"/>
                  </a:lnTo>
                  <a:lnTo>
                    <a:pt x="17299" y="134963"/>
                  </a:lnTo>
                  <a:lnTo>
                    <a:pt x="4472" y="176443"/>
                  </a:lnTo>
                  <a:lnTo>
                    <a:pt x="0" y="220980"/>
                  </a:lnTo>
                  <a:lnTo>
                    <a:pt x="4472" y="265516"/>
                  </a:lnTo>
                  <a:lnTo>
                    <a:pt x="17299" y="306996"/>
                  </a:lnTo>
                  <a:lnTo>
                    <a:pt x="37598" y="344533"/>
                  </a:lnTo>
                  <a:lnTo>
                    <a:pt x="64484" y="377237"/>
                  </a:lnTo>
                  <a:lnTo>
                    <a:pt x="97073" y="404220"/>
                  </a:lnTo>
                  <a:lnTo>
                    <a:pt x="134481" y="424594"/>
                  </a:lnTo>
                  <a:lnTo>
                    <a:pt x="175824" y="437470"/>
                  </a:lnTo>
                  <a:lnTo>
                    <a:pt x="220218" y="441960"/>
                  </a:lnTo>
                  <a:lnTo>
                    <a:pt x="264611" y="437470"/>
                  </a:lnTo>
                  <a:lnTo>
                    <a:pt x="305954" y="424594"/>
                  </a:lnTo>
                  <a:lnTo>
                    <a:pt x="343362" y="404220"/>
                  </a:lnTo>
                  <a:lnTo>
                    <a:pt x="375951" y="377237"/>
                  </a:lnTo>
                  <a:lnTo>
                    <a:pt x="402837" y="344533"/>
                  </a:lnTo>
                  <a:lnTo>
                    <a:pt x="423136" y="306996"/>
                  </a:lnTo>
                  <a:lnTo>
                    <a:pt x="435963" y="265516"/>
                  </a:lnTo>
                  <a:lnTo>
                    <a:pt x="440436" y="220980"/>
                  </a:lnTo>
                  <a:lnTo>
                    <a:pt x="435963" y="176443"/>
                  </a:lnTo>
                  <a:lnTo>
                    <a:pt x="423136" y="134963"/>
                  </a:lnTo>
                  <a:lnTo>
                    <a:pt x="402837" y="97426"/>
                  </a:lnTo>
                  <a:lnTo>
                    <a:pt x="375951" y="64722"/>
                  </a:lnTo>
                  <a:lnTo>
                    <a:pt x="343362" y="37739"/>
                  </a:lnTo>
                  <a:lnTo>
                    <a:pt x="305954" y="17365"/>
                  </a:lnTo>
                  <a:lnTo>
                    <a:pt x="264611" y="4489"/>
                  </a:lnTo>
                  <a:lnTo>
                    <a:pt x="220218" y="0"/>
                  </a:lnTo>
                  <a:close/>
                </a:path>
              </a:pathLst>
            </a:custGeom>
            <a:solidFill>
              <a:srgbClr val="43469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6681216" y="3142488"/>
            <a:ext cx="2261870" cy="573405"/>
          </a:xfrm>
          <a:prstGeom prst="rect">
            <a:avLst/>
          </a:prstGeom>
        </p:spPr>
        <p:txBody>
          <a:bodyPr vert="horz" wrap="square" lIns="0" tIns="59690" rIns="0" bIns="0" rtlCol="0">
            <a:spAutoFit/>
          </a:bodyPr>
          <a:lstStyle/>
          <a:p>
            <a:pPr marL="647700">
              <a:lnSpc>
                <a:spcPct val="100000"/>
              </a:lnSpc>
              <a:spcBef>
                <a:spcPts val="470"/>
              </a:spcBef>
            </a:pPr>
            <a:r>
              <a:rPr sz="1400" b="1" dirty="0">
                <a:latin typeface="Calibri"/>
                <a:cs typeface="Calibri"/>
              </a:rPr>
              <a:t>Join</a:t>
            </a:r>
            <a:r>
              <a:rPr sz="1400" b="1" spc="-20" dirty="0">
                <a:latin typeface="Calibri"/>
                <a:cs typeface="Calibri"/>
              </a:rPr>
              <a:t> </a:t>
            </a:r>
            <a:r>
              <a:rPr sz="1400" b="1" dirty="0">
                <a:latin typeface="Calibri"/>
                <a:cs typeface="Calibri"/>
              </a:rPr>
              <a:t>&amp;</a:t>
            </a:r>
            <a:r>
              <a:rPr sz="1400" b="1" spc="-10" dirty="0">
                <a:latin typeface="Calibri"/>
                <a:cs typeface="Calibri"/>
              </a:rPr>
              <a:t> Analysis</a:t>
            </a:r>
            <a:endParaRPr sz="1400">
              <a:latin typeface="Calibri"/>
              <a:cs typeface="Calibri"/>
            </a:endParaRPr>
          </a:p>
          <a:p>
            <a:pPr marL="647700">
              <a:lnSpc>
                <a:spcPct val="100000"/>
              </a:lnSpc>
              <a:spcBef>
                <a:spcPts val="20"/>
              </a:spcBef>
            </a:pPr>
            <a:r>
              <a:rPr sz="1200" dirty="0">
                <a:latin typeface="Calibri"/>
                <a:cs typeface="Calibri"/>
              </a:rPr>
              <a:t>Cloud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BigQuery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794118" y="2798445"/>
            <a:ext cx="111569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25" dirty="0">
                <a:latin typeface="Calibri"/>
                <a:cs typeface="Calibri"/>
              </a:rPr>
              <a:t>Tokenized</a:t>
            </a:r>
            <a:r>
              <a:rPr sz="1400" spc="-5" dirty="0">
                <a:latin typeface="Calibri"/>
                <a:cs typeface="Calibri"/>
              </a:rPr>
              <a:t> </a:t>
            </a:r>
            <a:r>
              <a:rPr sz="1400" spc="-20" dirty="0">
                <a:latin typeface="Calibri"/>
                <a:cs typeface="Calibri"/>
              </a:rPr>
              <a:t>Data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4247388" y="1598675"/>
            <a:ext cx="2595880" cy="573405"/>
            <a:chOff x="4247388" y="1598675"/>
            <a:chExt cx="2595880" cy="573405"/>
          </a:xfrm>
        </p:grpSpPr>
        <p:sp>
          <p:nvSpPr>
            <p:cNvPr id="20" name="object 20"/>
            <p:cNvSpPr/>
            <p:nvPr/>
          </p:nvSpPr>
          <p:spPr>
            <a:xfrm>
              <a:off x="4247388" y="1598675"/>
              <a:ext cx="2595880" cy="573405"/>
            </a:xfrm>
            <a:custGeom>
              <a:avLst/>
              <a:gdLst/>
              <a:ahLst/>
              <a:cxnLst/>
              <a:rect l="l" t="t" r="r" b="b"/>
              <a:pathLst>
                <a:path w="2595879" h="573405">
                  <a:moveTo>
                    <a:pt x="2595371" y="0"/>
                  </a:moveTo>
                  <a:lnTo>
                    <a:pt x="0" y="0"/>
                  </a:lnTo>
                  <a:lnTo>
                    <a:pt x="0" y="573024"/>
                  </a:lnTo>
                  <a:lnTo>
                    <a:pt x="2595371" y="573024"/>
                  </a:lnTo>
                  <a:lnTo>
                    <a:pt x="2595371" y="0"/>
                  </a:lnTo>
                  <a:close/>
                </a:path>
              </a:pathLst>
            </a:custGeom>
            <a:solidFill>
              <a:srgbClr val="E8E8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4305300" y="1670303"/>
              <a:ext cx="440690" cy="441959"/>
            </a:xfrm>
            <a:custGeom>
              <a:avLst/>
              <a:gdLst/>
              <a:ahLst/>
              <a:cxnLst/>
              <a:rect l="l" t="t" r="r" b="b"/>
              <a:pathLst>
                <a:path w="440689" h="441960">
                  <a:moveTo>
                    <a:pt x="220217" y="0"/>
                  </a:moveTo>
                  <a:lnTo>
                    <a:pt x="175824" y="4489"/>
                  </a:lnTo>
                  <a:lnTo>
                    <a:pt x="134481" y="17365"/>
                  </a:lnTo>
                  <a:lnTo>
                    <a:pt x="97073" y="37739"/>
                  </a:lnTo>
                  <a:lnTo>
                    <a:pt x="64484" y="64722"/>
                  </a:lnTo>
                  <a:lnTo>
                    <a:pt x="37598" y="97426"/>
                  </a:lnTo>
                  <a:lnTo>
                    <a:pt x="17299" y="134963"/>
                  </a:lnTo>
                  <a:lnTo>
                    <a:pt x="4472" y="176443"/>
                  </a:lnTo>
                  <a:lnTo>
                    <a:pt x="0" y="220980"/>
                  </a:lnTo>
                  <a:lnTo>
                    <a:pt x="4472" y="265516"/>
                  </a:lnTo>
                  <a:lnTo>
                    <a:pt x="17299" y="306996"/>
                  </a:lnTo>
                  <a:lnTo>
                    <a:pt x="37598" y="344533"/>
                  </a:lnTo>
                  <a:lnTo>
                    <a:pt x="64484" y="377237"/>
                  </a:lnTo>
                  <a:lnTo>
                    <a:pt x="97073" y="404220"/>
                  </a:lnTo>
                  <a:lnTo>
                    <a:pt x="134481" y="424594"/>
                  </a:lnTo>
                  <a:lnTo>
                    <a:pt x="175824" y="437470"/>
                  </a:lnTo>
                  <a:lnTo>
                    <a:pt x="220217" y="441960"/>
                  </a:lnTo>
                  <a:lnTo>
                    <a:pt x="264611" y="437470"/>
                  </a:lnTo>
                  <a:lnTo>
                    <a:pt x="305954" y="424594"/>
                  </a:lnTo>
                  <a:lnTo>
                    <a:pt x="343362" y="404220"/>
                  </a:lnTo>
                  <a:lnTo>
                    <a:pt x="375951" y="377237"/>
                  </a:lnTo>
                  <a:lnTo>
                    <a:pt x="402837" y="344533"/>
                  </a:lnTo>
                  <a:lnTo>
                    <a:pt x="423136" y="306996"/>
                  </a:lnTo>
                  <a:lnTo>
                    <a:pt x="435963" y="265516"/>
                  </a:lnTo>
                  <a:lnTo>
                    <a:pt x="440436" y="220980"/>
                  </a:lnTo>
                  <a:lnTo>
                    <a:pt x="435963" y="176443"/>
                  </a:lnTo>
                  <a:lnTo>
                    <a:pt x="423136" y="134963"/>
                  </a:lnTo>
                  <a:lnTo>
                    <a:pt x="402837" y="97426"/>
                  </a:lnTo>
                  <a:lnTo>
                    <a:pt x="375951" y="64722"/>
                  </a:lnTo>
                  <a:lnTo>
                    <a:pt x="343362" y="37739"/>
                  </a:lnTo>
                  <a:lnTo>
                    <a:pt x="305954" y="17365"/>
                  </a:lnTo>
                  <a:lnTo>
                    <a:pt x="264611" y="4489"/>
                  </a:lnTo>
                  <a:lnTo>
                    <a:pt x="220217" y="0"/>
                  </a:lnTo>
                  <a:close/>
                </a:path>
              </a:pathLst>
            </a:custGeom>
            <a:solidFill>
              <a:srgbClr val="43469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2" name="object 22"/>
          <p:cNvGrpSpPr/>
          <p:nvPr/>
        </p:nvGrpSpPr>
        <p:grpSpPr>
          <a:xfrm>
            <a:off x="6821519" y="2540507"/>
            <a:ext cx="4819015" cy="1400810"/>
            <a:chOff x="6821519" y="2540507"/>
            <a:chExt cx="4819015" cy="1400810"/>
          </a:xfrm>
        </p:grpSpPr>
        <p:pic>
          <p:nvPicPr>
            <p:cNvPr id="23" name="object 2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21519" y="3302968"/>
              <a:ext cx="280447" cy="265731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9738360" y="2540507"/>
              <a:ext cx="1902460" cy="1400810"/>
            </a:xfrm>
            <a:custGeom>
              <a:avLst/>
              <a:gdLst/>
              <a:ahLst/>
              <a:cxnLst/>
              <a:rect l="l" t="t" r="r" b="b"/>
              <a:pathLst>
                <a:path w="1902459" h="1400810">
                  <a:moveTo>
                    <a:pt x="1901952" y="0"/>
                  </a:moveTo>
                  <a:lnTo>
                    <a:pt x="0" y="0"/>
                  </a:lnTo>
                  <a:lnTo>
                    <a:pt x="0" y="1400556"/>
                  </a:lnTo>
                  <a:lnTo>
                    <a:pt x="1901952" y="1400556"/>
                  </a:lnTo>
                  <a:lnTo>
                    <a:pt x="1901952" y="0"/>
                  </a:lnTo>
                  <a:close/>
                </a:path>
              </a:pathLst>
            </a:custGeom>
            <a:solidFill>
              <a:srgbClr val="F8DFB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9884664" y="3147059"/>
              <a:ext cx="1590040" cy="711835"/>
            </a:xfrm>
            <a:custGeom>
              <a:avLst/>
              <a:gdLst/>
              <a:ahLst/>
              <a:cxnLst/>
              <a:rect l="l" t="t" r="r" b="b"/>
              <a:pathLst>
                <a:path w="1590040" h="711835">
                  <a:moveTo>
                    <a:pt x="711708" y="355854"/>
                  </a:moveTo>
                  <a:lnTo>
                    <a:pt x="708456" y="307555"/>
                  </a:lnTo>
                  <a:lnTo>
                    <a:pt x="698982" y="261239"/>
                  </a:lnTo>
                  <a:lnTo>
                    <a:pt x="683729" y="217322"/>
                  </a:lnTo>
                  <a:lnTo>
                    <a:pt x="663105" y="176225"/>
                  </a:lnTo>
                  <a:lnTo>
                    <a:pt x="637540" y="138379"/>
                  </a:lnTo>
                  <a:lnTo>
                    <a:pt x="607453" y="104203"/>
                  </a:lnTo>
                  <a:lnTo>
                    <a:pt x="573278" y="74129"/>
                  </a:lnTo>
                  <a:lnTo>
                    <a:pt x="535419" y="48577"/>
                  </a:lnTo>
                  <a:lnTo>
                    <a:pt x="494334" y="27965"/>
                  </a:lnTo>
                  <a:lnTo>
                    <a:pt x="450430" y="12712"/>
                  </a:lnTo>
                  <a:lnTo>
                    <a:pt x="404126" y="3251"/>
                  </a:lnTo>
                  <a:lnTo>
                    <a:pt x="355854" y="0"/>
                  </a:lnTo>
                  <a:lnTo>
                    <a:pt x="307543" y="3251"/>
                  </a:lnTo>
                  <a:lnTo>
                    <a:pt x="261226" y="12712"/>
                  </a:lnTo>
                  <a:lnTo>
                    <a:pt x="217309" y="27965"/>
                  </a:lnTo>
                  <a:lnTo>
                    <a:pt x="176212" y="48577"/>
                  </a:lnTo>
                  <a:lnTo>
                    <a:pt x="138366" y="74129"/>
                  </a:lnTo>
                  <a:lnTo>
                    <a:pt x="104203" y="104203"/>
                  </a:lnTo>
                  <a:lnTo>
                    <a:pt x="74117" y="138379"/>
                  </a:lnTo>
                  <a:lnTo>
                    <a:pt x="48564" y="176225"/>
                  </a:lnTo>
                  <a:lnTo>
                    <a:pt x="27952" y="217322"/>
                  </a:lnTo>
                  <a:lnTo>
                    <a:pt x="12700" y="261239"/>
                  </a:lnTo>
                  <a:lnTo>
                    <a:pt x="3238" y="307555"/>
                  </a:lnTo>
                  <a:lnTo>
                    <a:pt x="0" y="355854"/>
                  </a:lnTo>
                  <a:lnTo>
                    <a:pt x="3238" y="404139"/>
                  </a:lnTo>
                  <a:lnTo>
                    <a:pt x="12700" y="450443"/>
                  </a:lnTo>
                  <a:lnTo>
                    <a:pt x="27952" y="494347"/>
                  </a:lnTo>
                  <a:lnTo>
                    <a:pt x="48564" y="535432"/>
                  </a:lnTo>
                  <a:lnTo>
                    <a:pt x="74117" y="573290"/>
                  </a:lnTo>
                  <a:lnTo>
                    <a:pt x="104203" y="607466"/>
                  </a:lnTo>
                  <a:lnTo>
                    <a:pt x="138366" y="637552"/>
                  </a:lnTo>
                  <a:lnTo>
                    <a:pt x="176212" y="663117"/>
                  </a:lnTo>
                  <a:lnTo>
                    <a:pt x="217309" y="683742"/>
                  </a:lnTo>
                  <a:lnTo>
                    <a:pt x="261226" y="698995"/>
                  </a:lnTo>
                  <a:lnTo>
                    <a:pt x="307543" y="708469"/>
                  </a:lnTo>
                  <a:lnTo>
                    <a:pt x="355854" y="711708"/>
                  </a:lnTo>
                  <a:lnTo>
                    <a:pt x="404126" y="708469"/>
                  </a:lnTo>
                  <a:lnTo>
                    <a:pt x="450430" y="698995"/>
                  </a:lnTo>
                  <a:lnTo>
                    <a:pt x="494334" y="683742"/>
                  </a:lnTo>
                  <a:lnTo>
                    <a:pt x="535432" y="663117"/>
                  </a:lnTo>
                  <a:lnTo>
                    <a:pt x="573278" y="637552"/>
                  </a:lnTo>
                  <a:lnTo>
                    <a:pt x="607453" y="607466"/>
                  </a:lnTo>
                  <a:lnTo>
                    <a:pt x="637540" y="573290"/>
                  </a:lnTo>
                  <a:lnTo>
                    <a:pt x="663105" y="535432"/>
                  </a:lnTo>
                  <a:lnTo>
                    <a:pt x="683729" y="494347"/>
                  </a:lnTo>
                  <a:lnTo>
                    <a:pt x="698982" y="450443"/>
                  </a:lnTo>
                  <a:lnTo>
                    <a:pt x="708456" y="404139"/>
                  </a:lnTo>
                  <a:lnTo>
                    <a:pt x="711708" y="355854"/>
                  </a:lnTo>
                  <a:close/>
                </a:path>
                <a:path w="1590040" h="711835">
                  <a:moveTo>
                    <a:pt x="1589532" y="355854"/>
                  </a:moveTo>
                  <a:lnTo>
                    <a:pt x="1586268" y="307555"/>
                  </a:lnTo>
                  <a:lnTo>
                    <a:pt x="1576793" y="261239"/>
                  </a:lnTo>
                  <a:lnTo>
                    <a:pt x="1561503" y="217322"/>
                  </a:lnTo>
                  <a:lnTo>
                    <a:pt x="1540840" y="176225"/>
                  </a:lnTo>
                  <a:lnTo>
                    <a:pt x="1515224" y="138379"/>
                  </a:lnTo>
                  <a:lnTo>
                    <a:pt x="1485087" y="104203"/>
                  </a:lnTo>
                  <a:lnTo>
                    <a:pt x="1450835" y="74129"/>
                  </a:lnTo>
                  <a:lnTo>
                    <a:pt x="1412913" y="48577"/>
                  </a:lnTo>
                  <a:lnTo>
                    <a:pt x="1371727" y="27965"/>
                  </a:lnTo>
                  <a:lnTo>
                    <a:pt x="1327721" y="12712"/>
                  </a:lnTo>
                  <a:lnTo>
                    <a:pt x="1281303" y="3251"/>
                  </a:lnTo>
                  <a:lnTo>
                    <a:pt x="1232916" y="0"/>
                  </a:lnTo>
                  <a:lnTo>
                    <a:pt x="1184516" y="3251"/>
                  </a:lnTo>
                  <a:lnTo>
                    <a:pt x="1138097" y="12712"/>
                  </a:lnTo>
                  <a:lnTo>
                    <a:pt x="1094092" y="27965"/>
                  </a:lnTo>
                  <a:lnTo>
                    <a:pt x="1052906" y="48577"/>
                  </a:lnTo>
                  <a:lnTo>
                    <a:pt x="1014984" y="74129"/>
                  </a:lnTo>
                  <a:lnTo>
                    <a:pt x="980732" y="104203"/>
                  </a:lnTo>
                  <a:lnTo>
                    <a:pt x="950595" y="138379"/>
                  </a:lnTo>
                  <a:lnTo>
                    <a:pt x="924979" y="176225"/>
                  </a:lnTo>
                  <a:lnTo>
                    <a:pt x="904316" y="217322"/>
                  </a:lnTo>
                  <a:lnTo>
                    <a:pt x="889025" y="261239"/>
                  </a:lnTo>
                  <a:lnTo>
                    <a:pt x="879551" y="307555"/>
                  </a:lnTo>
                  <a:lnTo>
                    <a:pt x="876300" y="355854"/>
                  </a:lnTo>
                  <a:lnTo>
                    <a:pt x="879551" y="404139"/>
                  </a:lnTo>
                  <a:lnTo>
                    <a:pt x="889025" y="450443"/>
                  </a:lnTo>
                  <a:lnTo>
                    <a:pt x="904316" y="494347"/>
                  </a:lnTo>
                  <a:lnTo>
                    <a:pt x="924979" y="535432"/>
                  </a:lnTo>
                  <a:lnTo>
                    <a:pt x="950595" y="573290"/>
                  </a:lnTo>
                  <a:lnTo>
                    <a:pt x="980732" y="607466"/>
                  </a:lnTo>
                  <a:lnTo>
                    <a:pt x="1014984" y="637552"/>
                  </a:lnTo>
                  <a:lnTo>
                    <a:pt x="1052906" y="663117"/>
                  </a:lnTo>
                  <a:lnTo>
                    <a:pt x="1094092" y="683742"/>
                  </a:lnTo>
                  <a:lnTo>
                    <a:pt x="1138097" y="698995"/>
                  </a:lnTo>
                  <a:lnTo>
                    <a:pt x="1184516" y="708469"/>
                  </a:lnTo>
                  <a:lnTo>
                    <a:pt x="1232916" y="711708"/>
                  </a:lnTo>
                  <a:lnTo>
                    <a:pt x="1281303" y="708469"/>
                  </a:lnTo>
                  <a:lnTo>
                    <a:pt x="1327721" y="698995"/>
                  </a:lnTo>
                  <a:lnTo>
                    <a:pt x="1371727" y="683742"/>
                  </a:lnTo>
                  <a:lnTo>
                    <a:pt x="1412913" y="663117"/>
                  </a:lnTo>
                  <a:lnTo>
                    <a:pt x="1450835" y="637552"/>
                  </a:lnTo>
                  <a:lnTo>
                    <a:pt x="1485087" y="607466"/>
                  </a:lnTo>
                  <a:lnTo>
                    <a:pt x="1515224" y="573290"/>
                  </a:lnTo>
                  <a:lnTo>
                    <a:pt x="1540840" y="535432"/>
                  </a:lnTo>
                  <a:lnTo>
                    <a:pt x="1561503" y="494347"/>
                  </a:lnTo>
                  <a:lnTo>
                    <a:pt x="1576793" y="450443"/>
                  </a:lnTo>
                  <a:lnTo>
                    <a:pt x="1586268" y="404139"/>
                  </a:lnTo>
                  <a:lnTo>
                    <a:pt x="1589532" y="355854"/>
                  </a:lnTo>
                  <a:close/>
                </a:path>
              </a:pathLst>
            </a:custGeom>
            <a:solidFill>
              <a:srgbClr val="43469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4247388" y="1598675"/>
            <a:ext cx="2595880" cy="573405"/>
          </a:xfrm>
          <a:prstGeom prst="rect">
            <a:avLst/>
          </a:prstGeom>
        </p:spPr>
        <p:txBody>
          <a:bodyPr vert="horz" wrap="square" lIns="0" tIns="59690" rIns="0" bIns="0" rtlCol="0">
            <a:spAutoFit/>
          </a:bodyPr>
          <a:lstStyle/>
          <a:p>
            <a:pPr marL="647700">
              <a:lnSpc>
                <a:spcPct val="100000"/>
              </a:lnSpc>
              <a:spcBef>
                <a:spcPts val="470"/>
              </a:spcBef>
            </a:pPr>
            <a:r>
              <a:rPr sz="1400" b="1" dirty="0">
                <a:latin typeface="Calibri"/>
                <a:cs typeface="Calibri"/>
              </a:rPr>
              <a:t>De-identify:</a:t>
            </a:r>
            <a:r>
              <a:rPr sz="1400" b="1" spc="-70" dirty="0">
                <a:latin typeface="Calibri"/>
                <a:cs typeface="Calibri"/>
              </a:rPr>
              <a:t> </a:t>
            </a:r>
            <a:r>
              <a:rPr sz="1400" b="1" spc="-10" dirty="0">
                <a:latin typeface="Calibri"/>
                <a:cs typeface="Calibri"/>
              </a:rPr>
              <a:t>Tokenize</a:t>
            </a:r>
            <a:endParaRPr sz="1400">
              <a:latin typeface="Calibri"/>
              <a:cs typeface="Calibri"/>
            </a:endParaRPr>
          </a:p>
          <a:p>
            <a:pPr marL="647700">
              <a:lnSpc>
                <a:spcPct val="100000"/>
              </a:lnSpc>
              <a:spcBef>
                <a:spcPts val="20"/>
              </a:spcBef>
            </a:pPr>
            <a:r>
              <a:rPr sz="1200" dirty="0">
                <a:latin typeface="Calibri"/>
                <a:cs typeface="Calibri"/>
              </a:rPr>
              <a:t>Cloud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Data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Loss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Prevention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3738371" y="1765284"/>
            <a:ext cx="2595880" cy="1965960"/>
            <a:chOff x="3738371" y="1765284"/>
            <a:chExt cx="2595880" cy="1965960"/>
          </a:xfrm>
        </p:grpSpPr>
        <p:pic>
          <p:nvPicPr>
            <p:cNvPr id="28" name="object 2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86182" y="1765284"/>
              <a:ext cx="283352" cy="268493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3738371" y="3157727"/>
              <a:ext cx="2595880" cy="573405"/>
            </a:xfrm>
            <a:custGeom>
              <a:avLst/>
              <a:gdLst/>
              <a:ahLst/>
              <a:cxnLst/>
              <a:rect l="l" t="t" r="r" b="b"/>
              <a:pathLst>
                <a:path w="2595879" h="573404">
                  <a:moveTo>
                    <a:pt x="2595372" y="0"/>
                  </a:moveTo>
                  <a:lnTo>
                    <a:pt x="0" y="0"/>
                  </a:lnTo>
                  <a:lnTo>
                    <a:pt x="0" y="573024"/>
                  </a:lnTo>
                  <a:lnTo>
                    <a:pt x="2595372" y="573024"/>
                  </a:lnTo>
                  <a:lnTo>
                    <a:pt x="2595372" y="0"/>
                  </a:lnTo>
                  <a:close/>
                </a:path>
              </a:pathLst>
            </a:custGeom>
            <a:solidFill>
              <a:srgbClr val="E8E8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3796283" y="3229355"/>
              <a:ext cx="440690" cy="441959"/>
            </a:xfrm>
            <a:custGeom>
              <a:avLst/>
              <a:gdLst/>
              <a:ahLst/>
              <a:cxnLst/>
              <a:rect l="l" t="t" r="r" b="b"/>
              <a:pathLst>
                <a:path w="440689" h="441960">
                  <a:moveTo>
                    <a:pt x="220217" y="0"/>
                  </a:moveTo>
                  <a:lnTo>
                    <a:pt x="175824" y="4489"/>
                  </a:lnTo>
                  <a:lnTo>
                    <a:pt x="134481" y="17365"/>
                  </a:lnTo>
                  <a:lnTo>
                    <a:pt x="97073" y="37739"/>
                  </a:lnTo>
                  <a:lnTo>
                    <a:pt x="64484" y="64722"/>
                  </a:lnTo>
                  <a:lnTo>
                    <a:pt x="37598" y="97426"/>
                  </a:lnTo>
                  <a:lnTo>
                    <a:pt x="17299" y="134963"/>
                  </a:lnTo>
                  <a:lnTo>
                    <a:pt x="4472" y="176443"/>
                  </a:lnTo>
                  <a:lnTo>
                    <a:pt x="0" y="220980"/>
                  </a:lnTo>
                  <a:lnTo>
                    <a:pt x="4472" y="265516"/>
                  </a:lnTo>
                  <a:lnTo>
                    <a:pt x="17299" y="306996"/>
                  </a:lnTo>
                  <a:lnTo>
                    <a:pt x="37598" y="344533"/>
                  </a:lnTo>
                  <a:lnTo>
                    <a:pt x="64484" y="377237"/>
                  </a:lnTo>
                  <a:lnTo>
                    <a:pt x="97073" y="404220"/>
                  </a:lnTo>
                  <a:lnTo>
                    <a:pt x="134481" y="424594"/>
                  </a:lnTo>
                  <a:lnTo>
                    <a:pt x="175824" y="437470"/>
                  </a:lnTo>
                  <a:lnTo>
                    <a:pt x="220217" y="441960"/>
                  </a:lnTo>
                  <a:lnTo>
                    <a:pt x="264611" y="437470"/>
                  </a:lnTo>
                  <a:lnTo>
                    <a:pt x="305954" y="424594"/>
                  </a:lnTo>
                  <a:lnTo>
                    <a:pt x="343362" y="404220"/>
                  </a:lnTo>
                  <a:lnTo>
                    <a:pt x="375951" y="377237"/>
                  </a:lnTo>
                  <a:lnTo>
                    <a:pt x="402837" y="344533"/>
                  </a:lnTo>
                  <a:lnTo>
                    <a:pt x="423136" y="306996"/>
                  </a:lnTo>
                  <a:lnTo>
                    <a:pt x="435963" y="265516"/>
                  </a:lnTo>
                  <a:lnTo>
                    <a:pt x="440436" y="220980"/>
                  </a:lnTo>
                  <a:lnTo>
                    <a:pt x="435963" y="176443"/>
                  </a:lnTo>
                  <a:lnTo>
                    <a:pt x="423136" y="134963"/>
                  </a:lnTo>
                  <a:lnTo>
                    <a:pt x="402837" y="97426"/>
                  </a:lnTo>
                  <a:lnTo>
                    <a:pt x="375951" y="64722"/>
                  </a:lnTo>
                  <a:lnTo>
                    <a:pt x="343362" y="37739"/>
                  </a:lnTo>
                  <a:lnTo>
                    <a:pt x="305954" y="17365"/>
                  </a:lnTo>
                  <a:lnTo>
                    <a:pt x="264611" y="4489"/>
                  </a:lnTo>
                  <a:lnTo>
                    <a:pt x="220217" y="0"/>
                  </a:lnTo>
                  <a:close/>
                </a:path>
              </a:pathLst>
            </a:custGeom>
            <a:solidFill>
              <a:srgbClr val="43469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3738371" y="3157727"/>
            <a:ext cx="2595880" cy="573405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647700">
              <a:lnSpc>
                <a:spcPct val="100000"/>
              </a:lnSpc>
              <a:spcBef>
                <a:spcPts val="475"/>
              </a:spcBef>
            </a:pPr>
            <a:r>
              <a:rPr sz="1400" b="1" dirty="0">
                <a:latin typeface="Calibri"/>
                <a:cs typeface="Calibri"/>
              </a:rPr>
              <a:t>Ingest</a:t>
            </a:r>
            <a:r>
              <a:rPr sz="1400" b="1" spc="-55" dirty="0">
                <a:latin typeface="Calibri"/>
                <a:cs typeface="Calibri"/>
              </a:rPr>
              <a:t> </a:t>
            </a:r>
            <a:r>
              <a:rPr sz="1400" b="1" dirty="0">
                <a:latin typeface="Calibri"/>
                <a:cs typeface="Calibri"/>
              </a:rPr>
              <a:t>to</a:t>
            </a:r>
            <a:r>
              <a:rPr sz="1400" b="1" spc="-35" dirty="0">
                <a:latin typeface="Calibri"/>
                <a:cs typeface="Calibri"/>
              </a:rPr>
              <a:t> </a:t>
            </a:r>
            <a:r>
              <a:rPr sz="1400" b="1" spc="-10" dirty="0">
                <a:latin typeface="Calibri"/>
                <a:cs typeface="Calibri"/>
              </a:rPr>
              <a:t>BigQuery</a:t>
            </a:r>
            <a:endParaRPr sz="1400">
              <a:latin typeface="Calibri"/>
              <a:cs typeface="Calibri"/>
            </a:endParaRPr>
          </a:p>
          <a:p>
            <a:pPr marL="647700">
              <a:lnSpc>
                <a:spcPct val="100000"/>
              </a:lnSpc>
              <a:spcBef>
                <a:spcPts val="20"/>
              </a:spcBef>
            </a:pPr>
            <a:r>
              <a:rPr sz="1200" dirty="0">
                <a:latin typeface="Calibri"/>
                <a:cs typeface="Calibri"/>
              </a:rPr>
              <a:t>Cloud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Dataflow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3428238" y="2186177"/>
            <a:ext cx="2165985" cy="1391920"/>
            <a:chOff x="3428238" y="2186177"/>
            <a:chExt cx="2165985" cy="1391920"/>
          </a:xfrm>
        </p:grpSpPr>
        <p:pic>
          <p:nvPicPr>
            <p:cNvPr id="33" name="object 3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929126" y="3313556"/>
              <a:ext cx="164337" cy="264413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3428238" y="2186177"/>
              <a:ext cx="2165985" cy="1280160"/>
            </a:xfrm>
            <a:custGeom>
              <a:avLst/>
              <a:gdLst/>
              <a:ahLst/>
              <a:cxnLst/>
              <a:rect l="l" t="t" r="r" b="b"/>
              <a:pathLst>
                <a:path w="2165985" h="1280160">
                  <a:moveTo>
                    <a:pt x="311277" y="1242060"/>
                  </a:moveTo>
                  <a:lnTo>
                    <a:pt x="292227" y="1232535"/>
                  </a:lnTo>
                  <a:lnTo>
                    <a:pt x="235077" y="1203960"/>
                  </a:lnTo>
                  <a:lnTo>
                    <a:pt x="235077" y="1232535"/>
                  </a:lnTo>
                  <a:lnTo>
                    <a:pt x="0" y="1232535"/>
                  </a:lnTo>
                  <a:lnTo>
                    <a:pt x="0" y="1251585"/>
                  </a:lnTo>
                  <a:lnTo>
                    <a:pt x="235077" y="1251585"/>
                  </a:lnTo>
                  <a:lnTo>
                    <a:pt x="235077" y="1280160"/>
                  </a:lnTo>
                  <a:lnTo>
                    <a:pt x="292227" y="1251585"/>
                  </a:lnTo>
                  <a:lnTo>
                    <a:pt x="311277" y="1242060"/>
                  </a:lnTo>
                  <a:close/>
                </a:path>
                <a:path w="2165985" h="1280160">
                  <a:moveTo>
                    <a:pt x="2165731" y="0"/>
                  </a:moveTo>
                  <a:lnTo>
                    <a:pt x="2094865" y="47244"/>
                  </a:lnTo>
                  <a:lnTo>
                    <a:pt x="2119553" y="61404"/>
                  </a:lnTo>
                  <a:lnTo>
                    <a:pt x="1638871" y="900747"/>
                  </a:lnTo>
                  <a:lnTo>
                    <a:pt x="1614170" y="886587"/>
                  </a:lnTo>
                  <a:lnTo>
                    <a:pt x="1609344" y="971677"/>
                  </a:lnTo>
                  <a:lnTo>
                    <a:pt x="1680210" y="924433"/>
                  </a:lnTo>
                  <a:lnTo>
                    <a:pt x="1674660" y="921258"/>
                  </a:lnTo>
                  <a:lnTo>
                    <a:pt x="1655508" y="910285"/>
                  </a:lnTo>
                  <a:lnTo>
                    <a:pt x="2136140" y="70904"/>
                  </a:lnTo>
                  <a:lnTo>
                    <a:pt x="2160905" y="85090"/>
                  </a:lnTo>
                  <a:lnTo>
                    <a:pt x="2162860" y="50419"/>
                  </a:lnTo>
                  <a:lnTo>
                    <a:pt x="2165731" y="0"/>
                  </a:lnTo>
                  <a:close/>
                </a:path>
              </a:pathLst>
            </a:custGeom>
            <a:solidFill>
              <a:srgbClr val="131C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9738359" y="2540507"/>
            <a:ext cx="1902460" cy="1400810"/>
          </a:xfrm>
          <a:prstGeom prst="rect">
            <a:avLst/>
          </a:prstGeom>
        </p:spPr>
        <p:txBody>
          <a:bodyPr vert="horz" wrap="square" lIns="0" tIns="46990" rIns="0" bIns="0" rtlCol="0">
            <a:spAutoFit/>
          </a:bodyPr>
          <a:lstStyle/>
          <a:p>
            <a:pPr marL="92710">
              <a:lnSpc>
                <a:spcPct val="100000"/>
              </a:lnSpc>
              <a:spcBef>
                <a:spcPts val="370"/>
              </a:spcBef>
            </a:pPr>
            <a:r>
              <a:rPr sz="1400" b="1" dirty="0">
                <a:latin typeface="Calibri"/>
                <a:cs typeface="Calibri"/>
              </a:rPr>
              <a:t>Report</a:t>
            </a:r>
            <a:r>
              <a:rPr sz="1400" b="1" spc="-50" dirty="0">
                <a:latin typeface="Calibri"/>
                <a:cs typeface="Calibri"/>
              </a:rPr>
              <a:t> </a:t>
            </a:r>
            <a:r>
              <a:rPr sz="1400" b="1" dirty="0">
                <a:latin typeface="Calibri"/>
                <a:cs typeface="Calibri"/>
              </a:rPr>
              <a:t>&amp;</a:t>
            </a:r>
            <a:r>
              <a:rPr sz="1400" b="1" spc="-25" dirty="0">
                <a:latin typeface="Calibri"/>
                <a:cs typeface="Calibri"/>
              </a:rPr>
              <a:t> </a:t>
            </a:r>
            <a:r>
              <a:rPr sz="1400" b="1" spc="-20" dirty="0">
                <a:latin typeface="Calibri"/>
                <a:cs typeface="Calibri"/>
              </a:rPr>
              <a:t>Share</a:t>
            </a:r>
            <a:endParaRPr sz="1400">
              <a:latin typeface="Calibri"/>
              <a:cs typeface="Calibri"/>
            </a:endParaRPr>
          </a:p>
          <a:p>
            <a:pPr marL="92710">
              <a:lnSpc>
                <a:spcPct val="100000"/>
              </a:lnSpc>
              <a:spcBef>
                <a:spcPts val="20"/>
              </a:spcBef>
            </a:pPr>
            <a:r>
              <a:rPr sz="1200" dirty="0">
                <a:latin typeface="Calibri"/>
                <a:cs typeface="Calibri"/>
              </a:rPr>
              <a:t>Business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Analysis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7164323" y="3349752"/>
            <a:ext cx="4173220" cy="2372995"/>
            <a:chOff x="7164323" y="3349752"/>
            <a:chExt cx="4173220" cy="2372995"/>
          </a:xfrm>
        </p:grpSpPr>
        <p:pic>
          <p:nvPicPr>
            <p:cNvPr id="37" name="object 3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893167" y="3404166"/>
              <a:ext cx="444232" cy="202869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10061489" y="3349752"/>
              <a:ext cx="341630" cy="320040"/>
            </a:xfrm>
            <a:custGeom>
              <a:avLst/>
              <a:gdLst/>
              <a:ahLst/>
              <a:cxnLst/>
              <a:rect l="l" t="t" r="r" b="b"/>
              <a:pathLst>
                <a:path w="341629" h="320039">
                  <a:moveTo>
                    <a:pt x="318093" y="0"/>
                  </a:moveTo>
                  <a:lnTo>
                    <a:pt x="24215" y="0"/>
                  </a:lnTo>
                  <a:lnTo>
                    <a:pt x="12710" y="1240"/>
                  </a:lnTo>
                  <a:lnTo>
                    <a:pt x="5229" y="5349"/>
                  </a:lnTo>
                  <a:lnTo>
                    <a:pt x="1177" y="12912"/>
                  </a:lnTo>
                  <a:lnTo>
                    <a:pt x="25" y="23875"/>
                  </a:lnTo>
                  <a:lnTo>
                    <a:pt x="0" y="295783"/>
                  </a:lnTo>
                  <a:lnTo>
                    <a:pt x="1214" y="306966"/>
                  </a:lnTo>
                  <a:lnTo>
                    <a:pt x="5340" y="314579"/>
                  </a:lnTo>
                  <a:lnTo>
                    <a:pt x="12870" y="318762"/>
                  </a:lnTo>
                  <a:lnTo>
                    <a:pt x="24342" y="320040"/>
                  </a:lnTo>
                  <a:lnTo>
                    <a:pt x="169884" y="320040"/>
                  </a:lnTo>
                  <a:lnTo>
                    <a:pt x="316823" y="319913"/>
                  </a:lnTo>
                  <a:lnTo>
                    <a:pt x="341178" y="297306"/>
                  </a:lnTo>
                  <a:lnTo>
                    <a:pt x="212429" y="297306"/>
                  </a:lnTo>
                  <a:lnTo>
                    <a:pt x="212429" y="296925"/>
                  </a:lnTo>
                  <a:lnTo>
                    <a:pt x="15960" y="296925"/>
                  </a:lnTo>
                  <a:lnTo>
                    <a:pt x="15960" y="256794"/>
                  </a:lnTo>
                  <a:lnTo>
                    <a:pt x="212429" y="256794"/>
                  </a:lnTo>
                  <a:lnTo>
                    <a:pt x="341334" y="256667"/>
                  </a:lnTo>
                  <a:lnTo>
                    <a:pt x="341334" y="243712"/>
                  </a:lnTo>
                  <a:lnTo>
                    <a:pt x="76793" y="243712"/>
                  </a:lnTo>
                  <a:lnTo>
                    <a:pt x="76793" y="243459"/>
                  </a:lnTo>
                  <a:lnTo>
                    <a:pt x="16087" y="243459"/>
                  </a:lnTo>
                  <a:lnTo>
                    <a:pt x="16087" y="191770"/>
                  </a:lnTo>
                  <a:lnTo>
                    <a:pt x="76793" y="191770"/>
                  </a:lnTo>
                  <a:lnTo>
                    <a:pt x="341334" y="191643"/>
                  </a:lnTo>
                  <a:lnTo>
                    <a:pt x="341334" y="179197"/>
                  </a:lnTo>
                  <a:lnTo>
                    <a:pt x="212048" y="179197"/>
                  </a:lnTo>
                  <a:lnTo>
                    <a:pt x="146389" y="179070"/>
                  </a:lnTo>
                  <a:lnTo>
                    <a:pt x="77047" y="178943"/>
                  </a:lnTo>
                  <a:lnTo>
                    <a:pt x="77047" y="178815"/>
                  </a:lnTo>
                  <a:lnTo>
                    <a:pt x="16341" y="178815"/>
                  </a:lnTo>
                  <a:lnTo>
                    <a:pt x="16341" y="130810"/>
                  </a:lnTo>
                  <a:lnTo>
                    <a:pt x="77047" y="130810"/>
                  </a:lnTo>
                  <a:lnTo>
                    <a:pt x="77047" y="130175"/>
                  </a:lnTo>
                  <a:lnTo>
                    <a:pt x="341334" y="130175"/>
                  </a:lnTo>
                  <a:lnTo>
                    <a:pt x="341334" y="118237"/>
                  </a:lnTo>
                  <a:lnTo>
                    <a:pt x="273135" y="118237"/>
                  </a:lnTo>
                  <a:lnTo>
                    <a:pt x="211921" y="118110"/>
                  </a:lnTo>
                  <a:lnTo>
                    <a:pt x="16341" y="117983"/>
                  </a:lnTo>
                  <a:lnTo>
                    <a:pt x="16341" y="75564"/>
                  </a:lnTo>
                  <a:lnTo>
                    <a:pt x="341334" y="75564"/>
                  </a:lnTo>
                  <a:lnTo>
                    <a:pt x="341334" y="23875"/>
                  </a:lnTo>
                  <a:lnTo>
                    <a:pt x="340203" y="12430"/>
                  </a:lnTo>
                  <a:lnTo>
                    <a:pt x="336381" y="5079"/>
                  </a:lnTo>
                  <a:lnTo>
                    <a:pt x="329225" y="1158"/>
                  </a:lnTo>
                  <a:lnTo>
                    <a:pt x="318093" y="0"/>
                  </a:lnTo>
                  <a:close/>
                </a:path>
                <a:path w="341629" h="320039">
                  <a:moveTo>
                    <a:pt x="341334" y="256667"/>
                  </a:moveTo>
                  <a:lnTo>
                    <a:pt x="259673" y="256667"/>
                  </a:lnTo>
                  <a:lnTo>
                    <a:pt x="259673" y="297306"/>
                  </a:lnTo>
                  <a:lnTo>
                    <a:pt x="341178" y="297306"/>
                  </a:lnTo>
                  <a:lnTo>
                    <a:pt x="341243" y="296672"/>
                  </a:lnTo>
                  <a:lnTo>
                    <a:pt x="273135" y="296672"/>
                  </a:lnTo>
                  <a:lnTo>
                    <a:pt x="273135" y="256921"/>
                  </a:lnTo>
                  <a:lnTo>
                    <a:pt x="341334" y="256921"/>
                  </a:lnTo>
                  <a:lnTo>
                    <a:pt x="341334" y="256667"/>
                  </a:lnTo>
                  <a:close/>
                </a:path>
                <a:path w="341629" h="320039">
                  <a:moveTo>
                    <a:pt x="212429" y="256794"/>
                  </a:moveTo>
                  <a:lnTo>
                    <a:pt x="63204" y="256794"/>
                  </a:lnTo>
                  <a:lnTo>
                    <a:pt x="63204" y="296925"/>
                  </a:lnTo>
                  <a:lnTo>
                    <a:pt x="212429" y="296925"/>
                  </a:lnTo>
                  <a:lnTo>
                    <a:pt x="76793" y="296799"/>
                  </a:lnTo>
                  <a:lnTo>
                    <a:pt x="76666" y="256921"/>
                  </a:lnTo>
                  <a:lnTo>
                    <a:pt x="212429" y="256921"/>
                  </a:lnTo>
                  <a:close/>
                </a:path>
                <a:path w="341629" h="320039">
                  <a:moveTo>
                    <a:pt x="146770" y="256921"/>
                  </a:moveTo>
                  <a:lnTo>
                    <a:pt x="133943" y="256921"/>
                  </a:lnTo>
                  <a:lnTo>
                    <a:pt x="133943" y="296799"/>
                  </a:lnTo>
                  <a:lnTo>
                    <a:pt x="212429" y="296799"/>
                  </a:lnTo>
                  <a:lnTo>
                    <a:pt x="146770" y="296672"/>
                  </a:lnTo>
                  <a:lnTo>
                    <a:pt x="146770" y="256921"/>
                  </a:lnTo>
                  <a:close/>
                </a:path>
                <a:path w="341629" h="320039">
                  <a:moveTo>
                    <a:pt x="212429" y="256921"/>
                  </a:moveTo>
                  <a:lnTo>
                    <a:pt x="198967" y="256921"/>
                  </a:lnTo>
                  <a:lnTo>
                    <a:pt x="198840" y="296672"/>
                  </a:lnTo>
                  <a:lnTo>
                    <a:pt x="212429" y="296672"/>
                  </a:lnTo>
                  <a:lnTo>
                    <a:pt x="212429" y="256921"/>
                  </a:lnTo>
                  <a:close/>
                </a:path>
                <a:path w="341629" h="320039">
                  <a:moveTo>
                    <a:pt x="341334" y="256921"/>
                  </a:moveTo>
                  <a:lnTo>
                    <a:pt x="326475" y="256921"/>
                  </a:lnTo>
                  <a:lnTo>
                    <a:pt x="326475" y="296672"/>
                  </a:lnTo>
                  <a:lnTo>
                    <a:pt x="341243" y="296672"/>
                  </a:lnTo>
                  <a:lnTo>
                    <a:pt x="341334" y="256921"/>
                  </a:lnTo>
                  <a:close/>
                </a:path>
                <a:path w="341629" h="320039">
                  <a:moveTo>
                    <a:pt x="341334" y="191643"/>
                  </a:moveTo>
                  <a:lnTo>
                    <a:pt x="133562" y="191643"/>
                  </a:lnTo>
                  <a:lnTo>
                    <a:pt x="133562" y="243712"/>
                  </a:lnTo>
                  <a:lnTo>
                    <a:pt x="146516" y="243712"/>
                  </a:lnTo>
                  <a:lnTo>
                    <a:pt x="146516" y="192024"/>
                  </a:lnTo>
                  <a:lnTo>
                    <a:pt x="212175" y="192024"/>
                  </a:lnTo>
                  <a:lnTo>
                    <a:pt x="341334" y="191897"/>
                  </a:lnTo>
                  <a:lnTo>
                    <a:pt x="341334" y="191643"/>
                  </a:lnTo>
                  <a:close/>
                </a:path>
                <a:path w="341629" h="320039">
                  <a:moveTo>
                    <a:pt x="212175" y="192024"/>
                  </a:moveTo>
                  <a:lnTo>
                    <a:pt x="198586" y="192024"/>
                  </a:lnTo>
                  <a:lnTo>
                    <a:pt x="198586" y="243712"/>
                  </a:lnTo>
                  <a:lnTo>
                    <a:pt x="341334" y="243712"/>
                  </a:lnTo>
                  <a:lnTo>
                    <a:pt x="212175" y="243586"/>
                  </a:lnTo>
                  <a:lnTo>
                    <a:pt x="212175" y="192024"/>
                  </a:lnTo>
                  <a:close/>
                </a:path>
                <a:path w="341629" h="320039">
                  <a:moveTo>
                    <a:pt x="273262" y="191897"/>
                  </a:moveTo>
                  <a:lnTo>
                    <a:pt x="212175" y="191897"/>
                  </a:lnTo>
                  <a:lnTo>
                    <a:pt x="259800" y="192024"/>
                  </a:lnTo>
                  <a:lnTo>
                    <a:pt x="259800" y="243586"/>
                  </a:lnTo>
                  <a:lnTo>
                    <a:pt x="341334" y="243586"/>
                  </a:lnTo>
                  <a:lnTo>
                    <a:pt x="273262" y="243459"/>
                  </a:lnTo>
                  <a:lnTo>
                    <a:pt x="273262" y="191897"/>
                  </a:lnTo>
                  <a:close/>
                </a:path>
                <a:path w="341629" h="320039">
                  <a:moveTo>
                    <a:pt x="76793" y="191770"/>
                  </a:moveTo>
                  <a:lnTo>
                    <a:pt x="62950" y="191770"/>
                  </a:lnTo>
                  <a:lnTo>
                    <a:pt x="62950" y="243459"/>
                  </a:lnTo>
                  <a:lnTo>
                    <a:pt x="76793" y="243459"/>
                  </a:lnTo>
                  <a:lnTo>
                    <a:pt x="76793" y="191770"/>
                  </a:lnTo>
                  <a:close/>
                </a:path>
                <a:path w="341629" h="320039">
                  <a:moveTo>
                    <a:pt x="341334" y="191897"/>
                  </a:moveTo>
                  <a:lnTo>
                    <a:pt x="326094" y="191897"/>
                  </a:lnTo>
                  <a:lnTo>
                    <a:pt x="326094" y="243459"/>
                  </a:lnTo>
                  <a:lnTo>
                    <a:pt x="341334" y="243459"/>
                  </a:lnTo>
                  <a:lnTo>
                    <a:pt x="341334" y="191897"/>
                  </a:lnTo>
                  <a:close/>
                </a:path>
                <a:path w="341629" h="320039">
                  <a:moveTo>
                    <a:pt x="273008" y="130556"/>
                  </a:moveTo>
                  <a:lnTo>
                    <a:pt x="259800" y="130556"/>
                  </a:lnTo>
                  <a:lnTo>
                    <a:pt x="259800" y="179197"/>
                  </a:lnTo>
                  <a:lnTo>
                    <a:pt x="341334" y="179197"/>
                  </a:lnTo>
                  <a:lnTo>
                    <a:pt x="341334" y="178943"/>
                  </a:lnTo>
                  <a:lnTo>
                    <a:pt x="273008" y="178943"/>
                  </a:lnTo>
                  <a:lnTo>
                    <a:pt x="273008" y="130556"/>
                  </a:lnTo>
                  <a:close/>
                </a:path>
                <a:path w="341629" h="320039">
                  <a:moveTo>
                    <a:pt x="212048" y="130810"/>
                  </a:moveTo>
                  <a:lnTo>
                    <a:pt x="198586" y="130810"/>
                  </a:lnTo>
                  <a:lnTo>
                    <a:pt x="198586" y="179070"/>
                  </a:lnTo>
                  <a:lnTo>
                    <a:pt x="212048" y="179070"/>
                  </a:lnTo>
                  <a:lnTo>
                    <a:pt x="212048" y="130810"/>
                  </a:lnTo>
                  <a:close/>
                </a:path>
                <a:path w="341629" h="320039">
                  <a:moveTo>
                    <a:pt x="341334" y="130175"/>
                  </a:moveTo>
                  <a:lnTo>
                    <a:pt x="133435" y="130175"/>
                  </a:lnTo>
                  <a:lnTo>
                    <a:pt x="133435" y="178943"/>
                  </a:lnTo>
                  <a:lnTo>
                    <a:pt x="146389" y="178943"/>
                  </a:lnTo>
                  <a:lnTo>
                    <a:pt x="146389" y="130810"/>
                  </a:lnTo>
                  <a:lnTo>
                    <a:pt x="212048" y="130810"/>
                  </a:lnTo>
                  <a:lnTo>
                    <a:pt x="212048" y="130556"/>
                  </a:lnTo>
                  <a:lnTo>
                    <a:pt x="341334" y="130556"/>
                  </a:lnTo>
                  <a:lnTo>
                    <a:pt x="341334" y="130175"/>
                  </a:lnTo>
                  <a:close/>
                </a:path>
                <a:path w="341629" h="320039">
                  <a:moveTo>
                    <a:pt x="341334" y="130556"/>
                  </a:moveTo>
                  <a:lnTo>
                    <a:pt x="325967" y="130556"/>
                  </a:lnTo>
                  <a:lnTo>
                    <a:pt x="325967" y="178943"/>
                  </a:lnTo>
                  <a:lnTo>
                    <a:pt x="341334" y="178943"/>
                  </a:lnTo>
                  <a:lnTo>
                    <a:pt x="341334" y="130556"/>
                  </a:lnTo>
                  <a:close/>
                </a:path>
                <a:path w="341629" h="320039">
                  <a:moveTo>
                    <a:pt x="77047" y="130810"/>
                  </a:moveTo>
                  <a:lnTo>
                    <a:pt x="63204" y="130810"/>
                  </a:lnTo>
                  <a:lnTo>
                    <a:pt x="63204" y="178815"/>
                  </a:lnTo>
                  <a:lnTo>
                    <a:pt x="77047" y="178815"/>
                  </a:lnTo>
                  <a:lnTo>
                    <a:pt x="77047" y="130810"/>
                  </a:lnTo>
                  <a:close/>
                </a:path>
                <a:path w="341629" h="320039">
                  <a:moveTo>
                    <a:pt x="341334" y="75946"/>
                  </a:moveTo>
                  <a:lnTo>
                    <a:pt x="326221" y="75946"/>
                  </a:lnTo>
                  <a:lnTo>
                    <a:pt x="326221" y="118237"/>
                  </a:lnTo>
                  <a:lnTo>
                    <a:pt x="341334" y="118237"/>
                  </a:lnTo>
                  <a:lnTo>
                    <a:pt x="341334" y="75946"/>
                  </a:lnTo>
                  <a:close/>
                </a:path>
                <a:path w="341629" h="320039">
                  <a:moveTo>
                    <a:pt x="273135" y="76073"/>
                  </a:moveTo>
                  <a:lnTo>
                    <a:pt x="259800" y="76073"/>
                  </a:lnTo>
                  <a:lnTo>
                    <a:pt x="259800" y="118110"/>
                  </a:lnTo>
                  <a:lnTo>
                    <a:pt x="273135" y="118110"/>
                  </a:lnTo>
                  <a:lnTo>
                    <a:pt x="273135" y="76073"/>
                  </a:lnTo>
                  <a:close/>
                </a:path>
                <a:path w="341629" h="320039">
                  <a:moveTo>
                    <a:pt x="341334" y="75564"/>
                  </a:moveTo>
                  <a:lnTo>
                    <a:pt x="62950" y="75564"/>
                  </a:lnTo>
                  <a:lnTo>
                    <a:pt x="62950" y="117983"/>
                  </a:lnTo>
                  <a:lnTo>
                    <a:pt x="211921" y="117983"/>
                  </a:lnTo>
                  <a:lnTo>
                    <a:pt x="76920" y="117856"/>
                  </a:lnTo>
                  <a:lnTo>
                    <a:pt x="76920" y="75692"/>
                  </a:lnTo>
                  <a:lnTo>
                    <a:pt x="341334" y="75692"/>
                  </a:lnTo>
                  <a:lnTo>
                    <a:pt x="341334" y="75564"/>
                  </a:lnTo>
                  <a:close/>
                </a:path>
                <a:path w="341629" h="320039">
                  <a:moveTo>
                    <a:pt x="146643" y="75692"/>
                  </a:moveTo>
                  <a:lnTo>
                    <a:pt x="133689" y="75692"/>
                  </a:lnTo>
                  <a:lnTo>
                    <a:pt x="133689" y="117856"/>
                  </a:lnTo>
                  <a:lnTo>
                    <a:pt x="146643" y="117856"/>
                  </a:lnTo>
                  <a:lnTo>
                    <a:pt x="146643" y="75692"/>
                  </a:lnTo>
                  <a:close/>
                </a:path>
                <a:path w="341629" h="320039">
                  <a:moveTo>
                    <a:pt x="341334" y="75692"/>
                  </a:moveTo>
                  <a:lnTo>
                    <a:pt x="198713" y="75692"/>
                  </a:lnTo>
                  <a:lnTo>
                    <a:pt x="198713" y="117856"/>
                  </a:lnTo>
                  <a:lnTo>
                    <a:pt x="211921" y="117856"/>
                  </a:lnTo>
                  <a:lnTo>
                    <a:pt x="211921" y="76073"/>
                  </a:lnTo>
                  <a:lnTo>
                    <a:pt x="273135" y="76073"/>
                  </a:lnTo>
                  <a:lnTo>
                    <a:pt x="341334" y="75946"/>
                  </a:lnTo>
                  <a:lnTo>
                    <a:pt x="341334" y="75692"/>
                  </a:lnTo>
                  <a:close/>
                </a:path>
              </a:pathLst>
            </a:custGeom>
            <a:solidFill>
              <a:srgbClr val="E8E8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7164323" y="4322064"/>
              <a:ext cx="1298575" cy="1400810"/>
            </a:xfrm>
            <a:custGeom>
              <a:avLst/>
              <a:gdLst/>
              <a:ahLst/>
              <a:cxnLst/>
              <a:rect l="l" t="t" r="r" b="b"/>
              <a:pathLst>
                <a:path w="1298575" h="1400810">
                  <a:moveTo>
                    <a:pt x="1298448" y="0"/>
                  </a:moveTo>
                  <a:lnTo>
                    <a:pt x="0" y="0"/>
                  </a:lnTo>
                  <a:lnTo>
                    <a:pt x="0" y="1400556"/>
                  </a:lnTo>
                  <a:lnTo>
                    <a:pt x="1298448" y="1400556"/>
                  </a:lnTo>
                  <a:lnTo>
                    <a:pt x="1298448" y="0"/>
                  </a:lnTo>
                  <a:close/>
                </a:path>
              </a:pathLst>
            </a:custGeom>
            <a:solidFill>
              <a:srgbClr val="F8DFB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0" name="object 40"/>
          <p:cNvSpPr txBox="1"/>
          <p:nvPr/>
        </p:nvSpPr>
        <p:spPr>
          <a:xfrm>
            <a:off x="7164323" y="4322064"/>
            <a:ext cx="1298575" cy="1400810"/>
          </a:xfrm>
          <a:prstGeom prst="rect">
            <a:avLst/>
          </a:prstGeom>
        </p:spPr>
        <p:txBody>
          <a:bodyPr vert="horz" wrap="square" lIns="0" tIns="121285" rIns="0" bIns="0" rtlCol="0">
            <a:spAutoFit/>
          </a:bodyPr>
          <a:lstStyle/>
          <a:p>
            <a:pPr marL="123825">
              <a:lnSpc>
                <a:spcPct val="100000"/>
              </a:lnSpc>
              <a:spcBef>
                <a:spcPts val="955"/>
              </a:spcBef>
            </a:pPr>
            <a:r>
              <a:rPr sz="1400" dirty="0">
                <a:latin typeface="Calibri"/>
                <a:cs typeface="Calibri"/>
              </a:rPr>
              <a:t>Data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Engineer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7453883" y="3390265"/>
            <a:ext cx="2286635" cy="2190750"/>
            <a:chOff x="7453883" y="3390265"/>
            <a:chExt cx="2286635" cy="2190750"/>
          </a:xfrm>
        </p:grpSpPr>
        <p:sp>
          <p:nvSpPr>
            <p:cNvPr id="42" name="object 42"/>
            <p:cNvSpPr/>
            <p:nvPr/>
          </p:nvSpPr>
          <p:spPr>
            <a:xfrm>
              <a:off x="8943593" y="3390265"/>
              <a:ext cx="796925" cy="76200"/>
            </a:xfrm>
            <a:custGeom>
              <a:avLst/>
              <a:gdLst/>
              <a:ahLst/>
              <a:cxnLst/>
              <a:rect l="l" t="t" r="r" b="b"/>
              <a:pathLst>
                <a:path w="796925" h="76200">
                  <a:moveTo>
                    <a:pt x="777558" y="28575"/>
                  </a:moveTo>
                  <a:lnTo>
                    <a:pt x="732916" y="28575"/>
                  </a:lnTo>
                  <a:lnTo>
                    <a:pt x="733044" y="47625"/>
                  </a:lnTo>
                  <a:lnTo>
                    <a:pt x="720296" y="47640"/>
                  </a:lnTo>
                  <a:lnTo>
                    <a:pt x="720344" y="76200"/>
                  </a:lnTo>
                  <a:lnTo>
                    <a:pt x="796416" y="37973"/>
                  </a:lnTo>
                  <a:lnTo>
                    <a:pt x="777558" y="28575"/>
                  </a:lnTo>
                  <a:close/>
                </a:path>
                <a:path w="796925" h="76200">
                  <a:moveTo>
                    <a:pt x="720264" y="28590"/>
                  </a:moveTo>
                  <a:lnTo>
                    <a:pt x="0" y="29463"/>
                  </a:lnTo>
                  <a:lnTo>
                    <a:pt x="0" y="48513"/>
                  </a:lnTo>
                  <a:lnTo>
                    <a:pt x="720296" y="47640"/>
                  </a:lnTo>
                  <a:lnTo>
                    <a:pt x="720264" y="28590"/>
                  </a:lnTo>
                  <a:close/>
                </a:path>
                <a:path w="796925" h="76200">
                  <a:moveTo>
                    <a:pt x="732916" y="28575"/>
                  </a:moveTo>
                  <a:lnTo>
                    <a:pt x="720264" y="28590"/>
                  </a:lnTo>
                  <a:lnTo>
                    <a:pt x="720296" y="47640"/>
                  </a:lnTo>
                  <a:lnTo>
                    <a:pt x="733044" y="47625"/>
                  </a:lnTo>
                  <a:lnTo>
                    <a:pt x="732916" y="28575"/>
                  </a:lnTo>
                  <a:close/>
                </a:path>
                <a:path w="796925" h="76200">
                  <a:moveTo>
                    <a:pt x="720216" y="0"/>
                  </a:moveTo>
                  <a:lnTo>
                    <a:pt x="720264" y="28590"/>
                  </a:lnTo>
                  <a:lnTo>
                    <a:pt x="777558" y="28575"/>
                  </a:lnTo>
                  <a:lnTo>
                    <a:pt x="720216" y="0"/>
                  </a:lnTo>
                  <a:close/>
                </a:path>
              </a:pathLst>
            </a:custGeom>
            <a:solidFill>
              <a:srgbClr val="131C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7453883" y="4867656"/>
              <a:ext cx="713740" cy="713740"/>
            </a:xfrm>
            <a:custGeom>
              <a:avLst/>
              <a:gdLst/>
              <a:ahLst/>
              <a:cxnLst/>
              <a:rect l="l" t="t" r="r" b="b"/>
              <a:pathLst>
                <a:path w="713740" h="713739">
                  <a:moveTo>
                    <a:pt x="356616" y="0"/>
                  </a:moveTo>
                  <a:lnTo>
                    <a:pt x="308220" y="3255"/>
                  </a:lnTo>
                  <a:lnTo>
                    <a:pt x="261805" y="12737"/>
                  </a:lnTo>
                  <a:lnTo>
                    <a:pt x="217795" y="28021"/>
                  </a:lnTo>
                  <a:lnTo>
                    <a:pt x="176614" y="48683"/>
                  </a:lnTo>
                  <a:lnTo>
                    <a:pt x="138688" y="74298"/>
                  </a:lnTo>
                  <a:lnTo>
                    <a:pt x="104441" y="104441"/>
                  </a:lnTo>
                  <a:lnTo>
                    <a:pt x="74298" y="138688"/>
                  </a:lnTo>
                  <a:lnTo>
                    <a:pt x="48683" y="176614"/>
                  </a:lnTo>
                  <a:lnTo>
                    <a:pt x="28021" y="217795"/>
                  </a:lnTo>
                  <a:lnTo>
                    <a:pt x="12737" y="261805"/>
                  </a:lnTo>
                  <a:lnTo>
                    <a:pt x="3255" y="308220"/>
                  </a:lnTo>
                  <a:lnTo>
                    <a:pt x="0" y="356616"/>
                  </a:lnTo>
                  <a:lnTo>
                    <a:pt x="3255" y="405011"/>
                  </a:lnTo>
                  <a:lnTo>
                    <a:pt x="12737" y="451426"/>
                  </a:lnTo>
                  <a:lnTo>
                    <a:pt x="28021" y="495436"/>
                  </a:lnTo>
                  <a:lnTo>
                    <a:pt x="48683" y="536617"/>
                  </a:lnTo>
                  <a:lnTo>
                    <a:pt x="74298" y="574543"/>
                  </a:lnTo>
                  <a:lnTo>
                    <a:pt x="104441" y="608790"/>
                  </a:lnTo>
                  <a:lnTo>
                    <a:pt x="138688" y="638933"/>
                  </a:lnTo>
                  <a:lnTo>
                    <a:pt x="176614" y="664548"/>
                  </a:lnTo>
                  <a:lnTo>
                    <a:pt x="217795" y="685210"/>
                  </a:lnTo>
                  <a:lnTo>
                    <a:pt x="261805" y="700494"/>
                  </a:lnTo>
                  <a:lnTo>
                    <a:pt x="308220" y="709976"/>
                  </a:lnTo>
                  <a:lnTo>
                    <a:pt x="356616" y="713232"/>
                  </a:lnTo>
                  <a:lnTo>
                    <a:pt x="405011" y="709976"/>
                  </a:lnTo>
                  <a:lnTo>
                    <a:pt x="451426" y="700494"/>
                  </a:lnTo>
                  <a:lnTo>
                    <a:pt x="495436" y="685210"/>
                  </a:lnTo>
                  <a:lnTo>
                    <a:pt x="536617" y="664548"/>
                  </a:lnTo>
                  <a:lnTo>
                    <a:pt x="574543" y="638933"/>
                  </a:lnTo>
                  <a:lnTo>
                    <a:pt x="608790" y="608790"/>
                  </a:lnTo>
                  <a:lnTo>
                    <a:pt x="638933" y="574543"/>
                  </a:lnTo>
                  <a:lnTo>
                    <a:pt x="664548" y="536617"/>
                  </a:lnTo>
                  <a:lnTo>
                    <a:pt x="685210" y="495436"/>
                  </a:lnTo>
                  <a:lnTo>
                    <a:pt x="700494" y="451426"/>
                  </a:lnTo>
                  <a:lnTo>
                    <a:pt x="709976" y="405011"/>
                  </a:lnTo>
                  <a:lnTo>
                    <a:pt x="713232" y="356616"/>
                  </a:lnTo>
                  <a:lnTo>
                    <a:pt x="709976" y="308220"/>
                  </a:lnTo>
                  <a:lnTo>
                    <a:pt x="700494" y="261805"/>
                  </a:lnTo>
                  <a:lnTo>
                    <a:pt x="685210" y="217795"/>
                  </a:lnTo>
                  <a:lnTo>
                    <a:pt x="664548" y="176614"/>
                  </a:lnTo>
                  <a:lnTo>
                    <a:pt x="638933" y="138688"/>
                  </a:lnTo>
                  <a:lnTo>
                    <a:pt x="608790" y="104441"/>
                  </a:lnTo>
                  <a:lnTo>
                    <a:pt x="574543" y="74298"/>
                  </a:lnTo>
                  <a:lnTo>
                    <a:pt x="536617" y="48683"/>
                  </a:lnTo>
                  <a:lnTo>
                    <a:pt x="495436" y="28021"/>
                  </a:lnTo>
                  <a:lnTo>
                    <a:pt x="451426" y="12737"/>
                  </a:lnTo>
                  <a:lnTo>
                    <a:pt x="405011" y="3255"/>
                  </a:lnTo>
                  <a:lnTo>
                    <a:pt x="356616" y="0"/>
                  </a:lnTo>
                  <a:close/>
                </a:path>
              </a:pathLst>
            </a:custGeom>
            <a:solidFill>
              <a:srgbClr val="43469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7613903" y="5085588"/>
              <a:ext cx="394970" cy="251460"/>
            </a:xfrm>
            <a:custGeom>
              <a:avLst/>
              <a:gdLst/>
              <a:ahLst/>
              <a:cxnLst/>
              <a:rect l="l" t="t" r="r" b="b"/>
              <a:pathLst>
                <a:path w="394970" h="251460">
                  <a:moveTo>
                    <a:pt x="394716" y="0"/>
                  </a:moveTo>
                  <a:lnTo>
                    <a:pt x="0" y="0"/>
                  </a:lnTo>
                  <a:lnTo>
                    <a:pt x="0" y="251459"/>
                  </a:lnTo>
                  <a:lnTo>
                    <a:pt x="394716" y="251459"/>
                  </a:lnTo>
                  <a:lnTo>
                    <a:pt x="394716" y="0"/>
                  </a:lnTo>
                  <a:close/>
                </a:path>
              </a:pathLst>
            </a:custGeom>
            <a:solidFill>
              <a:srgbClr val="E8E8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7642859" y="5109972"/>
              <a:ext cx="335280" cy="201295"/>
            </a:xfrm>
            <a:custGeom>
              <a:avLst/>
              <a:gdLst/>
              <a:ahLst/>
              <a:cxnLst/>
              <a:rect l="l" t="t" r="r" b="b"/>
              <a:pathLst>
                <a:path w="335279" h="201295">
                  <a:moveTo>
                    <a:pt x="335280" y="0"/>
                  </a:moveTo>
                  <a:lnTo>
                    <a:pt x="0" y="0"/>
                  </a:lnTo>
                  <a:lnTo>
                    <a:pt x="0" y="201167"/>
                  </a:lnTo>
                  <a:lnTo>
                    <a:pt x="335280" y="201167"/>
                  </a:lnTo>
                  <a:lnTo>
                    <a:pt x="335280" y="0"/>
                  </a:lnTo>
                  <a:close/>
                </a:path>
              </a:pathLst>
            </a:custGeom>
            <a:solidFill>
              <a:srgbClr val="4BA2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7569961" y="5341620"/>
              <a:ext cx="481330" cy="21590"/>
            </a:xfrm>
            <a:custGeom>
              <a:avLst/>
              <a:gdLst/>
              <a:ahLst/>
              <a:cxnLst/>
              <a:rect l="l" t="t" r="r" b="b"/>
              <a:pathLst>
                <a:path w="481329" h="21589">
                  <a:moveTo>
                    <a:pt x="177673" y="0"/>
                  </a:moveTo>
                  <a:lnTo>
                    <a:pt x="0" y="0"/>
                  </a:lnTo>
                  <a:lnTo>
                    <a:pt x="486" y="8477"/>
                  </a:lnTo>
                  <a:lnTo>
                    <a:pt x="4460" y="15239"/>
                  </a:lnTo>
                  <a:lnTo>
                    <a:pt x="11126" y="19716"/>
                  </a:lnTo>
                  <a:lnTo>
                    <a:pt x="19685" y="21335"/>
                  </a:lnTo>
                  <a:lnTo>
                    <a:pt x="466471" y="21335"/>
                  </a:lnTo>
                  <a:lnTo>
                    <a:pt x="473001" y="18287"/>
                  </a:lnTo>
                  <a:lnTo>
                    <a:pt x="478043" y="12953"/>
                  </a:lnTo>
                  <a:lnTo>
                    <a:pt x="480919" y="6476"/>
                  </a:lnTo>
                  <a:lnTo>
                    <a:pt x="480925" y="5079"/>
                  </a:lnTo>
                  <a:lnTo>
                    <a:pt x="178689" y="5079"/>
                  </a:lnTo>
                  <a:lnTo>
                    <a:pt x="177673" y="0"/>
                  </a:lnTo>
                  <a:close/>
                </a:path>
                <a:path w="481329" h="21589">
                  <a:moveTo>
                    <a:pt x="480949" y="0"/>
                  </a:moveTo>
                  <a:lnTo>
                    <a:pt x="303276" y="0"/>
                  </a:lnTo>
                  <a:lnTo>
                    <a:pt x="302260" y="4063"/>
                  </a:lnTo>
                  <a:lnTo>
                    <a:pt x="302260" y="5079"/>
                  </a:lnTo>
                  <a:lnTo>
                    <a:pt x="480925" y="5079"/>
                  </a:lnTo>
                  <a:lnTo>
                    <a:pt x="480949" y="0"/>
                  </a:lnTo>
                  <a:close/>
                </a:path>
              </a:pathLst>
            </a:custGeom>
            <a:solidFill>
              <a:srgbClr val="E8E8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7776209" y="3716274"/>
              <a:ext cx="76200" cy="607695"/>
            </a:xfrm>
            <a:custGeom>
              <a:avLst/>
              <a:gdLst/>
              <a:ahLst/>
              <a:cxnLst/>
              <a:rect l="l" t="t" r="r" b="b"/>
              <a:pathLst>
                <a:path w="76200" h="607695">
                  <a:moveTo>
                    <a:pt x="28539" y="531272"/>
                  </a:moveTo>
                  <a:lnTo>
                    <a:pt x="0" y="531368"/>
                  </a:lnTo>
                  <a:lnTo>
                    <a:pt x="38226" y="607440"/>
                  </a:lnTo>
                  <a:lnTo>
                    <a:pt x="69818" y="543940"/>
                  </a:lnTo>
                  <a:lnTo>
                    <a:pt x="28575" y="543940"/>
                  </a:lnTo>
                  <a:lnTo>
                    <a:pt x="28539" y="531272"/>
                  </a:lnTo>
                  <a:close/>
                </a:path>
                <a:path w="76200" h="607695">
                  <a:moveTo>
                    <a:pt x="47589" y="531209"/>
                  </a:moveTo>
                  <a:lnTo>
                    <a:pt x="28539" y="531272"/>
                  </a:lnTo>
                  <a:lnTo>
                    <a:pt x="28575" y="543940"/>
                  </a:lnTo>
                  <a:lnTo>
                    <a:pt x="47625" y="543940"/>
                  </a:lnTo>
                  <a:lnTo>
                    <a:pt x="47589" y="531209"/>
                  </a:lnTo>
                  <a:close/>
                </a:path>
                <a:path w="76200" h="607695">
                  <a:moveTo>
                    <a:pt x="76200" y="531113"/>
                  </a:moveTo>
                  <a:lnTo>
                    <a:pt x="47589" y="531209"/>
                  </a:lnTo>
                  <a:lnTo>
                    <a:pt x="47625" y="543940"/>
                  </a:lnTo>
                  <a:lnTo>
                    <a:pt x="69818" y="543940"/>
                  </a:lnTo>
                  <a:lnTo>
                    <a:pt x="76200" y="531113"/>
                  </a:lnTo>
                  <a:close/>
                </a:path>
                <a:path w="76200" h="607695">
                  <a:moveTo>
                    <a:pt x="46100" y="0"/>
                  </a:moveTo>
                  <a:lnTo>
                    <a:pt x="27050" y="0"/>
                  </a:lnTo>
                  <a:lnTo>
                    <a:pt x="28539" y="531272"/>
                  </a:lnTo>
                  <a:lnTo>
                    <a:pt x="47589" y="531209"/>
                  </a:lnTo>
                  <a:lnTo>
                    <a:pt x="46100" y="0"/>
                  </a:lnTo>
                  <a:close/>
                </a:path>
              </a:pathLst>
            </a:custGeom>
            <a:solidFill>
              <a:srgbClr val="131C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8" name="object 48"/>
          <p:cNvSpPr txBox="1"/>
          <p:nvPr/>
        </p:nvSpPr>
        <p:spPr>
          <a:xfrm>
            <a:off x="5507863" y="6524955"/>
            <a:ext cx="6544945" cy="14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solidFill>
                  <a:srgbClr val="131C36"/>
                </a:solidFill>
                <a:latin typeface="Calibri"/>
                <a:cs typeface="Calibri"/>
              </a:rPr>
              <a:t>Source:</a:t>
            </a:r>
            <a:r>
              <a:rPr sz="800" spc="335" dirty="0">
                <a:solidFill>
                  <a:srgbClr val="131C36"/>
                </a:solidFill>
                <a:latin typeface="Calibri"/>
                <a:cs typeface="Calibri"/>
              </a:rPr>
              <a:t>  </a:t>
            </a:r>
            <a:r>
              <a:rPr sz="800" spc="-10" dirty="0">
                <a:solidFill>
                  <a:srgbClr val="131C36"/>
                </a:solidFill>
                <a:latin typeface="Calibri"/>
                <a:cs typeface="Calibri"/>
              </a:rPr>
              <a:t>https://cloud.google.com/blog/products/identity-security/take-charge-</a:t>
            </a:r>
            <a:r>
              <a:rPr sz="800" dirty="0">
                <a:solidFill>
                  <a:srgbClr val="131C36"/>
                </a:solidFill>
                <a:latin typeface="Calibri"/>
                <a:cs typeface="Calibri"/>
              </a:rPr>
              <a:t>of-</a:t>
            </a:r>
            <a:r>
              <a:rPr sz="800" spc="-10" dirty="0">
                <a:solidFill>
                  <a:srgbClr val="131C36"/>
                </a:solidFill>
                <a:latin typeface="Calibri"/>
                <a:cs typeface="Calibri"/>
              </a:rPr>
              <a:t>your-data-</a:t>
            </a:r>
            <a:r>
              <a:rPr sz="800" dirty="0">
                <a:solidFill>
                  <a:srgbClr val="131C36"/>
                </a:solidFill>
                <a:latin typeface="Calibri"/>
                <a:cs typeface="Calibri"/>
              </a:rPr>
              <a:t>how-</a:t>
            </a:r>
            <a:r>
              <a:rPr sz="800" spc="-10" dirty="0">
                <a:solidFill>
                  <a:srgbClr val="131C36"/>
                </a:solidFill>
                <a:latin typeface="Calibri"/>
                <a:cs typeface="Calibri"/>
              </a:rPr>
              <a:t>tokenization-makes-</a:t>
            </a:r>
            <a:r>
              <a:rPr sz="800" dirty="0">
                <a:solidFill>
                  <a:srgbClr val="131C36"/>
                </a:solidFill>
                <a:latin typeface="Calibri"/>
                <a:cs typeface="Calibri"/>
              </a:rPr>
              <a:t>data-</a:t>
            </a:r>
            <a:r>
              <a:rPr sz="800" spc="-10" dirty="0">
                <a:solidFill>
                  <a:srgbClr val="131C36"/>
                </a:solidFill>
                <a:latin typeface="Calibri"/>
                <a:cs typeface="Calibri"/>
              </a:rPr>
              <a:t>usable-without-sacrificing-privacy</a:t>
            </a:r>
            <a:endParaRPr sz="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6350" y="0"/>
            <a:ext cx="5243195" cy="6870700"/>
            <a:chOff x="-6350" y="0"/>
            <a:chExt cx="5243195" cy="68707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5230495" cy="6858000"/>
            </a:xfrm>
            <a:custGeom>
              <a:avLst/>
              <a:gdLst/>
              <a:ahLst/>
              <a:cxnLst/>
              <a:rect l="l" t="t" r="r" b="b"/>
              <a:pathLst>
                <a:path w="5230495" h="6858000">
                  <a:moveTo>
                    <a:pt x="5230368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5230368" y="6858000"/>
                  </a:lnTo>
                  <a:lnTo>
                    <a:pt x="5230368" y="0"/>
                  </a:lnTo>
                  <a:close/>
                </a:path>
              </a:pathLst>
            </a:custGeom>
            <a:solidFill>
              <a:srgbClr val="131C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0"/>
              <a:ext cx="5230495" cy="6858000"/>
            </a:xfrm>
            <a:custGeom>
              <a:avLst/>
              <a:gdLst/>
              <a:ahLst/>
              <a:cxnLst/>
              <a:rect l="l" t="t" r="r" b="b"/>
              <a:pathLst>
                <a:path w="5230495" h="6858000">
                  <a:moveTo>
                    <a:pt x="0" y="6858000"/>
                  </a:moveTo>
                  <a:lnTo>
                    <a:pt x="5230368" y="6858000"/>
                  </a:lnTo>
                  <a:lnTo>
                    <a:pt x="5230368" y="0"/>
                  </a:lnTo>
                  <a:lnTo>
                    <a:pt x="0" y="0"/>
                  </a:lnTo>
                  <a:lnTo>
                    <a:pt x="0" y="6858000"/>
                  </a:lnTo>
                  <a:close/>
                </a:path>
              </a:pathLst>
            </a:custGeom>
            <a:ln w="12700">
              <a:solidFill>
                <a:srgbClr val="9F3D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0863" y="260350"/>
              <a:ext cx="2269744" cy="557784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88163" y="1094384"/>
            <a:ext cx="4670425" cy="9645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0000"/>
              </a:lnSpc>
              <a:spcBef>
                <a:spcPts val="100"/>
              </a:spcBef>
            </a:pPr>
            <a:r>
              <a:rPr sz="2800" b="1" dirty="0">
                <a:solidFill>
                  <a:srgbClr val="FFFFFF"/>
                </a:solidFill>
                <a:latin typeface="Calibri"/>
                <a:cs typeface="Calibri"/>
              </a:rPr>
              <a:t>Hiding</a:t>
            </a:r>
            <a:r>
              <a:rPr sz="2800" b="1" spc="-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800" b="1" spc="-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2800" b="1" spc="-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FFFFFF"/>
                </a:solidFill>
                <a:latin typeface="Calibri"/>
                <a:cs typeface="Calibri"/>
              </a:rPr>
              <a:t>with</a:t>
            </a:r>
            <a:r>
              <a:rPr sz="2800" b="1" spc="-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FFFFFF"/>
                </a:solidFill>
                <a:latin typeface="Calibri"/>
                <a:cs typeface="Calibri"/>
              </a:rPr>
              <a:t>random</a:t>
            </a:r>
            <a:r>
              <a:rPr sz="2800" b="1" spc="-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b="1" spc="-25" dirty="0">
                <a:solidFill>
                  <a:srgbClr val="FFFFFF"/>
                </a:solidFill>
                <a:latin typeface="Calibri"/>
                <a:cs typeface="Calibri"/>
              </a:rPr>
              <a:t>or </a:t>
            </a:r>
            <a:r>
              <a:rPr sz="2800" b="1" dirty="0">
                <a:solidFill>
                  <a:srgbClr val="FFFFFF"/>
                </a:solidFill>
                <a:latin typeface="Calibri"/>
                <a:cs typeface="Calibri"/>
              </a:rPr>
              <a:t>useless</a:t>
            </a:r>
            <a:r>
              <a:rPr sz="2800" b="1" spc="-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b="1" spc="-10" dirty="0">
                <a:solidFill>
                  <a:srgbClr val="FFFFFF"/>
                </a:solidFill>
                <a:latin typeface="Calibri"/>
                <a:cs typeface="Calibri"/>
              </a:rPr>
              <a:t>characters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4226" y="2452471"/>
            <a:ext cx="4902200" cy="2913380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340"/>
              </a:spcBef>
              <a:buClr>
                <a:srgbClr val="DA3467"/>
              </a:buClr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Masking</a:t>
            </a:r>
            <a:r>
              <a:rPr sz="2000" spc="-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often</a:t>
            </a:r>
            <a:r>
              <a:rPr sz="20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involves</a:t>
            </a:r>
            <a:r>
              <a:rPr sz="20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using</a:t>
            </a:r>
            <a:r>
              <a:rPr sz="20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characters</a:t>
            </a:r>
            <a:r>
              <a:rPr sz="20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FFFFFF"/>
                </a:solidFill>
                <a:latin typeface="Calibri"/>
                <a:cs typeface="Calibri"/>
              </a:rPr>
              <a:t>like</a:t>
            </a:r>
            <a:endParaRPr sz="2000">
              <a:latin typeface="Calibri"/>
              <a:cs typeface="Calibri"/>
            </a:endParaRPr>
          </a:p>
          <a:p>
            <a:pPr marL="299085">
              <a:lnSpc>
                <a:spcPct val="100000"/>
              </a:lnSpc>
              <a:spcBef>
                <a:spcPts val="240"/>
              </a:spcBef>
            </a:pP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“X”</a:t>
            </a:r>
            <a:r>
              <a:rPr sz="20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hide</a:t>
            </a:r>
            <a:r>
              <a:rPr sz="20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some or</a:t>
            </a:r>
            <a:r>
              <a:rPr sz="20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all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endParaRPr sz="200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spcBef>
                <a:spcPts val="1235"/>
              </a:spcBef>
              <a:buClr>
                <a:srgbClr val="DA3467"/>
              </a:buClr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Example</a:t>
            </a:r>
            <a:r>
              <a:rPr sz="20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0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0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only</a:t>
            </a:r>
            <a:r>
              <a:rPr sz="20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display</a:t>
            </a:r>
            <a:r>
              <a:rPr sz="20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0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last</a:t>
            </a:r>
            <a:r>
              <a:rPr sz="20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4</a:t>
            </a:r>
            <a:r>
              <a:rPr sz="20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digits</a:t>
            </a:r>
            <a:r>
              <a:rPr sz="20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25" dirty="0">
                <a:solidFill>
                  <a:srgbClr val="FFFFFF"/>
                </a:solidFill>
                <a:latin typeface="Calibri"/>
                <a:cs typeface="Calibri"/>
              </a:rPr>
              <a:t>of:</a:t>
            </a:r>
            <a:endParaRPr sz="2000">
              <a:latin typeface="Calibri"/>
              <a:cs typeface="Calibri"/>
            </a:endParaRPr>
          </a:p>
          <a:p>
            <a:pPr marL="756285" lvl="1" indent="-287020">
              <a:lnSpc>
                <a:spcPct val="100000"/>
              </a:lnSpc>
              <a:spcBef>
                <a:spcPts val="745"/>
              </a:spcBef>
              <a:buClr>
                <a:srgbClr val="DA3467"/>
              </a:buClr>
              <a:buSzPct val="114705"/>
              <a:buFont typeface="Arial"/>
              <a:buChar char="•"/>
              <a:tabLst>
                <a:tab pos="756285" algn="l"/>
                <a:tab pos="756920" algn="l"/>
              </a:tabLst>
            </a:pP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Social</a:t>
            </a:r>
            <a:r>
              <a:rPr sz="17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Security</a:t>
            </a:r>
            <a:r>
              <a:rPr sz="17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10" dirty="0">
                <a:solidFill>
                  <a:srgbClr val="FFFFFF"/>
                </a:solidFill>
                <a:latin typeface="Calibri"/>
                <a:cs typeface="Calibri"/>
              </a:rPr>
              <a:t>number</a:t>
            </a:r>
            <a:endParaRPr sz="1700">
              <a:latin typeface="Calibri"/>
              <a:cs typeface="Calibri"/>
            </a:endParaRPr>
          </a:p>
          <a:p>
            <a:pPr marL="756285" lvl="1" indent="-287020">
              <a:lnSpc>
                <a:spcPct val="100000"/>
              </a:lnSpc>
              <a:spcBef>
                <a:spcPts val="710"/>
              </a:spcBef>
              <a:buClr>
                <a:srgbClr val="DA3467"/>
              </a:buClr>
              <a:buSzPct val="114705"/>
              <a:buFont typeface="Arial"/>
              <a:buChar char="•"/>
              <a:tabLst>
                <a:tab pos="756285" algn="l"/>
                <a:tab pos="756920" algn="l"/>
              </a:tabLst>
            </a:pP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Credit</a:t>
            </a:r>
            <a:r>
              <a:rPr sz="1700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card</a:t>
            </a:r>
            <a:r>
              <a:rPr sz="17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10" dirty="0">
                <a:solidFill>
                  <a:srgbClr val="FFFFFF"/>
                </a:solidFill>
                <a:latin typeface="Calibri"/>
                <a:cs typeface="Calibri"/>
              </a:rPr>
              <a:t>number</a:t>
            </a:r>
            <a:endParaRPr sz="1700">
              <a:latin typeface="Calibri"/>
              <a:cs typeface="Calibri"/>
            </a:endParaRPr>
          </a:p>
          <a:p>
            <a:pPr marL="756285" lvl="1" indent="-287020">
              <a:lnSpc>
                <a:spcPct val="100000"/>
              </a:lnSpc>
              <a:spcBef>
                <a:spcPts val="705"/>
              </a:spcBef>
              <a:buClr>
                <a:srgbClr val="DA3467"/>
              </a:buClr>
              <a:buSzPct val="114705"/>
              <a:buFont typeface="Arial"/>
              <a:buChar char="•"/>
              <a:tabLst>
                <a:tab pos="756285" algn="l"/>
                <a:tab pos="756920" algn="l"/>
              </a:tabLst>
            </a:pP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National</a:t>
            </a:r>
            <a:r>
              <a:rPr sz="17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ID</a:t>
            </a:r>
            <a:r>
              <a:rPr sz="17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10" dirty="0">
                <a:solidFill>
                  <a:srgbClr val="FFFFFF"/>
                </a:solidFill>
                <a:latin typeface="Calibri"/>
                <a:cs typeface="Calibri"/>
              </a:rPr>
              <a:t>number</a:t>
            </a:r>
            <a:endParaRPr sz="1700">
              <a:latin typeface="Calibri"/>
              <a:cs typeface="Calibri"/>
            </a:endParaRPr>
          </a:p>
          <a:p>
            <a:pPr marL="756285" lvl="1" indent="-287020">
              <a:lnSpc>
                <a:spcPct val="100000"/>
              </a:lnSpc>
              <a:spcBef>
                <a:spcPts val="700"/>
              </a:spcBef>
              <a:buClr>
                <a:srgbClr val="DA3467"/>
              </a:buClr>
              <a:buSzPct val="114705"/>
              <a:buFont typeface="Arial"/>
              <a:buChar char="•"/>
              <a:tabLst>
                <a:tab pos="756285" algn="l"/>
                <a:tab pos="756920" algn="l"/>
              </a:tabLst>
            </a:pP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Bank</a:t>
            </a:r>
            <a:r>
              <a:rPr sz="17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account</a:t>
            </a:r>
            <a:r>
              <a:rPr sz="17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10" dirty="0">
                <a:solidFill>
                  <a:srgbClr val="FFFFFF"/>
                </a:solidFill>
                <a:latin typeface="Calibri"/>
                <a:cs typeface="Calibri"/>
              </a:rPr>
              <a:t>number</a:t>
            </a:r>
            <a:endParaRPr sz="1700">
              <a:latin typeface="Calibri"/>
              <a:cs typeface="Calibri"/>
            </a:endParaRPr>
          </a:p>
          <a:p>
            <a:pPr marL="756285" lvl="1" indent="-287020">
              <a:lnSpc>
                <a:spcPct val="100000"/>
              </a:lnSpc>
              <a:spcBef>
                <a:spcPts val="710"/>
              </a:spcBef>
              <a:buClr>
                <a:srgbClr val="DA3467"/>
              </a:buClr>
              <a:buSzPct val="114705"/>
              <a:buFont typeface="Arial"/>
              <a:buChar char="•"/>
              <a:tabLst>
                <a:tab pos="756285" algn="l"/>
                <a:tab pos="756920" algn="l"/>
              </a:tabLst>
            </a:pP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Username</a:t>
            </a:r>
            <a:r>
              <a:rPr sz="17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or</a:t>
            </a:r>
            <a:r>
              <a:rPr sz="17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email</a:t>
            </a:r>
            <a:r>
              <a:rPr sz="17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10" dirty="0">
                <a:solidFill>
                  <a:srgbClr val="FFFFFF"/>
                </a:solidFill>
                <a:latin typeface="Calibri"/>
                <a:cs typeface="Calibri"/>
              </a:rPr>
              <a:t>address</a:t>
            </a:r>
            <a:endParaRPr sz="17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5979160" cy="6858000"/>
            <a:chOff x="0" y="0"/>
            <a:chExt cx="5979160" cy="6858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5979160" cy="6858000"/>
            </a:xfrm>
            <a:custGeom>
              <a:avLst/>
              <a:gdLst/>
              <a:ahLst/>
              <a:cxnLst/>
              <a:rect l="l" t="t" r="r" b="b"/>
              <a:pathLst>
                <a:path w="5979160" h="6858000">
                  <a:moveTo>
                    <a:pt x="5978652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5978652" y="6858000"/>
                  </a:lnTo>
                  <a:lnTo>
                    <a:pt x="5978652" y="0"/>
                  </a:lnTo>
                  <a:close/>
                </a:path>
              </a:pathLst>
            </a:custGeom>
            <a:solidFill>
              <a:srgbClr val="E9E8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1401" y="260350"/>
              <a:ext cx="941832" cy="55778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9289" y="260350"/>
              <a:ext cx="344424" cy="55778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41501" y="260350"/>
              <a:ext cx="3459099" cy="557784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35102" y="1009903"/>
            <a:ext cx="27705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131C36"/>
                </a:solidFill>
                <a:latin typeface="Calibri"/>
                <a:cs typeface="Calibri"/>
              </a:rPr>
              <a:t>Also</a:t>
            </a:r>
            <a:r>
              <a:rPr sz="2400" b="1" spc="-1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rgbClr val="131C36"/>
                </a:solidFill>
                <a:latin typeface="Calibri"/>
                <a:cs typeface="Calibri"/>
              </a:rPr>
              <a:t>“anonymization”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288404" y="1254404"/>
            <a:ext cx="4932680" cy="3340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marR="5080" indent="-287020">
              <a:lnSpc>
                <a:spcPct val="110000"/>
              </a:lnSpc>
              <a:spcBef>
                <a:spcPts val="100"/>
              </a:spcBef>
              <a:buClr>
                <a:srgbClr val="DA3467"/>
              </a:buClr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Anonymization</a:t>
            </a:r>
            <a:r>
              <a:rPr sz="2200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and</a:t>
            </a:r>
            <a:r>
              <a:rPr sz="2200" spc="-6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25" dirty="0">
                <a:solidFill>
                  <a:srgbClr val="131C36"/>
                </a:solidFill>
                <a:latin typeface="Calibri"/>
                <a:cs typeface="Calibri"/>
              </a:rPr>
              <a:t>de-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identification involves</a:t>
            </a:r>
            <a:r>
              <a:rPr sz="2200" spc="-10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removing</a:t>
            </a:r>
            <a:r>
              <a:rPr sz="2200" spc="-8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personally</a:t>
            </a:r>
            <a:r>
              <a:rPr sz="2200" spc="-10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identifiable information</a:t>
            </a:r>
            <a:r>
              <a:rPr sz="2200" spc="-7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from</a:t>
            </a:r>
            <a:r>
              <a:rPr sz="2200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a</a:t>
            </a:r>
            <a:r>
              <a:rPr sz="2200" spc="-7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data</a:t>
            </a:r>
            <a:r>
              <a:rPr sz="2200" spc="-7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set</a:t>
            </a:r>
            <a:r>
              <a:rPr sz="2200" spc="-6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that</a:t>
            </a:r>
            <a:r>
              <a:rPr sz="2200" spc="-7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may</a:t>
            </a:r>
            <a:r>
              <a:rPr sz="2200" spc="-6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25" dirty="0">
                <a:solidFill>
                  <a:srgbClr val="131C36"/>
                </a:solidFill>
                <a:latin typeface="Calibri"/>
                <a:cs typeface="Calibri"/>
              </a:rPr>
              <a:t>be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used</a:t>
            </a:r>
            <a:r>
              <a:rPr sz="2200" spc="-6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131C36"/>
                </a:solidFill>
                <a:latin typeface="Calibri"/>
                <a:cs typeface="Calibri"/>
              </a:rPr>
              <a:t>for:</a:t>
            </a:r>
            <a:endParaRPr sz="2200">
              <a:latin typeface="Calibri"/>
              <a:cs typeface="Calibri"/>
            </a:endParaRPr>
          </a:p>
          <a:p>
            <a:pPr marL="756285" lvl="1" indent="-287020">
              <a:lnSpc>
                <a:spcPct val="100000"/>
              </a:lnSpc>
              <a:spcBef>
                <a:spcPts val="760"/>
              </a:spcBef>
              <a:buClr>
                <a:srgbClr val="DA3467"/>
              </a:buClr>
              <a:buSzPct val="113888"/>
              <a:buFont typeface="Arial"/>
              <a:buChar char="•"/>
              <a:tabLst>
                <a:tab pos="756285" algn="l"/>
                <a:tab pos="756920" algn="l"/>
              </a:tabLst>
            </a:pP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Medical</a:t>
            </a:r>
            <a:r>
              <a:rPr sz="1800" spc="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131C36"/>
                </a:solidFill>
                <a:latin typeface="Calibri"/>
                <a:cs typeface="Calibri"/>
              </a:rPr>
              <a:t>research</a:t>
            </a:r>
            <a:endParaRPr sz="1800">
              <a:latin typeface="Calibri"/>
              <a:cs typeface="Calibri"/>
            </a:endParaRPr>
          </a:p>
          <a:p>
            <a:pPr marL="756285" lvl="1" indent="-287020">
              <a:lnSpc>
                <a:spcPct val="100000"/>
              </a:lnSpc>
              <a:spcBef>
                <a:spcPts val="720"/>
              </a:spcBef>
              <a:buClr>
                <a:srgbClr val="DA3467"/>
              </a:buClr>
              <a:buSzPct val="113888"/>
              <a:buFont typeface="Arial"/>
              <a:buChar char="•"/>
              <a:tabLst>
                <a:tab pos="756285" algn="l"/>
                <a:tab pos="756920" algn="l"/>
              </a:tabLst>
            </a:pP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Auditing</a:t>
            </a:r>
            <a:r>
              <a:rPr sz="1800" spc="1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and </a:t>
            </a:r>
            <a:r>
              <a:rPr sz="1800" spc="-10" dirty="0">
                <a:solidFill>
                  <a:srgbClr val="131C36"/>
                </a:solidFill>
                <a:latin typeface="Calibri"/>
                <a:cs typeface="Calibri"/>
              </a:rPr>
              <a:t>testing</a:t>
            </a:r>
            <a:endParaRPr sz="1800">
              <a:latin typeface="Calibri"/>
              <a:cs typeface="Calibri"/>
            </a:endParaRPr>
          </a:p>
          <a:p>
            <a:pPr marL="756285" lvl="1" indent="-287020">
              <a:lnSpc>
                <a:spcPct val="100000"/>
              </a:lnSpc>
              <a:spcBef>
                <a:spcPts val="720"/>
              </a:spcBef>
              <a:buClr>
                <a:srgbClr val="DA3467"/>
              </a:buClr>
              <a:buSzPct val="113888"/>
              <a:buFont typeface="Arial"/>
              <a:buChar char="•"/>
              <a:tabLst>
                <a:tab pos="756285" algn="l"/>
                <a:tab pos="756920" algn="l"/>
              </a:tabLst>
            </a:pP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Financial</a:t>
            </a:r>
            <a:r>
              <a:rPr sz="1800" spc="-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131C36"/>
                </a:solidFill>
                <a:latin typeface="Calibri"/>
                <a:cs typeface="Calibri"/>
              </a:rPr>
              <a:t>inquiry</a:t>
            </a:r>
            <a:endParaRPr sz="1800">
              <a:latin typeface="Calibri"/>
              <a:cs typeface="Calibri"/>
            </a:endParaRPr>
          </a:p>
          <a:p>
            <a:pPr marL="756285" lvl="1" indent="-287020">
              <a:lnSpc>
                <a:spcPct val="100000"/>
              </a:lnSpc>
              <a:spcBef>
                <a:spcPts val="710"/>
              </a:spcBef>
              <a:buClr>
                <a:srgbClr val="DA3467"/>
              </a:buClr>
              <a:buSzPct val="113888"/>
              <a:buFont typeface="Arial"/>
              <a:buChar char="•"/>
              <a:tabLst>
                <a:tab pos="756285" algn="l"/>
                <a:tab pos="756920" algn="l"/>
              </a:tabLst>
            </a:pP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Statistical</a:t>
            </a:r>
            <a:r>
              <a:rPr sz="1800" spc="-10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131C36"/>
                </a:solidFill>
                <a:latin typeface="Calibri"/>
                <a:cs typeface="Calibri"/>
              </a:rPr>
              <a:t>analysis</a:t>
            </a:r>
            <a:endParaRPr sz="1800">
              <a:latin typeface="Calibri"/>
              <a:cs typeface="Calibri"/>
            </a:endParaRPr>
          </a:p>
          <a:p>
            <a:pPr marL="756285" lvl="1" indent="-287020">
              <a:lnSpc>
                <a:spcPct val="100000"/>
              </a:lnSpc>
              <a:spcBef>
                <a:spcPts val="720"/>
              </a:spcBef>
              <a:buClr>
                <a:srgbClr val="DA3467"/>
              </a:buClr>
              <a:buSzPct val="113888"/>
              <a:buFont typeface="Arial"/>
              <a:buChar char="•"/>
              <a:tabLst>
                <a:tab pos="756285" algn="l"/>
                <a:tab pos="756920" algn="l"/>
              </a:tabLst>
            </a:pP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Forensic</a:t>
            </a:r>
            <a:r>
              <a:rPr sz="1800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131C36"/>
                </a:solidFill>
                <a:latin typeface="Calibri"/>
                <a:cs typeface="Calibri"/>
              </a:rPr>
              <a:t>investigations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1446533" y="2515562"/>
            <a:ext cx="3446145" cy="3011170"/>
            <a:chOff x="1446533" y="2515562"/>
            <a:chExt cx="3446145" cy="3011170"/>
          </a:xfrm>
        </p:grpSpPr>
        <p:sp>
          <p:nvSpPr>
            <p:cNvPr id="10" name="object 10"/>
            <p:cNvSpPr/>
            <p:nvPr/>
          </p:nvSpPr>
          <p:spPr>
            <a:xfrm>
              <a:off x="1775294" y="2603004"/>
              <a:ext cx="3117215" cy="2923540"/>
            </a:xfrm>
            <a:custGeom>
              <a:avLst/>
              <a:gdLst/>
              <a:ahLst/>
              <a:cxnLst/>
              <a:rect l="l" t="t" r="r" b="b"/>
              <a:pathLst>
                <a:path w="3117215" h="2923540">
                  <a:moveTo>
                    <a:pt x="2337828" y="797420"/>
                  </a:moveTo>
                  <a:lnTo>
                    <a:pt x="2336368" y="748842"/>
                  </a:lnTo>
                  <a:lnTo>
                    <a:pt x="2332063" y="701040"/>
                  </a:lnTo>
                  <a:lnTo>
                    <a:pt x="2324976" y="654088"/>
                  </a:lnTo>
                  <a:lnTo>
                    <a:pt x="2315210" y="608076"/>
                  </a:lnTo>
                  <a:lnTo>
                    <a:pt x="2302840" y="563079"/>
                  </a:lnTo>
                  <a:lnTo>
                    <a:pt x="2287943" y="519188"/>
                  </a:lnTo>
                  <a:lnTo>
                    <a:pt x="2270607" y="476478"/>
                  </a:lnTo>
                  <a:lnTo>
                    <a:pt x="2250922" y="435038"/>
                  </a:lnTo>
                  <a:lnTo>
                    <a:pt x="2228964" y="394957"/>
                  </a:lnTo>
                  <a:lnTo>
                    <a:pt x="2204821" y="356311"/>
                  </a:lnTo>
                  <a:lnTo>
                    <a:pt x="2178570" y="319189"/>
                  </a:lnTo>
                  <a:lnTo>
                    <a:pt x="2150300" y="283667"/>
                  </a:lnTo>
                  <a:lnTo>
                    <a:pt x="2120087" y="249834"/>
                  </a:lnTo>
                  <a:lnTo>
                    <a:pt x="2088032" y="217766"/>
                  </a:lnTo>
                  <a:lnTo>
                    <a:pt x="2054186" y="187553"/>
                  </a:lnTo>
                  <a:lnTo>
                    <a:pt x="2018677" y="159283"/>
                  </a:lnTo>
                  <a:lnTo>
                    <a:pt x="1981542" y="133032"/>
                  </a:lnTo>
                  <a:lnTo>
                    <a:pt x="1942896" y="108877"/>
                  </a:lnTo>
                  <a:lnTo>
                    <a:pt x="1902815" y="86918"/>
                  </a:lnTo>
                  <a:lnTo>
                    <a:pt x="1861375" y="67233"/>
                  </a:lnTo>
                  <a:lnTo>
                    <a:pt x="1818678" y="49898"/>
                  </a:lnTo>
                  <a:lnTo>
                    <a:pt x="1774774" y="35001"/>
                  </a:lnTo>
                  <a:lnTo>
                    <a:pt x="1729778" y="22618"/>
                  </a:lnTo>
                  <a:lnTo>
                    <a:pt x="1683766" y="12852"/>
                  </a:lnTo>
                  <a:lnTo>
                    <a:pt x="1636801" y="5765"/>
                  </a:lnTo>
                  <a:lnTo>
                    <a:pt x="1588998" y="1460"/>
                  </a:lnTo>
                  <a:lnTo>
                    <a:pt x="1540408" y="0"/>
                  </a:lnTo>
                  <a:lnTo>
                    <a:pt x="1491843" y="1460"/>
                  </a:lnTo>
                  <a:lnTo>
                    <a:pt x="1444040" y="5765"/>
                  </a:lnTo>
                  <a:lnTo>
                    <a:pt x="1397088" y="12852"/>
                  </a:lnTo>
                  <a:lnTo>
                    <a:pt x="1351064" y="22618"/>
                  </a:lnTo>
                  <a:lnTo>
                    <a:pt x="1306080" y="35001"/>
                  </a:lnTo>
                  <a:lnTo>
                    <a:pt x="1262176" y="49898"/>
                  </a:lnTo>
                  <a:lnTo>
                    <a:pt x="1219479" y="67233"/>
                  </a:lnTo>
                  <a:lnTo>
                    <a:pt x="1178039" y="86918"/>
                  </a:lnTo>
                  <a:lnTo>
                    <a:pt x="1137958" y="108877"/>
                  </a:lnTo>
                  <a:lnTo>
                    <a:pt x="1099312" y="133032"/>
                  </a:lnTo>
                  <a:lnTo>
                    <a:pt x="1062189" y="159283"/>
                  </a:lnTo>
                  <a:lnTo>
                    <a:pt x="1026668" y="187553"/>
                  </a:lnTo>
                  <a:lnTo>
                    <a:pt x="992822" y="217766"/>
                  </a:lnTo>
                  <a:lnTo>
                    <a:pt x="960767" y="249834"/>
                  </a:lnTo>
                  <a:lnTo>
                    <a:pt x="930554" y="283667"/>
                  </a:lnTo>
                  <a:lnTo>
                    <a:pt x="902284" y="319189"/>
                  </a:lnTo>
                  <a:lnTo>
                    <a:pt x="876020" y="356311"/>
                  </a:lnTo>
                  <a:lnTo>
                    <a:pt x="851877" y="394957"/>
                  </a:lnTo>
                  <a:lnTo>
                    <a:pt x="829919" y="435038"/>
                  </a:lnTo>
                  <a:lnTo>
                    <a:pt x="810221" y="476478"/>
                  </a:lnTo>
                  <a:lnTo>
                    <a:pt x="792899" y="519188"/>
                  </a:lnTo>
                  <a:lnTo>
                    <a:pt x="778002" y="563079"/>
                  </a:lnTo>
                  <a:lnTo>
                    <a:pt x="765619" y="608076"/>
                  </a:lnTo>
                  <a:lnTo>
                    <a:pt x="755853" y="654088"/>
                  </a:lnTo>
                  <a:lnTo>
                    <a:pt x="748766" y="701040"/>
                  </a:lnTo>
                  <a:lnTo>
                    <a:pt x="744461" y="748842"/>
                  </a:lnTo>
                  <a:lnTo>
                    <a:pt x="743000" y="797420"/>
                  </a:lnTo>
                  <a:lnTo>
                    <a:pt x="744461" y="845985"/>
                  </a:lnTo>
                  <a:lnTo>
                    <a:pt x="748766" y="893787"/>
                  </a:lnTo>
                  <a:lnTo>
                    <a:pt x="755853" y="940739"/>
                  </a:lnTo>
                  <a:lnTo>
                    <a:pt x="765619" y="986751"/>
                  </a:lnTo>
                  <a:lnTo>
                    <a:pt x="778002" y="1031748"/>
                  </a:lnTo>
                  <a:lnTo>
                    <a:pt x="792899" y="1075639"/>
                  </a:lnTo>
                  <a:lnTo>
                    <a:pt x="810221" y="1118349"/>
                  </a:lnTo>
                  <a:lnTo>
                    <a:pt x="829919" y="1159789"/>
                  </a:lnTo>
                  <a:lnTo>
                    <a:pt x="851877" y="1199870"/>
                  </a:lnTo>
                  <a:lnTo>
                    <a:pt x="876020" y="1238516"/>
                  </a:lnTo>
                  <a:lnTo>
                    <a:pt x="902284" y="1275638"/>
                  </a:lnTo>
                  <a:lnTo>
                    <a:pt x="930554" y="1311160"/>
                  </a:lnTo>
                  <a:lnTo>
                    <a:pt x="960767" y="1344993"/>
                  </a:lnTo>
                  <a:lnTo>
                    <a:pt x="992822" y="1377061"/>
                  </a:lnTo>
                  <a:lnTo>
                    <a:pt x="1026668" y="1407274"/>
                  </a:lnTo>
                  <a:lnTo>
                    <a:pt x="1062189" y="1435544"/>
                  </a:lnTo>
                  <a:lnTo>
                    <a:pt x="1099312" y="1461795"/>
                  </a:lnTo>
                  <a:lnTo>
                    <a:pt x="1137958" y="1485950"/>
                  </a:lnTo>
                  <a:lnTo>
                    <a:pt x="1178039" y="1507909"/>
                  </a:lnTo>
                  <a:lnTo>
                    <a:pt x="1219479" y="1527594"/>
                  </a:lnTo>
                  <a:lnTo>
                    <a:pt x="1262176" y="1544929"/>
                  </a:lnTo>
                  <a:lnTo>
                    <a:pt x="1306080" y="1559826"/>
                  </a:lnTo>
                  <a:lnTo>
                    <a:pt x="1351064" y="1572209"/>
                  </a:lnTo>
                  <a:lnTo>
                    <a:pt x="1397088" y="1581975"/>
                  </a:lnTo>
                  <a:lnTo>
                    <a:pt x="1444040" y="1589062"/>
                  </a:lnTo>
                  <a:lnTo>
                    <a:pt x="1491843" y="1593367"/>
                  </a:lnTo>
                  <a:lnTo>
                    <a:pt x="1540408" y="1594827"/>
                  </a:lnTo>
                  <a:lnTo>
                    <a:pt x="1588998" y="1593367"/>
                  </a:lnTo>
                  <a:lnTo>
                    <a:pt x="1636801" y="1589062"/>
                  </a:lnTo>
                  <a:lnTo>
                    <a:pt x="1683766" y="1581975"/>
                  </a:lnTo>
                  <a:lnTo>
                    <a:pt x="1729778" y="1572209"/>
                  </a:lnTo>
                  <a:lnTo>
                    <a:pt x="1774774" y="1559826"/>
                  </a:lnTo>
                  <a:lnTo>
                    <a:pt x="1818678" y="1544929"/>
                  </a:lnTo>
                  <a:lnTo>
                    <a:pt x="1861375" y="1527594"/>
                  </a:lnTo>
                  <a:lnTo>
                    <a:pt x="1902815" y="1507909"/>
                  </a:lnTo>
                  <a:lnTo>
                    <a:pt x="1942896" y="1485950"/>
                  </a:lnTo>
                  <a:lnTo>
                    <a:pt x="1981542" y="1461795"/>
                  </a:lnTo>
                  <a:lnTo>
                    <a:pt x="2018677" y="1435544"/>
                  </a:lnTo>
                  <a:lnTo>
                    <a:pt x="2054186" y="1407274"/>
                  </a:lnTo>
                  <a:lnTo>
                    <a:pt x="2088032" y="1377061"/>
                  </a:lnTo>
                  <a:lnTo>
                    <a:pt x="2120087" y="1344993"/>
                  </a:lnTo>
                  <a:lnTo>
                    <a:pt x="2150300" y="1311160"/>
                  </a:lnTo>
                  <a:lnTo>
                    <a:pt x="2178570" y="1275638"/>
                  </a:lnTo>
                  <a:lnTo>
                    <a:pt x="2204821" y="1238516"/>
                  </a:lnTo>
                  <a:lnTo>
                    <a:pt x="2228964" y="1199870"/>
                  </a:lnTo>
                  <a:lnTo>
                    <a:pt x="2250922" y="1159789"/>
                  </a:lnTo>
                  <a:lnTo>
                    <a:pt x="2270607" y="1118349"/>
                  </a:lnTo>
                  <a:lnTo>
                    <a:pt x="2287943" y="1075639"/>
                  </a:lnTo>
                  <a:lnTo>
                    <a:pt x="2302840" y="1031748"/>
                  </a:lnTo>
                  <a:lnTo>
                    <a:pt x="2315210" y="986751"/>
                  </a:lnTo>
                  <a:lnTo>
                    <a:pt x="2324976" y="940739"/>
                  </a:lnTo>
                  <a:lnTo>
                    <a:pt x="2332063" y="893787"/>
                  </a:lnTo>
                  <a:lnTo>
                    <a:pt x="2336368" y="845985"/>
                  </a:lnTo>
                  <a:lnTo>
                    <a:pt x="2337828" y="797420"/>
                  </a:lnTo>
                  <a:close/>
                </a:path>
                <a:path w="3117215" h="2923540">
                  <a:moveTo>
                    <a:pt x="3117011" y="2923133"/>
                  </a:moveTo>
                  <a:lnTo>
                    <a:pt x="3112211" y="2818015"/>
                  </a:lnTo>
                  <a:lnTo>
                    <a:pt x="3101517" y="2714726"/>
                  </a:lnTo>
                  <a:lnTo>
                    <a:pt x="3085096" y="2613482"/>
                  </a:lnTo>
                  <a:lnTo>
                    <a:pt x="3063125" y="2514460"/>
                  </a:lnTo>
                  <a:lnTo>
                    <a:pt x="3035782" y="2417876"/>
                  </a:lnTo>
                  <a:lnTo>
                    <a:pt x="3003219" y="2323935"/>
                  </a:lnTo>
                  <a:lnTo>
                    <a:pt x="2965602" y="2232825"/>
                  </a:lnTo>
                  <a:lnTo>
                    <a:pt x="2923108" y="2144776"/>
                  </a:lnTo>
                  <a:lnTo>
                    <a:pt x="2875915" y="2059965"/>
                  </a:lnTo>
                  <a:lnTo>
                    <a:pt x="2824175" y="1978609"/>
                  </a:lnTo>
                  <a:lnTo>
                    <a:pt x="2768054" y="1900897"/>
                  </a:lnTo>
                  <a:lnTo>
                    <a:pt x="2707741" y="1827060"/>
                  </a:lnTo>
                  <a:lnTo>
                    <a:pt x="2643378" y="1757273"/>
                  </a:lnTo>
                  <a:lnTo>
                    <a:pt x="2575153" y="1691741"/>
                  </a:lnTo>
                  <a:lnTo>
                    <a:pt x="2503233" y="1630692"/>
                  </a:lnTo>
                  <a:lnTo>
                    <a:pt x="2427770" y="1574304"/>
                  </a:lnTo>
                  <a:lnTo>
                    <a:pt x="2348954" y="1522780"/>
                  </a:lnTo>
                  <a:lnTo>
                    <a:pt x="2266937" y="1476336"/>
                  </a:lnTo>
                  <a:lnTo>
                    <a:pt x="2231453" y="1507871"/>
                  </a:lnTo>
                  <a:lnTo>
                    <a:pt x="2194585" y="1537436"/>
                  </a:lnTo>
                  <a:lnTo>
                    <a:pt x="2156409" y="1565021"/>
                  </a:lnTo>
                  <a:lnTo>
                    <a:pt x="2117001" y="1590649"/>
                  </a:lnTo>
                  <a:lnTo>
                    <a:pt x="2076475" y="1614297"/>
                  </a:lnTo>
                  <a:lnTo>
                    <a:pt x="2034921" y="1635975"/>
                  </a:lnTo>
                  <a:lnTo>
                    <a:pt x="1992401" y="1655686"/>
                  </a:lnTo>
                  <a:lnTo>
                    <a:pt x="1949043" y="1673428"/>
                  </a:lnTo>
                  <a:lnTo>
                    <a:pt x="1904911" y="1689201"/>
                  </a:lnTo>
                  <a:lnTo>
                    <a:pt x="1860092" y="1702993"/>
                  </a:lnTo>
                  <a:lnTo>
                    <a:pt x="1814703" y="1714830"/>
                  </a:lnTo>
                  <a:lnTo>
                    <a:pt x="1768805" y="1724685"/>
                  </a:lnTo>
                  <a:lnTo>
                    <a:pt x="1722513" y="1732572"/>
                  </a:lnTo>
                  <a:lnTo>
                    <a:pt x="1675904" y="1738490"/>
                  </a:lnTo>
                  <a:lnTo>
                    <a:pt x="1629067" y="1742440"/>
                  </a:lnTo>
                  <a:lnTo>
                    <a:pt x="1582089" y="1744408"/>
                  </a:lnTo>
                  <a:lnTo>
                    <a:pt x="1535074" y="1744408"/>
                  </a:lnTo>
                  <a:lnTo>
                    <a:pt x="1488097" y="1742440"/>
                  </a:lnTo>
                  <a:lnTo>
                    <a:pt x="1441259" y="1738503"/>
                  </a:lnTo>
                  <a:lnTo>
                    <a:pt x="1394637" y="1732597"/>
                  </a:lnTo>
                  <a:lnTo>
                    <a:pt x="1348346" y="1724710"/>
                  </a:lnTo>
                  <a:lnTo>
                    <a:pt x="1302448" y="1714855"/>
                  </a:lnTo>
                  <a:lnTo>
                    <a:pt x="1257046" y="1703031"/>
                  </a:lnTo>
                  <a:lnTo>
                    <a:pt x="1212240" y="1689239"/>
                  </a:lnTo>
                  <a:lnTo>
                    <a:pt x="1168107" y="1673479"/>
                  </a:lnTo>
                  <a:lnTo>
                    <a:pt x="1124737" y="1655737"/>
                  </a:lnTo>
                  <a:lnTo>
                    <a:pt x="1082217" y="1636026"/>
                  </a:lnTo>
                  <a:lnTo>
                    <a:pt x="1040650" y="1614335"/>
                  </a:lnTo>
                  <a:lnTo>
                    <a:pt x="1000125" y="1590687"/>
                  </a:lnTo>
                  <a:lnTo>
                    <a:pt x="960716" y="1565059"/>
                  </a:lnTo>
                  <a:lnTo>
                    <a:pt x="922528" y="1537449"/>
                  </a:lnTo>
                  <a:lnTo>
                    <a:pt x="885647" y="1507883"/>
                  </a:lnTo>
                  <a:lnTo>
                    <a:pt x="850163" y="1476336"/>
                  </a:lnTo>
                  <a:lnTo>
                    <a:pt x="807821" y="1498917"/>
                  </a:lnTo>
                  <a:lnTo>
                    <a:pt x="766330" y="1522971"/>
                  </a:lnTo>
                  <a:lnTo>
                    <a:pt x="725703" y="1548472"/>
                  </a:lnTo>
                  <a:lnTo>
                    <a:pt x="685965" y="1575384"/>
                  </a:lnTo>
                  <a:lnTo>
                    <a:pt x="647128" y="1603641"/>
                  </a:lnTo>
                  <a:lnTo>
                    <a:pt x="609219" y="1633220"/>
                  </a:lnTo>
                  <a:lnTo>
                    <a:pt x="536257" y="1696135"/>
                  </a:lnTo>
                  <a:lnTo>
                    <a:pt x="467233" y="1763826"/>
                  </a:lnTo>
                  <a:lnTo>
                    <a:pt x="402297" y="1835924"/>
                  </a:lnTo>
                  <a:lnTo>
                    <a:pt x="341617" y="1912112"/>
                  </a:lnTo>
                  <a:lnTo>
                    <a:pt x="285356" y="1992045"/>
                  </a:lnTo>
                  <a:lnTo>
                    <a:pt x="233654" y="2075383"/>
                  </a:lnTo>
                  <a:lnTo>
                    <a:pt x="186690" y="2161781"/>
                  </a:lnTo>
                  <a:lnTo>
                    <a:pt x="144602" y="2250922"/>
                  </a:lnTo>
                  <a:lnTo>
                    <a:pt x="107556" y="2342464"/>
                  </a:lnTo>
                  <a:lnTo>
                    <a:pt x="75717" y="2436063"/>
                  </a:lnTo>
                  <a:lnTo>
                    <a:pt x="49225" y="2531376"/>
                  </a:lnTo>
                  <a:lnTo>
                    <a:pt x="28257" y="2628074"/>
                  </a:lnTo>
                  <a:lnTo>
                    <a:pt x="12954" y="2725826"/>
                  </a:lnTo>
                  <a:lnTo>
                    <a:pt x="3479" y="2824289"/>
                  </a:lnTo>
                  <a:lnTo>
                    <a:pt x="0" y="2923133"/>
                  </a:lnTo>
                  <a:lnTo>
                    <a:pt x="3117011" y="2923133"/>
                  </a:lnTo>
                  <a:close/>
                </a:path>
              </a:pathLst>
            </a:custGeom>
            <a:solidFill>
              <a:srgbClr val="BC4B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446533" y="2515562"/>
              <a:ext cx="1599565" cy="1599565"/>
            </a:xfrm>
            <a:custGeom>
              <a:avLst/>
              <a:gdLst/>
              <a:ahLst/>
              <a:cxnLst/>
              <a:rect l="l" t="t" r="r" b="b"/>
              <a:pathLst>
                <a:path w="1599564" h="1599564">
                  <a:moveTo>
                    <a:pt x="799628" y="0"/>
                  </a:moveTo>
                  <a:lnTo>
                    <a:pt x="750916" y="1459"/>
                  </a:lnTo>
                  <a:lnTo>
                    <a:pt x="702976" y="5781"/>
                  </a:lnTo>
                  <a:lnTo>
                    <a:pt x="655891" y="12882"/>
                  </a:lnTo>
                  <a:lnTo>
                    <a:pt x="609746" y="22679"/>
                  </a:lnTo>
                  <a:lnTo>
                    <a:pt x="564623" y="35088"/>
                  </a:lnTo>
                  <a:lnTo>
                    <a:pt x="520607" y="50025"/>
                  </a:lnTo>
                  <a:lnTo>
                    <a:pt x="477782" y="67407"/>
                  </a:lnTo>
                  <a:lnTo>
                    <a:pt x="436230" y="87150"/>
                  </a:lnTo>
                  <a:lnTo>
                    <a:pt x="396036" y="109170"/>
                  </a:lnTo>
                  <a:lnTo>
                    <a:pt x="357282" y="133384"/>
                  </a:lnTo>
                  <a:lnTo>
                    <a:pt x="320054" y="159708"/>
                  </a:lnTo>
                  <a:lnTo>
                    <a:pt x="284433" y="188059"/>
                  </a:lnTo>
                  <a:lnTo>
                    <a:pt x="250505" y="218352"/>
                  </a:lnTo>
                  <a:lnTo>
                    <a:pt x="218352" y="250505"/>
                  </a:lnTo>
                  <a:lnTo>
                    <a:pt x="188059" y="284433"/>
                  </a:lnTo>
                  <a:lnTo>
                    <a:pt x="159708" y="320053"/>
                  </a:lnTo>
                  <a:lnTo>
                    <a:pt x="133384" y="357282"/>
                  </a:lnTo>
                  <a:lnTo>
                    <a:pt x="109170" y="396035"/>
                  </a:lnTo>
                  <a:lnTo>
                    <a:pt x="87150" y="436230"/>
                  </a:lnTo>
                  <a:lnTo>
                    <a:pt x="67407" y="477782"/>
                  </a:lnTo>
                  <a:lnTo>
                    <a:pt x="50025" y="520607"/>
                  </a:lnTo>
                  <a:lnTo>
                    <a:pt x="35088" y="564623"/>
                  </a:lnTo>
                  <a:lnTo>
                    <a:pt x="22679" y="609746"/>
                  </a:lnTo>
                  <a:lnTo>
                    <a:pt x="12882" y="655891"/>
                  </a:lnTo>
                  <a:lnTo>
                    <a:pt x="5781" y="702976"/>
                  </a:lnTo>
                  <a:lnTo>
                    <a:pt x="1459" y="750916"/>
                  </a:lnTo>
                  <a:lnTo>
                    <a:pt x="0" y="799628"/>
                  </a:lnTo>
                  <a:lnTo>
                    <a:pt x="1459" y="848332"/>
                  </a:lnTo>
                  <a:lnTo>
                    <a:pt x="5781" y="896264"/>
                  </a:lnTo>
                  <a:lnTo>
                    <a:pt x="12882" y="943341"/>
                  </a:lnTo>
                  <a:lnTo>
                    <a:pt x="22679" y="989480"/>
                  </a:lnTo>
                  <a:lnTo>
                    <a:pt x="35088" y="1034596"/>
                  </a:lnTo>
                  <a:lnTo>
                    <a:pt x="50025" y="1078607"/>
                  </a:lnTo>
                  <a:lnTo>
                    <a:pt x="67407" y="1121427"/>
                  </a:lnTo>
                  <a:lnTo>
                    <a:pt x="87150" y="1162975"/>
                  </a:lnTo>
                  <a:lnTo>
                    <a:pt x="109170" y="1203165"/>
                  </a:lnTo>
                  <a:lnTo>
                    <a:pt x="133384" y="1241914"/>
                  </a:lnTo>
                  <a:lnTo>
                    <a:pt x="159708" y="1279140"/>
                  </a:lnTo>
                  <a:lnTo>
                    <a:pt x="188059" y="1314757"/>
                  </a:lnTo>
                  <a:lnTo>
                    <a:pt x="218352" y="1348683"/>
                  </a:lnTo>
                  <a:lnTo>
                    <a:pt x="250505" y="1380834"/>
                  </a:lnTo>
                  <a:lnTo>
                    <a:pt x="284433" y="1411125"/>
                  </a:lnTo>
                  <a:lnTo>
                    <a:pt x="320054" y="1439474"/>
                  </a:lnTo>
                  <a:lnTo>
                    <a:pt x="357282" y="1465797"/>
                  </a:lnTo>
                  <a:lnTo>
                    <a:pt x="396036" y="1490010"/>
                  </a:lnTo>
                  <a:lnTo>
                    <a:pt x="436230" y="1512029"/>
                  </a:lnTo>
                  <a:lnTo>
                    <a:pt x="477782" y="1531771"/>
                  </a:lnTo>
                  <a:lnTo>
                    <a:pt x="520608" y="1549153"/>
                  </a:lnTo>
                  <a:lnTo>
                    <a:pt x="564623" y="1564089"/>
                  </a:lnTo>
                  <a:lnTo>
                    <a:pt x="609746" y="1576498"/>
                  </a:lnTo>
                  <a:lnTo>
                    <a:pt x="655891" y="1586295"/>
                  </a:lnTo>
                  <a:lnTo>
                    <a:pt x="702976" y="1593396"/>
                  </a:lnTo>
                  <a:lnTo>
                    <a:pt x="750916" y="1597718"/>
                  </a:lnTo>
                  <a:lnTo>
                    <a:pt x="799628" y="1599177"/>
                  </a:lnTo>
                  <a:lnTo>
                    <a:pt x="848332" y="1597718"/>
                  </a:lnTo>
                  <a:lnTo>
                    <a:pt x="896264" y="1593396"/>
                  </a:lnTo>
                  <a:lnTo>
                    <a:pt x="943342" y="1586295"/>
                  </a:lnTo>
                  <a:lnTo>
                    <a:pt x="989480" y="1576498"/>
                  </a:lnTo>
                  <a:lnTo>
                    <a:pt x="1034596" y="1564089"/>
                  </a:lnTo>
                  <a:lnTo>
                    <a:pt x="1078607" y="1549153"/>
                  </a:lnTo>
                  <a:lnTo>
                    <a:pt x="1121427" y="1531771"/>
                  </a:lnTo>
                  <a:lnTo>
                    <a:pt x="1162975" y="1512029"/>
                  </a:lnTo>
                  <a:lnTo>
                    <a:pt x="1203165" y="1490010"/>
                  </a:lnTo>
                  <a:lnTo>
                    <a:pt x="1241915" y="1465797"/>
                  </a:lnTo>
                  <a:lnTo>
                    <a:pt x="1279140" y="1439474"/>
                  </a:lnTo>
                  <a:lnTo>
                    <a:pt x="1314757" y="1411125"/>
                  </a:lnTo>
                  <a:lnTo>
                    <a:pt x="1348683" y="1380834"/>
                  </a:lnTo>
                  <a:lnTo>
                    <a:pt x="1380834" y="1348683"/>
                  </a:lnTo>
                  <a:lnTo>
                    <a:pt x="1411125" y="1314757"/>
                  </a:lnTo>
                  <a:lnTo>
                    <a:pt x="1439474" y="1279140"/>
                  </a:lnTo>
                  <a:lnTo>
                    <a:pt x="1465797" y="1241915"/>
                  </a:lnTo>
                  <a:lnTo>
                    <a:pt x="1490010" y="1203165"/>
                  </a:lnTo>
                  <a:lnTo>
                    <a:pt x="1512029" y="1162975"/>
                  </a:lnTo>
                  <a:lnTo>
                    <a:pt x="1531771" y="1121427"/>
                  </a:lnTo>
                  <a:lnTo>
                    <a:pt x="1549153" y="1078607"/>
                  </a:lnTo>
                  <a:lnTo>
                    <a:pt x="1564089" y="1034596"/>
                  </a:lnTo>
                  <a:lnTo>
                    <a:pt x="1576498" y="989480"/>
                  </a:lnTo>
                  <a:lnTo>
                    <a:pt x="1586295" y="943342"/>
                  </a:lnTo>
                  <a:lnTo>
                    <a:pt x="1593396" y="896264"/>
                  </a:lnTo>
                  <a:lnTo>
                    <a:pt x="1597718" y="848332"/>
                  </a:lnTo>
                  <a:lnTo>
                    <a:pt x="1599177" y="799628"/>
                  </a:lnTo>
                  <a:lnTo>
                    <a:pt x="1597718" y="750916"/>
                  </a:lnTo>
                  <a:lnTo>
                    <a:pt x="1593396" y="702976"/>
                  </a:lnTo>
                  <a:lnTo>
                    <a:pt x="1586295" y="655891"/>
                  </a:lnTo>
                  <a:lnTo>
                    <a:pt x="1576498" y="609746"/>
                  </a:lnTo>
                  <a:lnTo>
                    <a:pt x="1564089" y="564623"/>
                  </a:lnTo>
                  <a:lnTo>
                    <a:pt x="1549153" y="520608"/>
                  </a:lnTo>
                  <a:lnTo>
                    <a:pt x="1531771" y="477782"/>
                  </a:lnTo>
                  <a:lnTo>
                    <a:pt x="1512029" y="436230"/>
                  </a:lnTo>
                  <a:lnTo>
                    <a:pt x="1490010" y="396036"/>
                  </a:lnTo>
                  <a:lnTo>
                    <a:pt x="1465797" y="357282"/>
                  </a:lnTo>
                  <a:lnTo>
                    <a:pt x="1439474" y="320054"/>
                  </a:lnTo>
                  <a:lnTo>
                    <a:pt x="1411125" y="284433"/>
                  </a:lnTo>
                  <a:lnTo>
                    <a:pt x="1380834" y="250505"/>
                  </a:lnTo>
                  <a:lnTo>
                    <a:pt x="1348683" y="218352"/>
                  </a:lnTo>
                  <a:lnTo>
                    <a:pt x="1314757" y="188059"/>
                  </a:lnTo>
                  <a:lnTo>
                    <a:pt x="1279140" y="159708"/>
                  </a:lnTo>
                  <a:lnTo>
                    <a:pt x="1241915" y="133384"/>
                  </a:lnTo>
                  <a:lnTo>
                    <a:pt x="1203165" y="109170"/>
                  </a:lnTo>
                  <a:lnTo>
                    <a:pt x="1162975" y="87150"/>
                  </a:lnTo>
                  <a:lnTo>
                    <a:pt x="1121427" y="67407"/>
                  </a:lnTo>
                  <a:lnTo>
                    <a:pt x="1078607" y="50025"/>
                  </a:lnTo>
                  <a:lnTo>
                    <a:pt x="1034596" y="35088"/>
                  </a:lnTo>
                  <a:lnTo>
                    <a:pt x="989480" y="22679"/>
                  </a:lnTo>
                  <a:lnTo>
                    <a:pt x="943341" y="12882"/>
                  </a:lnTo>
                  <a:lnTo>
                    <a:pt x="896264" y="5781"/>
                  </a:lnTo>
                  <a:lnTo>
                    <a:pt x="848332" y="1459"/>
                  </a:lnTo>
                  <a:lnTo>
                    <a:pt x="799628" y="0"/>
                  </a:lnTo>
                  <a:close/>
                </a:path>
              </a:pathLst>
            </a:custGeom>
            <a:solidFill>
              <a:srgbClr val="FDBE3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736572" y="2862630"/>
              <a:ext cx="958850" cy="894080"/>
            </a:xfrm>
            <a:custGeom>
              <a:avLst/>
              <a:gdLst/>
              <a:ahLst/>
              <a:cxnLst/>
              <a:rect l="l" t="t" r="r" b="b"/>
              <a:pathLst>
                <a:path w="958850" h="894079">
                  <a:moveTo>
                    <a:pt x="277761" y="371944"/>
                  </a:moveTo>
                  <a:lnTo>
                    <a:pt x="270675" y="328053"/>
                  </a:lnTo>
                  <a:lnTo>
                    <a:pt x="250964" y="289941"/>
                  </a:lnTo>
                  <a:lnTo>
                    <a:pt x="220903" y="259892"/>
                  </a:lnTo>
                  <a:lnTo>
                    <a:pt x="182791" y="240182"/>
                  </a:lnTo>
                  <a:lnTo>
                    <a:pt x="138912" y="233095"/>
                  </a:lnTo>
                  <a:lnTo>
                    <a:pt x="94996" y="240182"/>
                  </a:lnTo>
                  <a:lnTo>
                    <a:pt x="56857" y="259892"/>
                  </a:lnTo>
                  <a:lnTo>
                    <a:pt x="26797" y="289941"/>
                  </a:lnTo>
                  <a:lnTo>
                    <a:pt x="7073" y="328053"/>
                  </a:lnTo>
                  <a:lnTo>
                    <a:pt x="0" y="371944"/>
                  </a:lnTo>
                  <a:lnTo>
                    <a:pt x="7073" y="415823"/>
                  </a:lnTo>
                  <a:lnTo>
                    <a:pt x="26797" y="453936"/>
                  </a:lnTo>
                  <a:lnTo>
                    <a:pt x="56857" y="483984"/>
                  </a:lnTo>
                  <a:lnTo>
                    <a:pt x="94996" y="503707"/>
                  </a:lnTo>
                  <a:lnTo>
                    <a:pt x="138912" y="510781"/>
                  </a:lnTo>
                  <a:lnTo>
                    <a:pt x="182791" y="503707"/>
                  </a:lnTo>
                  <a:lnTo>
                    <a:pt x="220903" y="483984"/>
                  </a:lnTo>
                  <a:lnTo>
                    <a:pt x="250964" y="453936"/>
                  </a:lnTo>
                  <a:lnTo>
                    <a:pt x="270675" y="415823"/>
                  </a:lnTo>
                  <a:lnTo>
                    <a:pt x="277761" y="371944"/>
                  </a:lnTo>
                  <a:close/>
                </a:path>
                <a:path w="958850" h="894079">
                  <a:moveTo>
                    <a:pt x="803351" y="138925"/>
                  </a:moveTo>
                  <a:lnTo>
                    <a:pt x="796264" y="95008"/>
                  </a:lnTo>
                  <a:lnTo>
                    <a:pt x="776554" y="56870"/>
                  </a:lnTo>
                  <a:lnTo>
                    <a:pt x="746493" y="26797"/>
                  </a:lnTo>
                  <a:lnTo>
                    <a:pt x="708380" y="7086"/>
                  </a:lnTo>
                  <a:lnTo>
                    <a:pt x="664502" y="0"/>
                  </a:lnTo>
                  <a:lnTo>
                    <a:pt x="620585" y="7086"/>
                  </a:lnTo>
                  <a:lnTo>
                    <a:pt x="582447" y="26797"/>
                  </a:lnTo>
                  <a:lnTo>
                    <a:pt x="552373" y="56870"/>
                  </a:lnTo>
                  <a:lnTo>
                    <a:pt x="532663" y="95008"/>
                  </a:lnTo>
                  <a:lnTo>
                    <a:pt x="525576" y="138925"/>
                  </a:lnTo>
                  <a:lnTo>
                    <a:pt x="532663" y="182803"/>
                  </a:lnTo>
                  <a:lnTo>
                    <a:pt x="552373" y="220916"/>
                  </a:lnTo>
                  <a:lnTo>
                    <a:pt x="582447" y="250977"/>
                  </a:lnTo>
                  <a:lnTo>
                    <a:pt x="620585" y="270687"/>
                  </a:lnTo>
                  <a:lnTo>
                    <a:pt x="664502" y="277761"/>
                  </a:lnTo>
                  <a:lnTo>
                    <a:pt x="708380" y="270687"/>
                  </a:lnTo>
                  <a:lnTo>
                    <a:pt x="746493" y="250977"/>
                  </a:lnTo>
                  <a:lnTo>
                    <a:pt x="776554" y="220916"/>
                  </a:lnTo>
                  <a:lnTo>
                    <a:pt x="796264" y="182803"/>
                  </a:lnTo>
                  <a:lnTo>
                    <a:pt x="803351" y="138925"/>
                  </a:lnTo>
                  <a:close/>
                </a:path>
                <a:path w="958850" h="894079">
                  <a:moveTo>
                    <a:pt x="958405" y="506018"/>
                  </a:moveTo>
                  <a:lnTo>
                    <a:pt x="956132" y="465709"/>
                  </a:lnTo>
                  <a:lnTo>
                    <a:pt x="949642" y="444347"/>
                  </a:lnTo>
                  <a:lnTo>
                    <a:pt x="937641" y="434352"/>
                  </a:lnTo>
                  <a:lnTo>
                    <a:pt x="919962" y="435648"/>
                  </a:lnTo>
                  <a:lnTo>
                    <a:pt x="896404" y="448132"/>
                  </a:lnTo>
                  <a:lnTo>
                    <a:pt x="812114" y="507568"/>
                  </a:lnTo>
                  <a:lnTo>
                    <a:pt x="727519" y="561759"/>
                  </a:lnTo>
                  <a:lnTo>
                    <a:pt x="642010" y="611047"/>
                  </a:lnTo>
                  <a:lnTo>
                    <a:pt x="602094" y="632828"/>
                  </a:lnTo>
                  <a:lnTo>
                    <a:pt x="510006" y="672045"/>
                  </a:lnTo>
                  <a:lnTo>
                    <a:pt x="416229" y="706970"/>
                  </a:lnTo>
                  <a:lnTo>
                    <a:pt x="320929" y="737539"/>
                  </a:lnTo>
                  <a:lnTo>
                    <a:pt x="296202" y="748563"/>
                  </a:lnTo>
                  <a:lnTo>
                    <a:pt x="284226" y="762025"/>
                  </a:lnTo>
                  <a:lnTo>
                    <a:pt x="284734" y="777786"/>
                  </a:lnTo>
                  <a:lnTo>
                    <a:pt x="297484" y="795667"/>
                  </a:lnTo>
                  <a:lnTo>
                    <a:pt x="328028" y="822045"/>
                  </a:lnTo>
                  <a:lnTo>
                    <a:pt x="362381" y="844842"/>
                  </a:lnTo>
                  <a:lnTo>
                    <a:pt x="400621" y="863676"/>
                  </a:lnTo>
                  <a:lnTo>
                    <a:pt x="442899" y="878205"/>
                  </a:lnTo>
                  <a:lnTo>
                    <a:pt x="488238" y="888720"/>
                  </a:lnTo>
                  <a:lnTo>
                    <a:pt x="533603" y="893546"/>
                  </a:lnTo>
                  <a:lnTo>
                    <a:pt x="578878" y="892746"/>
                  </a:lnTo>
                  <a:lnTo>
                    <a:pt x="623963" y="886383"/>
                  </a:lnTo>
                  <a:lnTo>
                    <a:pt x="668743" y="874509"/>
                  </a:lnTo>
                  <a:lnTo>
                    <a:pt x="718197" y="854443"/>
                  </a:lnTo>
                  <a:lnTo>
                    <a:pt x="723747" y="853020"/>
                  </a:lnTo>
                  <a:lnTo>
                    <a:pt x="728814" y="850315"/>
                  </a:lnTo>
                  <a:lnTo>
                    <a:pt x="730554" y="847788"/>
                  </a:lnTo>
                  <a:lnTo>
                    <a:pt x="733094" y="846366"/>
                  </a:lnTo>
                  <a:lnTo>
                    <a:pt x="793915" y="810209"/>
                  </a:lnTo>
                  <a:lnTo>
                    <a:pt x="830440" y="781456"/>
                  </a:lnTo>
                  <a:lnTo>
                    <a:pt x="862634" y="749223"/>
                  </a:lnTo>
                  <a:lnTo>
                    <a:pt x="890524" y="713524"/>
                  </a:lnTo>
                  <a:lnTo>
                    <a:pt x="914120" y="674395"/>
                  </a:lnTo>
                  <a:lnTo>
                    <a:pt x="933475" y="631875"/>
                  </a:lnTo>
                  <a:lnTo>
                    <a:pt x="947242" y="589165"/>
                  </a:lnTo>
                  <a:lnTo>
                    <a:pt x="955497" y="547192"/>
                  </a:lnTo>
                  <a:lnTo>
                    <a:pt x="958405" y="506018"/>
                  </a:lnTo>
                  <a:close/>
                </a:path>
              </a:pathLst>
            </a:custGeom>
            <a:solidFill>
              <a:srgbClr val="BC4B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3366770" cy="6858000"/>
            <a:chOff x="0" y="0"/>
            <a:chExt cx="3366770" cy="6858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3366770" cy="6858000"/>
            </a:xfrm>
            <a:custGeom>
              <a:avLst/>
              <a:gdLst/>
              <a:ahLst/>
              <a:cxnLst/>
              <a:rect l="l" t="t" r="r" b="b"/>
              <a:pathLst>
                <a:path w="3366770" h="6858000">
                  <a:moveTo>
                    <a:pt x="3366516" y="0"/>
                  </a:moveTo>
                  <a:lnTo>
                    <a:pt x="0" y="0"/>
                  </a:lnTo>
                  <a:lnTo>
                    <a:pt x="0" y="6857999"/>
                  </a:lnTo>
                  <a:lnTo>
                    <a:pt x="2350897" y="6857999"/>
                  </a:lnTo>
                  <a:lnTo>
                    <a:pt x="3366516" y="0"/>
                  </a:lnTo>
                  <a:close/>
                </a:path>
              </a:pathLst>
            </a:custGeom>
            <a:solidFill>
              <a:srgbClr val="EFAD4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8775" y="840613"/>
              <a:ext cx="2829941" cy="4953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44875" y="1617541"/>
              <a:ext cx="1942251" cy="1941906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4134103" y="891895"/>
            <a:ext cx="6853555" cy="5232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marR="5080" indent="-287020">
              <a:lnSpc>
                <a:spcPct val="110000"/>
              </a:lnSpc>
              <a:spcBef>
                <a:spcPts val="100"/>
              </a:spcBef>
              <a:buClr>
                <a:srgbClr val="DA3467"/>
              </a:buClr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A</a:t>
            </a:r>
            <a:r>
              <a:rPr sz="20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general</a:t>
            </a:r>
            <a:r>
              <a:rPr sz="20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term</a:t>
            </a:r>
            <a:r>
              <a:rPr sz="2000" spc="-1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that</a:t>
            </a: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applies</a:t>
            </a:r>
            <a:r>
              <a:rPr sz="20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to</a:t>
            </a:r>
            <a:r>
              <a:rPr sz="20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any</a:t>
            </a:r>
            <a:r>
              <a:rPr sz="20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or</a:t>
            </a:r>
            <a:r>
              <a:rPr sz="20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all</a:t>
            </a:r>
            <a:r>
              <a:rPr sz="20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mechanisms to</a:t>
            </a:r>
            <a:r>
              <a:rPr sz="20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present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less</a:t>
            </a: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decipherable</a:t>
            </a:r>
            <a:r>
              <a:rPr sz="20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or</a:t>
            </a:r>
            <a:r>
              <a:rPr sz="20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meaningful</a:t>
            </a:r>
            <a:r>
              <a:rPr sz="20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131C36"/>
                </a:solidFill>
                <a:latin typeface="Calibri"/>
                <a:cs typeface="Calibri"/>
              </a:rPr>
              <a:t>data</a:t>
            </a:r>
            <a:endParaRPr sz="2000">
              <a:latin typeface="Calibri"/>
              <a:cs typeface="Calibri"/>
            </a:endParaRPr>
          </a:p>
          <a:p>
            <a:pPr marL="299085" marR="516890" indent="-287020">
              <a:lnSpc>
                <a:spcPct val="110000"/>
              </a:lnSpc>
              <a:spcBef>
                <a:spcPts val="994"/>
              </a:spcBef>
              <a:buClr>
                <a:srgbClr val="DA3467"/>
              </a:buClr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The</a:t>
            </a:r>
            <a:r>
              <a:rPr sz="20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goal</a:t>
            </a:r>
            <a:r>
              <a:rPr sz="20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is</a:t>
            </a:r>
            <a:r>
              <a:rPr sz="2000" spc="-1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to</a:t>
            </a:r>
            <a:r>
              <a:rPr sz="20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render</a:t>
            </a:r>
            <a:r>
              <a:rPr sz="20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data</a:t>
            </a:r>
            <a:r>
              <a:rPr sz="2000" spc="-1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unreadable</a:t>
            </a:r>
            <a:r>
              <a:rPr sz="20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or</a:t>
            </a:r>
            <a:r>
              <a:rPr sz="20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to</a:t>
            </a:r>
            <a:r>
              <a:rPr sz="20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hide</a:t>
            </a:r>
            <a:r>
              <a:rPr sz="20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aspects</a:t>
            </a:r>
            <a:r>
              <a:rPr sz="2000" spc="-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25" dirty="0">
                <a:solidFill>
                  <a:srgbClr val="131C36"/>
                </a:solidFill>
                <a:latin typeface="Calibri"/>
                <a:cs typeface="Calibri"/>
              </a:rPr>
              <a:t>of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personally</a:t>
            </a:r>
            <a:r>
              <a:rPr sz="2000" spc="-5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identifiable,</a:t>
            </a:r>
            <a:r>
              <a:rPr sz="20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personal</a:t>
            </a:r>
            <a:r>
              <a:rPr sz="20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health,</a:t>
            </a:r>
            <a:r>
              <a:rPr sz="2000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or</a:t>
            </a:r>
            <a:r>
              <a:rPr sz="2000" spc="-5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corporate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intellectual</a:t>
            </a:r>
            <a:r>
              <a:rPr sz="20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property</a:t>
            </a:r>
            <a:r>
              <a:rPr sz="2000" spc="-8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information</a:t>
            </a:r>
            <a:endParaRPr sz="2000">
              <a:latin typeface="Calibri"/>
              <a:cs typeface="Calibri"/>
            </a:endParaRPr>
          </a:p>
          <a:p>
            <a:pPr marL="756285" marR="344805" lvl="1" indent="-287020">
              <a:lnSpc>
                <a:spcPct val="110000"/>
              </a:lnSpc>
              <a:spcBef>
                <a:spcPts val="540"/>
              </a:spcBef>
              <a:buClr>
                <a:srgbClr val="DA3467"/>
              </a:buClr>
              <a:buSzPct val="113888"/>
              <a:buFont typeface="Arial"/>
              <a:buChar char="•"/>
              <a:tabLst>
                <a:tab pos="756285" algn="l"/>
                <a:tab pos="756920" algn="l"/>
              </a:tabLst>
            </a:pPr>
            <a:r>
              <a:rPr sz="1800" b="1" dirty="0">
                <a:solidFill>
                  <a:srgbClr val="131C36"/>
                </a:solidFill>
                <a:latin typeface="Calibri"/>
                <a:cs typeface="Calibri"/>
              </a:rPr>
              <a:t>“Obscuring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”</a:t>
            </a:r>
            <a:r>
              <a:rPr sz="1800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is</a:t>
            </a:r>
            <a:r>
              <a:rPr sz="1800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a</a:t>
            </a:r>
            <a:r>
              <a:rPr sz="18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similar</a:t>
            </a:r>
            <a:r>
              <a:rPr sz="18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concept</a:t>
            </a:r>
            <a:r>
              <a:rPr sz="1800" spc="-1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where</a:t>
            </a:r>
            <a:r>
              <a:rPr sz="1800" spc="-1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static</a:t>
            </a:r>
            <a:r>
              <a:rPr sz="18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or</a:t>
            </a:r>
            <a:r>
              <a:rPr sz="18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131C36"/>
                </a:solidFill>
                <a:latin typeface="Calibri"/>
                <a:cs typeface="Calibri"/>
              </a:rPr>
              <a:t>dynamic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techniques</a:t>
            </a:r>
            <a:r>
              <a:rPr sz="1800" spc="-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are</a:t>
            </a:r>
            <a:r>
              <a:rPr sz="18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used</a:t>
            </a:r>
            <a:r>
              <a:rPr sz="18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on the</a:t>
            </a:r>
            <a:r>
              <a:rPr sz="18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original</a:t>
            </a:r>
            <a:r>
              <a:rPr sz="1800" spc="-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data</a:t>
            </a:r>
            <a:r>
              <a:rPr sz="1800" spc="-1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or</a:t>
            </a:r>
            <a:r>
              <a:rPr sz="1800" spc="-1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a</a:t>
            </a:r>
            <a:r>
              <a:rPr sz="1800" spc="-1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131C36"/>
                </a:solidFill>
                <a:latin typeface="Calibri"/>
                <a:cs typeface="Calibri"/>
              </a:rPr>
              <a:t>representational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data</a:t>
            </a:r>
            <a:r>
              <a:rPr sz="1800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131C36"/>
                </a:solidFill>
                <a:latin typeface="Calibri"/>
                <a:cs typeface="Calibri"/>
              </a:rPr>
              <a:t>set</a:t>
            </a:r>
            <a:endParaRPr sz="1800">
              <a:latin typeface="Calibri"/>
              <a:cs typeface="Calibri"/>
            </a:endParaRPr>
          </a:p>
          <a:p>
            <a:pPr marL="756285" marR="169545" lvl="1" indent="-287020">
              <a:lnSpc>
                <a:spcPct val="110000"/>
              </a:lnSpc>
              <a:spcBef>
                <a:spcPts val="490"/>
              </a:spcBef>
              <a:buClr>
                <a:srgbClr val="DA3467"/>
              </a:buClr>
              <a:buSzPct val="113888"/>
              <a:buFont typeface="Arial"/>
              <a:buChar char="•"/>
              <a:tabLst>
                <a:tab pos="756285" algn="l"/>
                <a:tab pos="756920" algn="l"/>
              </a:tabLst>
            </a:pPr>
            <a:r>
              <a:rPr sz="1800" b="1" dirty="0">
                <a:solidFill>
                  <a:srgbClr val="131C36"/>
                </a:solidFill>
                <a:latin typeface="Calibri"/>
                <a:cs typeface="Calibri"/>
              </a:rPr>
              <a:t>“Shuffling”</a:t>
            </a:r>
            <a:r>
              <a:rPr sz="1800" b="1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is</a:t>
            </a:r>
            <a:r>
              <a:rPr sz="18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a</a:t>
            </a:r>
            <a:r>
              <a:rPr sz="18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term</a:t>
            </a:r>
            <a:r>
              <a:rPr sz="1800" spc="-1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that</a:t>
            </a:r>
            <a:r>
              <a:rPr sz="18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describes</a:t>
            </a:r>
            <a:r>
              <a:rPr sz="1800" spc="-1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utilizing</a:t>
            </a:r>
            <a:r>
              <a:rPr sz="1800" spc="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131C36"/>
                </a:solidFill>
                <a:latin typeface="Calibri"/>
                <a:cs typeface="Calibri"/>
              </a:rPr>
              <a:t>characters</a:t>
            </a:r>
            <a:r>
              <a:rPr sz="1800" spc="-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from</a:t>
            </a:r>
            <a:r>
              <a:rPr sz="18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131C36"/>
                </a:solidFill>
                <a:latin typeface="Calibri"/>
                <a:cs typeface="Calibri"/>
              </a:rPr>
              <a:t>the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same</a:t>
            </a:r>
            <a:r>
              <a:rPr sz="18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data</a:t>
            </a:r>
            <a:r>
              <a:rPr sz="18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set</a:t>
            </a:r>
            <a:r>
              <a:rPr sz="1800" spc="-1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to</a:t>
            </a:r>
            <a:r>
              <a:rPr sz="18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further</a:t>
            </a:r>
            <a:r>
              <a:rPr sz="1800" spc="-1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present</a:t>
            </a:r>
            <a:r>
              <a:rPr sz="18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the</a:t>
            </a:r>
            <a:r>
              <a:rPr sz="1800" spc="-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131C36"/>
                </a:solidFill>
                <a:latin typeface="Calibri"/>
                <a:cs typeface="Calibri"/>
              </a:rPr>
              <a:t>data</a:t>
            </a:r>
            <a:endParaRPr sz="1800">
              <a:latin typeface="Calibri"/>
              <a:cs typeface="Calibri"/>
            </a:endParaRPr>
          </a:p>
          <a:p>
            <a:pPr marL="756285" lvl="1" indent="-287020">
              <a:lnSpc>
                <a:spcPct val="100000"/>
              </a:lnSpc>
              <a:spcBef>
                <a:spcPts val="725"/>
              </a:spcBef>
              <a:buClr>
                <a:srgbClr val="DA3467"/>
              </a:buClr>
              <a:buSzPct val="114705"/>
              <a:buFont typeface="Arial"/>
              <a:buChar char="•"/>
              <a:tabLst>
                <a:tab pos="756285" algn="l"/>
                <a:tab pos="756920" algn="l"/>
              </a:tabLst>
            </a:pPr>
            <a:r>
              <a:rPr sz="1700" b="1" spc="-10" dirty="0">
                <a:solidFill>
                  <a:srgbClr val="131C36"/>
                </a:solidFill>
                <a:latin typeface="Calibri"/>
                <a:cs typeface="Calibri"/>
              </a:rPr>
              <a:t>“Randomization”</a:t>
            </a:r>
            <a:r>
              <a:rPr sz="1700" b="1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131C36"/>
                </a:solidFill>
                <a:latin typeface="Calibri"/>
                <a:cs typeface="Calibri"/>
              </a:rPr>
              <a:t>is</a:t>
            </a:r>
            <a:r>
              <a:rPr sz="17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131C36"/>
                </a:solidFill>
                <a:latin typeface="Calibri"/>
                <a:cs typeface="Calibri"/>
              </a:rPr>
              <a:t>when</a:t>
            </a:r>
            <a:r>
              <a:rPr sz="17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131C36"/>
                </a:solidFill>
                <a:latin typeface="Calibri"/>
                <a:cs typeface="Calibri"/>
              </a:rPr>
              <a:t>all</a:t>
            </a:r>
            <a:r>
              <a:rPr sz="17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131C36"/>
                </a:solidFill>
                <a:latin typeface="Calibri"/>
                <a:cs typeface="Calibri"/>
              </a:rPr>
              <a:t>or</a:t>
            </a:r>
            <a:r>
              <a:rPr sz="1700" spc="-1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131C36"/>
                </a:solidFill>
                <a:latin typeface="Calibri"/>
                <a:cs typeface="Calibri"/>
              </a:rPr>
              <a:t>some</a:t>
            </a:r>
            <a:r>
              <a:rPr sz="1700" spc="-1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131C36"/>
                </a:solidFill>
                <a:latin typeface="Calibri"/>
                <a:cs typeface="Calibri"/>
              </a:rPr>
              <a:t>of</a:t>
            </a:r>
            <a:r>
              <a:rPr sz="1700" spc="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131C36"/>
                </a:solidFill>
                <a:latin typeface="Calibri"/>
                <a:cs typeface="Calibri"/>
              </a:rPr>
              <a:t>the</a:t>
            </a:r>
            <a:r>
              <a:rPr sz="1700" spc="-1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131C36"/>
                </a:solidFill>
                <a:latin typeface="Calibri"/>
                <a:cs typeface="Calibri"/>
              </a:rPr>
              <a:t>data</a:t>
            </a:r>
            <a:r>
              <a:rPr sz="17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131C36"/>
                </a:solidFill>
                <a:latin typeface="Calibri"/>
                <a:cs typeface="Calibri"/>
              </a:rPr>
              <a:t>is</a:t>
            </a:r>
            <a:r>
              <a:rPr sz="1700" spc="-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131C36"/>
                </a:solidFill>
                <a:latin typeface="Calibri"/>
                <a:cs typeface="Calibri"/>
              </a:rPr>
              <a:t>replaced</a:t>
            </a:r>
            <a:r>
              <a:rPr sz="17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700" spc="-20" dirty="0">
                <a:solidFill>
                  <a:srgbClr val="131C36"/>
                </a:solidFill>
                <a:latin typeface="Calibri"/>
                <a:cs typeface="Calibri"/>
              </a:rPr>
              <a:t>with</a:t>
            </a:r>
            <a:endParaRPr sz="1700">
              <a:latin typeface="Calibri"/>
              <a:cs typeface="Calibri"/>
            </a:endParaRPr>
          </a:p>
          <a:p>
            <a:pPr marL="756285">
              <a:lnSpc>
                <a:spcPct val="100000"/>
              </a:lnSpc>
              <a:spcBef>
                <a:spcPts val="204"/>
              </a:spcBef>
            </a:pPr>
            <a:r>
              <a:rPr sz="1700" spc="-10" dirty="0">
                <a:solidFill>
                  <a:srgbClr val="131C36"/>
                </a:solidFill>
                <a:latin typeface="Calibri"/>
                <a:cs typeface="Calibri"/>
              </a:rPr>
              <a:t>indiscriminate</a:t>
            </a:r>
            <a:r>
              <a:rPr sz="1700" spc="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700" spc="-10" dirty="0">
                <a:solidFill>
                  <a:srgbClr val="131C36"/>
                </a:solidFill>
                <a:latin typeface="Calibri"/>
                <a:cs typeface="Calibri"/>
              </a:rPr>
              <a:t>characters</a:t>
            </a:r>
            <a:endParaRPr sz="1700">
              <a:latin typeface="Calibri"/>
              <a:cs typeface="Calibri"/>
            </a:endParaRPr>
          </a:p>
          <a:p>
            <a:pPr marL="355600" marR="842644" indent="-342900" algn="just">
              <a:lnSpc>
                <a:spcPct val="110000"/>
              </a:lnSpc>
              <a:spcBef>
                <a:spcPts val="960"/>
              </a:spcBef>
              <a:buClr>
                <a:srgbClr val="DA3467"/>
              </a:buClr>
              <a:buFont typeface="Arial"/>
              <a:buChar char="•"/>
              <a:tabLst>
                <a:tab pos="355600" algn="l"/>
              </a:tabLst>
            </a:pPr>
            <a:r>
              <a:rPr sz="2000" b="1" dirty="0">
                <a:solidFill>
                  <a:srgbClr val="131C36"/>
                </a:solidFill>
                <a:latin typeface="Calibri"/>
                <a:cs typeface="Calibri"/>
              </a:rPr>
              <a:t>It</a:t>
            </a:r>
            <a:r>
              <a:rPr sz="2000" b="1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131C36"/>
                </a:solidFill>
                <a:latin typeface="Calibri"/>
                <a:cs typeface="Calibri"/>
              </a:rPr>
              <a:t>is</a:t>
            </a:r>
            <a:r>
              <a:rPr sz="2000" b="1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131C36"/>
                </a:solidFill>
                <a:latin typeface="Calibri"/>
                <a:cs typeface="Calibri"/>
              </a:rPr>
              <a:t>critical</a:t>
            </a:r>
            <a:r>
              <a:rPr sz="2000" b="1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131C36"/>
                </a:solidFill>
                <a:latin typeface="Calibri"/>
                <a:cs typeface="Calibri"/>
              </a:rPr>
              <a:t>that</a:t>
            </a:r>
            <a:r>
              <a:rPr sz="2000" b="1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131C36"/>
                </a:solidFill>
                <a:latin typeface="Calibri"/>
                <a:cs typeface="Calibri"/>
              </a:rPr>
              <a:t>the</a:t>
            </a:r>
            <a:r>
              <a:rPr sz="2000" b="1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131C36"/>
                </a:solidFill>
                <a:latin typeface="Calibri"/>
                <a:cs typeface="Calibri"/>
              </a:rPr>
              <a:t>chosen</a:t>
            </a:r>
            <a:r>
              <a:rPr sz="2000" b="1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131C36"/>
                </a:solidFill>
                <a:latin typeface="Calibri"/>
                <a:cs typeface="Calibri"/>
              </a:rPr>
              <a:t>method</a:t>
            </a:r>
            <a:r>
              <a:rPr sz="2000" b="1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131C36"/>
                </a:solidFill>
                <a:latin typeface="Calibri"/>
                <a:cs typeface="Calibri"/>
              </a:rPr>
              <a:t>prevent</a:t>
            </a:r>
            <a:r>
              <a:rPr sz="2000" b="1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131C36"/>
                </a:solidFill>
                <a:latin typeface="Calibri"/>
                <a:cs typeface="Calibri"/>
              </a:rPr>
              <a:t>inference </a:t>
            </a:r>
            <a:r>
              <a:rPr sz="2000" b="1" dirty="0">
                <a:solidFill>
                  <a:srgbClr val="131C36"/>
                </a:solidFill>
                <a:latin typeface="Calibri"/>
                <a:cs typeface="Calibri"/>
              </a:rPr>
              <a:t>whereby</a:t>
            </a:r>
            <a:r>
              <a:rPr sz="2000" b="1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131C36"/>
                </a:solidFill>
                <a:latin typeface="Calibri"/>
                <a:cs typeface="Calibri"/>
              </a:rPr>
              <a:t>one</a:t>
            </a:r>
            <a:r>
              <a:rPr sz="2000" b="1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131C36"/>
                </a:solidFill>
                <a:latin typeface="Calibri"/>
                <a:cs typeface="Calibri"/>
              </a:rPr>
              <a:t>could</a:t>
            </a:r>
            <a:r>
              <a:rPr sz="2000" b="1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131C36"/>
                </a:solidFill>
                <a:latin typeface="Calibri"/>
                <a:cs typeface="Calibri"/>
              </a:rPr>
              <a:t>extrapolate</a:t>
            </a:r>
            <a:r>
              <a:rPr sz="2000" b="1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131C36"/>
                </a:solidFill>
                <a:latin typeface="Calibri"/>
                <a:cs typeface="Calibri"/>
              </a:rPr>
              <a:t>the</a:t>
            </a:r>
            <a:r>
              <a:rPr sz="2000" b="1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131C36"/>
                </a:solidFill>
                <a:latin typeface="Calibri"/>
                <a:cs typeface="Calibri"/>
              </a:rPr>
              <a:t>original</a:t>
            </a:r>
            <a:r>
              <a:rPr sz="2000" b="1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131C36"/>
                </a:solidFill>
                <a:latin typeface="Calibri"/>
                <a:cs typeface="Calibri"/>
              </a:rPr>
              <a:t>data</a:t>
            </a:r>
            <a:r>
              <a:rPr sz="2000" b="1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131C36"/>
                </a:solidFill>
                <a:latin typeface="Calibri"/>
                <a:cs typeface="Calibri"/>
              </a:rPr>
              <a:t>set</a:t>
            </a:r>
            <a:r>
              <a:rPr sz="2000" b="1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b="1" spc="-50" dirty="0">
                <a:solidFill>
                  <a:srgbClr val="131C36"/>
                </a:solidFill>
                <a:latin typeface="Calibri"/>
                <a:cs typeface="Calibri"/>
              </a:rPr>
              <a:t>- </a:t>
            </a:r>
            <a:r>
              <a:rPr sz="2000" b="1" dirty="0">
                <a:solidFill>
                  <a:srgbClr val="131C36"/>
                </a:solidFill>
                <a:latin typeface="Calibri"/>
                <a:cs typeface="Calibri"/>
              </a:rPr>
              <a:t>additional</a:t>
            </a:r>
            <a:r>
              <a:rPr sz="2000" b="1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131C36"/>
                </a:solidFill>
                <a:latin typeface="Calibri"/>
                <a:cs typeface="Calibri"/>
              </a:rPr>
              <a:t>abstraction</a:t>
            </a:r>
            <a:r>
              <a:rPr sz="2000" b="1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131C36"/>
                </a:solidFill>
                <a:latin typeface="Calibri"/>
                <a:cs typeface="Calibri"/>
              </a:rPr>
              <a:t>may</a:t>
            </a:r>
            <a:r>
              <a:rPr sz="2000" b="1" spc="-1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131C36"/>
                </a:solidFill>
                <a:latin typeface="Calibri"/>
                <a:cs typeface="Calibri"/>
              </a:rPr>
              <a:t>be </a:t>
            </a:r>
            <a:r>
              <a:rPr sz="2000" b="1" spc="-10" dirty="0">
                <a:solidFill>
                  <a:srgbClr val="131C36"/>
                </a:solidFill>
                <a:latin typeface="Calibri"/>
                <a:cs typeface="Calibri"/>
              </a:rPr>
              <a:t>necessary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5300" y="429209"/>
            <a:ext cx="6545072" cy="558088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55122" y="1781555"/>
            <a:ext cx="11656551" cy="3800855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431273" y="5013197"/>
            <a:ext cx="1440180" cy="1702435"/>
          </a:xfrm>
          <a:custGeom>
            <a:avLst/>
            <a:gdLst/>
            <a:ahLst/>
            <a:cxnLst/>
            <a:rect l="l" t="t" r="r" b="b"/>
            <a:pathLst>
              <a:path w="1440179" h="1702434">
                <a:moveTo>
                  <a:pt x="0" y="1702308"/>
                </a:moveTo>
                <a:lnTo>
                  <a:pt x="1440179" y="1702308"/>
                </a:lnTo>
                <a:lnTo>
                  <a:pt x="1440179" y="0"/>
                </a:lnTo>
                <a:lnTo>
                  <a:pt x="0" y="0"/>
                </a:lnTo>
                <a:lnTo>
                  <a:pt x="0" y="1702308"/>
                </a:lnTo>
                <a:close/>
              </a:path>
            </a:pathLst>
          </a:custGeom>
          <a:ln w="2857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5300" y="429209"/>
            <a:ext cx="5900801" cy="558088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95300" y="3584447"/>
            <a:ext cx="10271760" cy="3041904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574040" y="1122502"/>
            <a:ext cx="10207625" cy="2102485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340"/>
              </a:spcBef>
              <a:buClr>
                <a:srgbClr val="DA3467"/>
              </a:buClr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The</a:t>
            </a:r>
            <a:r>
              <a:rPr sz="20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process</a:t>
            </a:r>
            <a:r>
              <a:rPr sz="20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of</a:t>
            </a:r>
            <a:r>
              <a:rPr sz="20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examining</a:t>
            </a:r>
            <a:r>
              <a:rPr sz="20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data</a:t>
            </a:r>
            <a:r>
              <a:rPr sz="20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as</a:t>
            </a:r>
            <a:r>
              <a:rPr sz="20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it</a:t>
            </a:r>
            <a:r>
              <a:rPr sz="20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exits</a:t>
            </a:r>
            <a:r>
              <a:rPr sz="20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a</a:t>
            </a:r>
            <a:r>
              <a:rPr sz="20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zone</a:t>
            </a:r>
            <a:r>
              <a:rPr sz="2000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or</a:t>
            </a:r>
            <a:r>
              <a:rPr sz="2000" spc="-5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administrative</a:t>
            </a:r>
            <a:r>
              <a:rPr sz="2000" spc="-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domain</a:t>
            </a:r>
            <a:r>
              <a:rPr sz="20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to</a:t>
            </a:r>
            <a:r>
              <a:rPr sz="2000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prevent</a:t>
            </a:r>
            <a:r>
              <a:rPr sz="20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data</a:t>
            </a:r>
            <a:r>
              <a:rPr sz="20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loss</a:t>
            </a:r>
            <a:r>
              <a:rPr sz="20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25" dirty="0">
                <a:solidFill>
                  <a:srgbClr val="131C36"/>
                </a:solidFill>
                <a:latin typeface="Calibri"/>
                <a:cs typeface="Calibri"/>
              </a:rPr>
              <a:t>or</a:t>
            </a:r>
            <a:endParaRPr sz="2000">
              <a:latin typeface="Calibri"/>
              <a:cs typeface="Calibri"/>
            </a:endParaRPr>
          </a:p>
          <a:p>
            <a:pPr marL="299085">
              <a:lnSpc>
                <a:spcPct val="100000"/>
              </a:lnSpc>
              <a:spcBef>
                <a:spcPts val="245"/>
              </a:spcBef>
            </a:pP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leakage</a:t>
            </a:r>
            <a:r>
              <a:rPr sz="20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of</a:t>
            </a:r>
            <a:r>
              <a:rPr sz="20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80" dirty="0">
                <a:solidFill>
                  <a:srgbClr val="131C36"/>
                </a:solidFill>
                <a:latin typeface="Calibri"/>
                <a:cs typeface="Calibri"/>
              </a:rPr>
              <a:t>IP,</a:t>
            </a:r>
            <a:r>
              <a:rPr sz="2000" spc="-1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PII,</a:t>
            </a:r>
            <a:r>
              <a:rPr sz="20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PHI</a:t>
            </a:r>
            <a:r>
              <a:rPr sz="20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and</a:t>
            </a:r>
            <a:r>
              <a:rPr sz="20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more.</a:t>
            </a:r>
            <a:r>
              <a:rPr sz="20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It</a:t>
            </a:r>
            <a:r>
              <a:rPr sz="20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typically</a:t>
            </a:r>
            <a:r>
              <a:rPr sz="20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has</a:t>
            </a:r>
            <a:r>
              <a:rPr sz="20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4</a:t>
            </a:r>
            <a:r>
              <a:rPr sz="20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key</a:t>
            </a:r>
            <a:r>
              <a:rPr sz="20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goals:</a:t>
            </a:r>
            <a:endParaRPr sz="2000">
              <a:latin typeface="Calibri"/>
              <a:cs typeface="Calibri"/>
            </a:endParaRPr>
          </a:p>
          <a:p>
            <a:pPr marL="756285" lvl="1" indent="-287020">
              <a:lnSpc>
                <a:spcPct val="100000"/>
              </a:lnSpc>
              <a:spcBef>
                <a:spcPts val="745"/>
              </a:spcBef>
              <a:buClr>
                <a:srgbClr val="DA3467"/>
              </a:buClr>
              <a:buSzPct val="114705"/>
              <a:buFont typeface="Arial"/>
              <a:buChar char="•"/>
              <a:tabLst>
                <a:tab pos="756285" algn="l"/>
                <a:tab pos="756920" algn="l"/>
              </a:tabLst>
            </a:pPr>
            <a:r>
              <a:rPr sz="1700" dirty="0">
                <a:solidFill>
                  <a:srgbClr val="131C36"/>
                </a:solidFill>
                <a:latin typeface="Calibri"/>
                <a:cs typeface="Calibri"/>
              </a:rPr>
              <a:t>Enhanced</a:t>
            </a:r>
            <a:r>
              <a:rPr sz="1700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131C36"/>
                </a:solidFill>
                <a:latin typeface="Calibri"/>
                <a:cs typeface="Calibri"/>
              </a:rPr>
              <a:t>security</a:t>
            </a:r>
            <a:r>
              <a:rPr sz="17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131C36"/>
                </a:solidFill>
                <a:latin typeface="Calibri"/>
                <a:cs typeface="Calibri"/>
              </a:rPr>
              <a:t>controls</a:t>
            </a:r>
            <a:r>
              <a:rPr sz="17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131C36"/>
                </a:solidFill>
                <a:latin typeface="Calibri"/>
                <a:cs typeface="Calibri"/>
              </a:rPr>
              <a:t>as</a:t>
            </a:r>
            <a:r>
              <a:rPr sz="17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131C36"/>
                </a:solidFill>
                <a:latin typeface="Calibri"/>
                <a:cs typeface="Calibri"/>
              </a:rPr>
              <a:t>part</a:t>
            </a:r>
            <a:r>
              <a:rPr sz="17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131C36"/>
                </a:solidFill>
                <a:latin typeface="Calibri"/>
                <a:cs typeface="Calibri"/>
              </a:rPr>
              <a:t>of</a:t>
            </a:r>
            <a:r>
              <a:rPr sz="1700" spc="-10" dirty="0">
                <a:solidFill>
                  <a:srgbClr val="131C36"/>
                </a:solidFill>
                <a:latin typeface="Calibri"/>
                <a:cs typeface="Calibri"/>
              </a:rPr>
              <a:t> layered</a:t>
            </a:r>
            <a:r>
              <a:rPr sz="17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700" spc="-10" dirty="0">
                <a:solidFill>
                  <a:srgbClr val="131C36"/>
                </a:solidFill>
                <a:latin typeface="Calibri"/>
                <a:cs typeface="Calibri"/>
              </a:rPr>
              <a:t>defense-in-depth</a:t>
            </a:r>
            <a:endParaRPr sz="1700">
              <a:latin typeface="Calibri"/>
              <a:cs typeface="Calibri"/>
            </a:endParaRPr>
          </a:p>
          <a:p>
            <a:pPr marL="756285" lvl="1" indent="-287020">
              <a:lnSpc>
                <a:spcPct val="100000"/>
              </a:lnSpc>
              <a:spcBef>
                <a:spcPts val="705"/>
              </a:spcBef>
              <a:buClr>
                <a:srgbClr val="DA3467"/>
              </a:buClr>
              <a:buSzPct val="114705"/>
              <a:buFont typeface="Arial"/>
              <a:buChar char="•"/>
              <a:tabLst>
                <a:tab pos="756285" algn="l"/>
                <a:tab pos="756920" algn="l"/>
              </a:tabLst>
            </a:pPr>
            <a:r>
              <a:rPr sz="1700" spc="-10" dirty="0">
                <a:solidFill>
                  <a:srgbClr val="131C36"/>
                </a:solidFill>
                <a:latin typeface="Calibri"/>
                <a:cs typeface="Calibri"/>
              </a:rPr>
              <a:t>Enforcement</a:t>
            </a:r>
            <a:r>
              <a:rPr sz="17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131C36"/>
                </a:solidFill>
                <a:latin typeface="Calibri"/>
                <a:cs typeface="Calibri"/>
              </a:rPr>
              <a:t>of</a:t>
            </a:r>
            <a:r>
              <a:rPr sz="1700" spc="-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700" spc="-10" dirty="0">
                <a:solidFill>
                  <a:srgbClr val="131C36"/>
                </a:solidFill>
                <a:latin typeface="Calibri"/>
                <a:cs typeface="Calibri"/>
              </a:rPr>
              <a:t>corporate</a:t>
            </a:r>
            <a:r>
              <a:rPr sz="17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131C36"/>
                </a:solidFill>
                <a:latin typeface="Calibri"/>
                <a:cs typeface="Calibri"/>
              </a:rPr>
              <a:t>security</a:t>
            </a:r>
            <a:r>
              <a:rPr sz="17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131C36"/>
                </a:solidFill>
                <a:latin typeface="Calibri"/>
                <a:cs typeface="Calibri"/>
              </a:rPr>
              <a:t>policy</a:t>
            </a:r>
            <a:r>
              <a:rPr sz="17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131C36"/>
                </a:solidFill>
                <a:latin typeface="Calibri"/>
                <a:cs typeface="Calibri"/>
              </a:rPr>
              <a:t>to</a:t>
            </a:r>
            <a:r>
              <a:rPr sz="1700" spc="-1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131C36"/>
                </a:solidFill>
                <a:latin typeface="Calibri"/>
                <a:cs typeface="Calibri"/>
              </a:rPr>
              <a:t>accompany</a:t>
            </a:r>
            <a:r>
              <a:rPr sz="1700" spc="-1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131C36"/>
                </a:solidFill>
                <a:latin typeface="Calibri"/>
                <a:cs typeface="Calibri"/>
              </a:rPr>
              <a:t>the</a:t>
            </a:r>
            <a:r>
              <a:rPr sz="1700" spc="-1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700" spc="-25" dirty="0">
                <a:solidFill>
                  <a:srgbClr val="131C36"/>
                </a:solidFill>
                <a:latin typeface="Calibri"/>
                <a:cs typeface="Calibri"/>
              </a:rPr>
              <a:t>AUP</a:t>
            </a:r>
            <a:endParaRPr sz="1700">
              <a:latin typeface="Calibri"/>
              <a:cs typeface="Calibri"/>
            </a:endParaRPr>
          </a:p>
          <a:p>
            <a:pPr marL="756285" lvl="1" indent="-287020">
              <a:lnSpc>
                <a:spcPct val="100000"/>
              </a:lnSpc>
              <a:spcBef>
                <a:spcPts val="695"/>
              </a:spcBef>
              <a:buClr>
                <a:srgbClr val="DA3467"/>
              </a:buClr>
              <a:buSzPct val="114705"/>
              <a:buFont typeface="Arial"/>
              <a:buChar char="•"/>
              <a:tabLst>
                <a:tab pos="756285" algn="l"/>
                <a:tab pos="756920" algn="l"/>
              </a:tabLst>
            </a:pPr>
            <a:r>
              <a:rPr sz="1700" spc="-10" dirty="0">
                <a:solidFill>
                  <a:srgbClr val="131C36"/>
                </a:solidFill>
                <a:latin typeface="Calibri"/>
                <a:cs typeface="Calibri"/>
              </a:rPr>
              <a:t>Heightening</a:t>
            </a:r>
            <a:r>
              <a:rPr sz="1700" spc="-5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131C36"/>
                </a:solidFill>
                <a:latin typeface="Calibri"/>
                <a:cs typeface="Calibri"/>
              </a:rPr>
              <a:t>the</a:t>
            </a:r>
            <a:r>
              <a:rPr sz="1700" spc="-1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131C36"/>
                </a:solidFill>
                <a:latin typeface="Calibri"/>
                <a:cs typeface="Calibri"/>
              </a:rPr>
              <a:t>monitoring</a:t>
            </a:r>
            <a:r>
              <a:rPr sz="17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131C36"/>
                </a:solidFill>
                <a:latin typeface="Calibri"/>
                <a:cs typeface="Calibri"/>
              </a:rPr>
              <a:t>and</a:t>
            </a:r>
            <a:r>
              <a:rPr sz="17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131C36"/>
                </a:solidFill>
                <a:latin typeface="Calibri"/>
                <a:cs typeface="Calibri"/>
              </a:rPr>
              <a:t>visibility</a:t>
            </a:r>
            <a:r>
              <a:rPr sz="17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131C36"/>
                </a:solidFill>
                <a:latin typeface="Calibri"/>
                <a:cs typeface="Calibri"/>
              </a:rPr>
              <a:t>of</a:t>
            </a:r>
            <a:r>
              <a:rPr sz="1700" spc="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131C36"/>
                </a:solidFill>
                <a:latin typeface="Calibri"/>
                <a:cs typeface="Calibri"/>
              </a:rPr>
              <a:t>egress</a:t>
            </a:r>
            <a:r>
              <a:rPr sz="17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131C36"/>
                </a:solidFill>
                <a:latin typeface="Calibri"/>
                <a:cs typeface="Calibri"/>
              </a:rPr>
              <a:t>data</a:t>
            </a:r>
            <a:r>
              <a:rPr sz="17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131C36"/>
                </a:solidFill>
                <a:latin typeface="Calibri"/>
                <a:cs typeface="Calibri"/>
              </a:rPr>
              <a:t>and</a:t>
            </a:r>
            <a:r>
              <a:rPr sz="17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700" spc="-10" dirty="0">
                <a:solidFill>
                  <a:srgbClr val="131C36"/>
                </a:solidFill>
                <a:latin typeface="Calibri"/>
                <a:cs typeface="Calibri"/>
              </a:rPr>
              <a:t>information</a:t>
            </a:r>
            <a:r>
              <a:rPr sz="17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700" spc="-20" dirty="0">
                <a:solidFill>
                  <a:srgbClr val="131C36"/>
                </a:solidFill>
                <a:latin typeface="Calibri"/>
                <a:cs typeface="Calibri"/>
              </a:rPr>
              <a:t>flow</a:t>
            </a:r>
            <a:endParaRPr sz="1700">
              <a:latin typeface="Calibri"/>
              <a:cs typeface="Calibri"/>
            </a:endParaRPr>
          </a:p>
          <a:p>
            <a:pPr marL="756285" lvl="1" indent="-287020">
              <a:lnSpc>
                <a:spcPct val="100000"/>
              </a:lnSpc>
              <a:spcBef>
                <a:spcPts val="710"/>
              </a:spcBef>
              <a:buClr>
                <a:srgbClr val="DA3467"/>
              </a:buClr>
              <a:buSzPct val="114705"/>
              <a:buFont typeface="Arial"/>
              <a:buChar char="•"/>
              <a:tabLst>
                <a:tab pos="756285" algn="l"/>
                <a:tab pos="756920" algn="l"/>
              </a:tabLst>
            </a:pPr>
            <a:r>
              <a:rPr sz="1700" dirty="0">
                <a:solidFill>
                  <a:srgbClr val="131C36"/>
                </a:solidFill>
                <a:latin typeface="Calibri"/>
                <a:cs typeface="Calibri"/>
              </a:rPr>
              <a:t>Adherence</a:t>
            </a:r>
            <a:r>
              <a:rPr sz="1700" spc="-7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131C36"/>
                </a:solidFill>
                <a:latin typeface="Calibri"/>
                <a:cs typeface="Calibri"/>
              </a:rPr>
              <a:t>to</a:t>
            </a:r>
            <a:r>
              <a:rPr sz="17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131C36"/>
                </a:solidFill>
                <a:latin typeface="Calibri"/>
                <a:cs typeface="Calibri"/>
              </a:rPr>
              <a:t>governance</a:t>
            </a:r>
            <a:r>
              <a:rPr sz="1700" spc="-5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131C36"/>
                </a:solidFill>
                <a:latin typeface="Calibri"/>
                <a:cs typeface="Calibri"/>
              </a:rPr>
              <a:t>and</a:t>
            </a:r>
            <a:r>
              <a:rPr sz="1700" spc="-6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131C36"/>
                </a:solidFill>
                <a:latin typeface="Calibri"/>
                <a:cs typeface="Calibri"/>
              </a:rPr>
              <a:t>regulatory</a:t>
            </a:r>
            <a:r>
              <a:rPr sz="1700" spc="-6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131C36"/>
                </a:solidFill>
                <a:latin typeface="Calibri"/>
                <a:cs typeface="Calibri"/>
              </a:rPr>
              <a:t>compliance</a:t>
            </a:r>
            <a:r>
              <a:rPr sz="1700" spc="-6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700" spc="-10" dirty="0">
                <a:solidFill>
                  <a:srgbClr val="131C36"/>
                </a:solidFill>
                <a:latin typeface="Calibri"/>
                <a:cs typeface="Calibri"/>
              </a:rPr>
              <a:t>(HIPAA,</a:t>
            </a:r>
            <a:r>
              <a:rPr sz="17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131C36"/>
                </a:solidFill>
                <a:latin typeface="Calibri"/>
                <a:cs typeface="Calibri"/>
              </a:rPr>
              <a:t>SOX,</a:t>
            </a:r>
            <a:r>
              <a:rPr sz="17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131C36"/>
                </a:solidFill>
                <a:latin typeface="Calibri"/>
                <a:cs typeface="Calibri"/>
              </a:rPr>
              <a:t>PCI,</a:t>
            </a:r>
            <a:r>
              <a:rPr sz="17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700" spc="-10" dirty="0">
                <a:solidFill>
                  <a:srgbClr val="131C36"/>
                </a:solidFill>
                <a:latin typeface="Calibri"/>
                <a:cs typeface="Calibri"/>
              </a:rPr>
              <a:t>GDPR)</a:t>
            </a:r>
            <a:endParaRPr sz="17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863840" y="0"/>
            <a:ext cx="4328160" cy="6858000"/>
            <a:chOff x="7863840" y="0"/>
            <a:chExt cx="4328160" cy="6858000"/>
          </a:xfrm>
        </p:grpSpPr>
        <p:sp>
          <p:nvSpPr>
            <p:cNvPr id="3" name="object 3"/>
            <p:cNvSpPr/>
            <p:nvPr/>
          </p:nvSpPr>
          <p:spPr>
            <a:xfrm>
              <a:off x="7863840" y="0"/>
              <a:ext cx="4328160" cy="6858000"/>
            </a:xfrm>
            <a:custGeom>
              <a:avLst/>
              <a:gdLst/>
              <a:ahLst/>
              <a:cxnLst/>
              <a:rect l="l" t="t" r="r" b="b"/>
              <a:pathLst>
                <a:path w="4328159" h="6858000">
                  <a:moveTo>
                    <a:pt x="4328159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4328159" y="6858000"/>
                  </a:lnTo>
                  <a:lnTo>
                    <a:pt x="4328159" y="0"/>
                  </a:lnTo>
                  <a:close/>
                </a:path>
              </a:pathLst>
            </a:custGeom>
            <a:solidFill>
              <a:srgbClr val="DA57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9188401" y="2470688"/>
              <a:ext cx="1745614" cy="1974214"/>
            </a:xfrm>
            <a:custGeom>
              <a:avLst/>
              <a:gdLst/>
              <a:ahLst/>
              <a:cxnLst/>
              <a:rect l="l" t="t" r="r" b="b"/>
              <a:pathLst>
                <a:path w="1745615" h="1974214">
                  <a:moveTo>
                    <a:pt x="916786" y="316"/>
                  </a:moveTo>
                  <a:lnTo>
                    <a:pt x="834726" y="0"/>
                  </a:lnTo>
                  <a:lnTo>
                    <a:pt x="778560" y="3584"/>
                  </a:lnTo>
                  <a:lnTo>
                    <a:pt x="700249" y="14585"/>
                  </a:lnTo>
                  <a:lnTo>
                    <a:pt x="654605" y="24108"/>
                  </a:lnTo>
                  <a:lnTo>
                    <a:pt x="605605" y="36976"/>
                  </a:lnTo>
                  <a:lnTo>
                    <a:pt x="553976" y="53685"/>
                  </a:lnTo>
                  <a:lnTo>
                    <a:pt x="500444" y="74733"/>
                  </a:lnTo>
                  <a:lnTo>
                    <a:pt x="445737" y="100616"/>
                  </a:lnTo>
                  <a:lnTo>
                    <a:pt x="390580" y="131831"/>
                  </a:lnTo>
                  <a:lnTo>
                    <a:pt x="335700" y="168876"/>
                  </a:lnTo>
                  <a:lnTo>
                    <a:pt x="281825" y="212246"/>
                  </a:lnTo>
                  <a:lnTo>
                    <a:pt x="229681" y="262439"/>
                  </a:lnTo>
                  <a:lnTo>
                    <a:pt x="194751" y="301608"/>
                  </a:lnTo>
                  <a:lnTo>
                    <a:pt x="162789" y="342427"/>
                  </a:lnTo>
                  <a:lnTo>
                    <a:pt x="133770" y="384720"/>
                  </a:lnTo>
                  <a:lnTo>
                    <a:pt x="107669" y="428313"/>
                  </a:lnTo>
                  <a:lnTo>
                    <a:pt x="84462" y="473030"/>
                  </a:lnTo>
                  <a:lnTo>
                    <a:pt x="64123" y="518694"/>
                  </a:lnTo>
                  <a:lnTo>
                    <a:pt x="46628" y="565132"/>
                  </a:lnTo>
                  <a:lnTo>
                    <a:pt x="31953" y="612166"/>
                  </a:lnTo>
                  <a:lnTo>
                    <a:pt x="20072" y="659622"/>
                  </a:lnTo>
                  <a:lnTo>
                    <a:pt x="10961" y="707325"/>
                  </a:lnTo>
                  <a:lnTo>
                    <a:pt x="4595" y="755097"/>
                  </a:lnTo>
                  <a:lnTo>
                    <a:pt x="949" y="802765"/>
                  </a:lnTo>
                  <a:lnTo>
                    <a:pt x="0" y="850153"/>
                  </a:lnTo>
                  <a:lnTo>
                    <a:pt x="1721" y="897085"/>
                  </a:lnTo>
                  <a:lnTo>
                    <a:pt x="6088" y="943385"/>
                  </a:lnTo>
                  <a:lnTo>
                    <a:pt x="13076" y="988878"/>
                  </a:lnTo>
                  <a:lnTo>
                    <a:pt x="22662" y="1033389"/>
                  </a:lnTo>
                  <a:lnTo>
                    <a:pt x="34819" y="1076742"/>
                  </a:lnTo>
                  <a:lnTo>
                    <a:pt x="49524" y="1118762"/>
                  </a:lnTo>
                  <a:lnTo>
                    <a:pt x="66751" y="1159273"/>
                  </a:lnTo>
                  <a:lnTo>
                    <a:pt x="86476" y="1198099"/>
                  </a:lnTo>
                  <a:lnTo>
                    <a:pt x="108674" y="1235065"/>
                  </a:lnTo>
                  <a:lnTo>
                    <a:pt x="139624" y="1280697"/>
                  </a:lnTo>
                  <a:lnTo>
                    <a:pt x="171643" y="1324873"/>
                  </a:lnTo>
                  <a:lnTo>
                    <a:pt x="204331" y="1367831"/>
                  </a:lnTo>
                  <a:lnTo>
                    <a:pt x="302426" y="1491763"/>
                  </a:lnTo>
                  <a:lnTo>
                    <a:pt x="363861" y="1572637"/>
                  </a:lnTo>
                  <a:lnTo>
                    <a:pt x="392193" y="1613259"/>
                  </a:lnTo>
                  <a:lnTo>
                    <a:pt x="418403" y="1654322"/>
                  </a:lnTo>
                  <a:lnTo>
                    <a:pt x="441900" y="1695458"/>
                  </a:lnTo>
                  <a:lnTo>
                    <a:pt x="462594" y="1737533"/>
                  </a:lnTo>
                  <a:lnTo>
                    <a:pt x="480082" y="1780757"/>
                  </a:lnTo>
                  <a:lnTo>
                    <a:pt x="493966" y="1825340"/>
                  </a:lnTo>
                  <a:lnTo>
                    <a:pt x="503844" y="1871488"/>
                  </a:lnTo>
                  <a:lnTo>
                    <a:pt x="509316" y="1919413"/>
                  </a:lnTo>
                  <a:lnTo>
                    <a:pt x="515262" y="1941151"/>
                  </a:lnTo>
                  <a:lnTo>
                    <a:pt x="528203" y="1958425"/>
                  </a:lnTo>
                  <a:lnTo>
                    <a:pt x="546435" y="1969823"/>
                  </a:lnTo>
                  <a:lnTo>
                    <a:pt x="568252" y="1973935"/>
                  </a:lnTo>
                  <a:lnTo>
                    <a:pt x="1194607" y="1970175"/>
                  </a:lnTo>
                  <a:lnTo>
                    <a:pt x="1234577" y="1954116"/>
                  </a:lnTo>
                  <a:lnTo>
                    <a:pt x="1252916" y="1915026"/>
                  </a:lnTo>
                  <a:lnTo>
                    <a:pt x="1257418" y="1869436"/>
                  </a:lnTo>
                  <a:lnTo>
                    <a:pt x="1265839" y="1825436"/>
                  </a:lnTo>
                  <a:lnTo>
                    <a:pt x="1277857" y="1782833"/>
                  </a:lnTo>
                  <a:lnTo>
                    <a:pt x="1293146" y="1741433"/>
                  </a:lnTo>
                  <a:lnTo>
                    <a:pt x="1311383" y="1701045"/>
                  </a:lnTo>
                  <a:lnTo>
                    <a:pt x="1332244" y="1661474"/>
                  </a:lnTo>
                  <a:lnTo>
                    <a:pt x="1355405" y="1622529"/>
                  </a:lnTo>
                  <a:lnTo>
                    <a:pt x="1380543" y="1584016"/>
                  </a:lnTo>
                  <a:lnTo>
                    <a:pt x="1407333" y="1545743"/>
                  </a:lnTo>
                  <a:lnTo>
                    <a:pt x="1435451" y="1507517"/>
                  </a:lnTo>
                  <a:lnTo>
                    <a:pt x="1524539" y="1391189"/>
                  </a:lnTo>
                  <a:lnTo>
                    <a:pt x="1584635" y="1310335"/>
                  </a:lnTo>
                  <a:lnTo>
                    <a:pt x="1613923" y="1268338"/>
                  </a:lnTo>
                  <a:lnTo>
                    <a:pt x="1642271" y="1225038"/>
                  </a:lnTo>
                  <a:lnTo>
                    <a:pt x="1664016" y="1187749"/>
                  </a:lnTo>
                  <a:lnTo>
                    <a:pt x="1683237" y="1148640"/>
                  </a:lnTo>
                  <a:lnTo>
                    <a:pt x="1699917" y="1107884"/>
                  </a:lnTo>
                  <a:lnTo>
                    <a:pt x="1714034" y="1065659"/>
                  </a:lnTo>
                  <a:lnTo>
                    <a:pt x="1725569" y="1022139"/>
                  </a:lnTo>
                  <a:lnTo>
                    <a:pt x="1734503" y="977499"/>
                  </a:lnTo>
                  <a:lnTo>
                    <a:pt x="1740815" y="931917"/>
                  </a:lnTo>
                  <a:lnTo>
                    <a:pt x="1744486" y="885566"/>
                  </a:lnTo>
                  <a:lnTo>
                    <a:pt x="1745496" y="838623"/>
                  </a:lnTo>
                  <a:lnTo>
                    <a:pt x="1743825" y="791262"/>
                  </a:lnTo>
                  <a:lnTo>
                    <a:pt x="1739454" y="743660"/>
                  </a:lnTo>
                  <a:lnTo>
                    <a:pt x="1732362" y="695992"/>
                  </a:lnTo>
                  <a:lnTo>
                    <a:pt x="1722530" y="648434"/>
                  </a:lnTo>
                  <a:lnTo>
                    <a:pt x="1709938" y="601160"/>
                  </a:lnTo>
                  <a:lnTo>
                    <a:pt x="1694566" y="554347"/>
                  </a:lnTo>
                  <a:lnTo>
                    <a:pt x="1676395" y="508170"/>
                  </a:lnTo>
                  <a:lnTo>
                    <a:pt x="1655404" y="462805"/>
                  </a:lnTo>
                  <a:lnTo>
                    <a:pt x="1631575" y="418426"/>
                  </a:lnTo>
                  <a:lnTo>
                    <a:pt x="1604886" y="375210"/>
                  </a:lnTo>
                  <a:lnTo>
                    <a:pt x="1575319" y="333332"/>
                  </a:lnTo>
                  <a:lnTo>
                    <a:pt x="1542854" y="292968"/>
                  </a:lnTo>
                  <a:lnTo>
                    <a:pt x="1507470" y="254292"/>
                  </a:lnTo>
                  <a:lnTo>
                    <a:pt x="1470197" y="218613"/>
                  </a:lnTo>
                  <a:lnTo>
                    <a:pt x="1430880" y="185424"/>
                  </a:lnTo>
                  <a:lnTo>
                    <a:pt x="1389654" y="154806"/>
                  </a:lnTo>
                  <a:lnTo>
                    <a:pt x="1346649" y="126839"/>
                  </a:lnTo>
                  <a:lnTo>
                    <a:pt x="1301999" y="101603"/>
                  </a:lnTo>
                  <a:lnTo>
                    <a:pt x="1255835" y="79181"/>
                  </a:lnTo>
                  <a:lnTo>
                    <a:pt x="1208290" y="59652"/>
                  </a:lnTo>
                  <a:lnTo>
                    <a:pt x="1159495" y="43097"/>
                  </a:lnTo>
                  <a:lnTo>
                    <a:pt x="1111859" y="29318"/>
                  </a:lnTo>
                  <a:lnTo>
                    <a:pt x="1063683" y="18099"/>
                  </a:lnTo>
                  <a:lnTo>
                    <a:pt x="1015054" y="9490"/>
                  </a:lnTo>
                  <a:lnTo>
                    <a:pt x="966060" y="3546"/>
                  </a:lnTo>
                  <a:lnTo>
                    <a:pt x="916786" y="316"/>
                  </a:lnTo>
                  <a:close/>
                </a:path>
              </a:pathLst>
            </a:custGeom>
            <a:solidFill>
              <a:srgbClr val="FCCF0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9657588" y="4513567"/>
              <a:ext cx="816610" cy="482600"/>
            </a:xfrm>
            <a:custGeom>
              <a:avLst/>
              <a:gdLst/>
              <a:ahLst/>
              <a:cxnLst/>
              <a:rect l="l" t="t" r="r" b="b"/>
              <a:pathLst>
                <a:path w="816609" h="482600">
                  <a:moveTo>
                    <a:pt x="541705" y="433057"/>
                  </a:moveTo>
                  <a:lnTo>
                    <a:pt x="539838" y="423786"/>
                  </a:lnTo>
                  <a:lnTo>
                    <a:pt x="534733" y="416217"/>
                  </a:lnTo>
                  <a:lnTo>
                    <a:pt x="527164" y="411111"/>
                  </a:lnTo>
                  <a:lnTo>
                    <a:pt x="517880" y="409244"/>
                  </a:lnTo>
                  <a:lnTo>
                    <a:pt x="291541" y="410502"/>
                  </a:lnTo>
                  <a:lnTo>
                    <a:pt x="285902" y="413004"/>
                  </a:lnTo>
                  <a:lnTo>
                    <a:pt x="281508" y="417398"/>
                  </a:lnTo>
                  <a:lnTo>
                    <a:pt x="276225" y="425323"/>
                  </a:lnTo>
                  <a:lnTo>
                    <a:pt x="274459" y="434314"/>
                  </a:lnTo>
                  <a:lnTo>
                    <a:pt x="276225" y="443306"/>
                  </a:lnTo>
                  <a:lnTo>
                    <a:pt x="281508" y="451231"/>
                  </a:lnTo>
                  <a:lnTo>
                    <a:pt x="305968" y="475678"/>
                  </a:lnTo>
                  <a:lnTo>
                    <a:pt x="310984" y="480060"/>
                  </a:lnTo>
                  <a:lnTo>
                    <a:pt x="317246" y="482561"/>
                  </a:lnTo>
                  <a:lnTo>
                    <a:pt x="500329" y="481317"/>
                  </a:lnTo>
                  <a:lnTo>
                    <a:pt x="507225" y="481317"/>
                  </a:lnTo>
                  <a:lnTo>
                    <a:pt x="514121" y="477558"/>
                  </a:lnTo>
                  <a:lnTo>
                    <a:pt x="517258" y="472541"/>
                  </a:lnTo>
                  <a:lnTo>
                    <a:pt x="539826" y="443712"/>
                  </a:lnTo>
                  <a:lnTo>
                    <a:pt x="541705" y="438073"/>
                  </a:lnTo>
                  <a:lnTo>
                    <a:pt x="541705" y="433057"/>
                  </a:lnTo>
                  <a:close/>
                </a:path>
                <a:path w="816609" h="482600">
                  <a:moveTo>
                    <a:pt x="720394" y="203060"/>
                  </a:moveTo>
                  <a:lnTo>
                    <a:pt x="718527" y="189407"/>
                  </a:lnTo>
                  <a:lnTo>
                    <a:pt x="713422" y="181838"/>
                  </a:lnTo>
                  <a:lnTo>
                    <a:pt x="705853" y="176733"/>
                  </a:lnTo>
                  <a:lnTo>
                    <a:pt x="696569" y="174866"/>
                  </a:lnTo>
                  <a:lnTo>
                    <a:pt x="123507" y="178625"/>
                  </a:lnTo>
                  <a:lnTo>
                    <a:pt x="115989" y="179870"/>
                  </a:lnTo>
                  <a:lnTo>
                    <a:pt x="107734" y="184658"/>
                  </a:lnTo>
                  <a:lnTo>
                    <a:pt x="102120" y="191858"/>
                  </a:lnTo>
                  <a:lnTo>
                    <a:pt x="99682" y="200583"/>
                  </a:lnTo>
                  <a:lnTo>
                    <a:pt x="100939" y="209956"/>
                  </a:lnTo>
                  <a:lnTo>
                    <a:pt x="156743" y="376034"/>
                  </a:lnTo>
                  <a:lnTo>
                    <a:pt x="179311" y="392328"/>
                  </a:lnTo>
                  <a:lnTo>
                    <a:pt x="653313" y="389191"/>
                  </a:lnTo>
                  <a:lnTo>
                    <a:pt x="720394" y="203060"/>
                  </a:lnTo>
                  <a:close/>
                </a:path>
                <a:path w="816609" h="482600">
                  <a:moveTo>
                    <a:pt x="726046" y="33845"/>
                  </a:moveTo>
                  <a:lnTo>
                    <a:pt x="723303" y="20624"/>
                  </a:lnTo>
                  <a:lnTo>
                    <a:pt x="715848" y="9867"/>
                  </a:lnTo>
                  <a:lnTo>
                    <a:pt x="704875" y="2641"/>
                  </a:lnTo>
                  <a:lnTo>
                    <a:pt x="691553" y="0"/>
                  </a:lnTo>
                  <a:lnTo>
                    <a:pt x="122885" y="3759"/>
                  </a:lnTo>
                  <a:lnTo>
                    <a:pt x="109664" y="6502"/>
                  </a:lnTo>
                  <a:lnTo>
                    <a:pt x="98907" y="13944"/>
                  </a:lnTo>
                  <a:lnTo>
                    <a:pt x="91668" y="24904"/>
                  </a:lnTo>
                  <a:lnTo>
                    <a:pt x="89027" y="38227"/>
                  </a:lnTo>
                  <a:lnTo>
                    <a:pt x="89027" y="45123"/>
                  </a:lnTo>
                  <a:lnTo>
                    <a:pt x="91770" y="58343"/>
                  </a:lnTo>
                  <a:lnTo>
                    <a:pt x="99212" y="69088"/>
                  </a:lnTo>
                  <a:lnTo>
                    <a:pt x="110185" y="76314"/>
                  </a:lnTo>
                  <a:lnTo>
                    <a:pt x="123507" y="78968"/>
                  </a:lnTo>
                  <a:lnTo>
                    <a:pt x="692188" y="75196"/>
                  </a:lnTo>
                  <a:lnTo>
                    <a:pt x="705408" y="72466"/>
                  </a:lnTo>
                  <a:lnTo>
                    <a:pt x="716165" y="65024"/>
                  </a:lnTo>
                  <a:lnTo>
                    <a:pt x="723392" y="54051"/>
                  </a:lnTo>
                  <a:lnTo>
                    <a:pt x="726046" y="40728"/>
                  </a:lnTo>
                  <a:lnTo>
                    <a:pt x="726046" y="33845"/>
                  </a:lnTo>
                  <a:close/>
                </a:path>
                <a:path w="816609" h="482600">
                  <a:moveTo>
                    <a:pt x="816330" y="117830"/>
                  </a:moveTo>
                  <a:lnTo>
                    <a:pt x="813587" y="104609"/>
                  </a:lnTo>
                  <a:lnTo>
                    <a:pt x="806132" y="93853"/>
                  </a:lnTo>
                  <a:lnTo>
                    <a:pt x="795159" y="86626"/>
                  </a:lnTo>
                  <a:lnTo>
                    <a:pt x="781837" y="83972"/>
                  </a:lnTo>
                  <a:lnTo>
                    <a:pt x="33858" y="88988"/>
                  </a:lnTo>
                  <a:lnTo>
                    <a:pt x="20624" y="91998"/>
                  </a:lnTo>
                  <a:lnTo>
                    <a:pt x="9867" y="99428"/>
                  </a:lnTo>
                  <a:lnTo>
                    <a:pt x="2641" y="110248"/>
                  </a:lnTo>
                  <a:lnTo>
                    <a:pt x="0" y="123469"/>
                  </a:lnTo>
                  <a:lnTo>
                    <a:pt x="0" y="130365"/>
                  </a:lnTo>
                  <a:lnTo>
                    <a:pt x="2743" y="143586"/>
                  </a:lnTo>
                  <a:lnTo>
                    <a:pt x="10185" y="154343"/>
                  </a:lnTo>
                  <a:lnTo>
                    <a:pt x="21158" y="161569"/>
                  </a:lnTo>
                  <a:lnTo>
                    <a:pt x="34480" y="164211"/>
                  </a:lnTo>
                  <a:lnTo>
                    <a:pt x="782472" y="159194"/>
                  </a:lnTo>
                  <a:lnTo>
                    <a:pt x="795693" y="156451"/>
                  </a:lnTo>
                  <a:lnTo>
                    <a:pt x="806450" y="149009"/>
                  </a:lnTo>
                  <a:lnTo>
                    <a:pt x="813676" y="138049"/>
                  </a:lnTo>
                  <a:lnTo>
                    <a:pt x="816330" y="124726"/>
                  </a:lnTo>
                  <a:lnTo>
                    <a:pt x="816330" y="117830"/>
                  </a:lnTo>
                  <a:close/>
                </a:path>
              </a:pathLst>
            </a:custGeom>
            <a:solidFill>
              <a:srgbClr val="3C3C3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9753518" y="2725607"/>
              <a:ext cx="630555" cy="184150"/>
            </a:xfrm>
            <a:custGeom>
              <a:avLst/>
              <a:gdLst/>
              <a:ahLst/>
              <a:cxnLst/>
              <a:rect l="l" t="t" r="r" b="b"/>
              <a:pathLst>
                <a:path w="630554" h="184150">
                  <a:moveTo>
                    <a:pt x="334808" y="0"/>
                  </a:moveTo>
                  <a:lnTo>
                    <a:pt x="266469" y="5107"/>
                  </a:lnTo>
                  <a:lnTo>
                    <a:pt x="203671" y="20181"/>
                  </a:lnTo>
                  <a:lnTo>
                    <a:pt x="147426" y="42026"/>
                  </a:lnTo>
                  <a:lnTo>
                    <a:pt x="98749" y="67447"/>
                  </a:lnTo>
                  <a:lnTo>
                    <a:pt x="58654" y="93251"/>
                  </a:lnTo>
                  <a:lnTo>
                    <a:pt x="28155" y="116241"/>
                  </a:lnTo>
                  <a:lnTo>
                    <a:pt x="0" y="141005"/>
                  </a:lnTo>
                  <a:lnTo>
                    <a:pt x="29732" y="129382"/>
                  </a:lnTo>
                  <a:lnTo>
                    <a:pt x="107135" y="103952"/>
                  </a:lnTo>
                  <a:lnTo>
                    <a:pt x="214515" y="78875"/>
                  </a:lnTo>
                  <a:lnTo>
                    <a:pt x="334181" y="68309"/>
                  </a:lnTo>
                  <a:lnTo>
                    <a:pt x="384490" y="73252"/>
                  </a:lnTo>
                  <a:lnTo>
                    <a:pt x="433745" y="86498"/>
                  </a:lnTo>
                  <a:lnTo>
                    <a:pt x="481797" y="107926"/>
                  </a:lnTo>
                  <a:lnTo>
                    <a:pt x="528495" y="137416"/>
                  </a:lnTo>
                  <a:lnTo>
                    <a:pt x="573688" y="174847"/>
                  </a:lnTo>
                  <a:lnTo>
                    <a:pt x="584738" y="181544"/>
                  </a:lnTo>
                  <a:lnTo>
                    <a:pt x="597200" y="183777"/>
                  </a:lnTo>
                  <a:lnTo>
                    <a:pt x="609661" y="181544"/>
                  </a:lnTo>
                  <a:lnTo>
                    <a:pt x="620711" y="174847"/>
                  </a:lnTo>
                  <a:lnTo>
                    <a:pt x="621338" y="173593"/>
                  </a:lnTo>
                  <a:lnTo>
                    <a:pt x="620711" y="173593"/>
                  </a:lnTo>
                  <a:lnTo>
                    <a:pt x="628010" y="161990"/>
                  </a:lnTo>
                  <a:lnTo>
                    <a:pt x="619458" y="124711"/>
                  </a:lnTo>
                  <a:lnTo>
                    <a:pt x="575427" y="87272"/>
                  </a:lnTo>
                  <a:lnTo>
                    <a:pt x="529915" y="56448"/>
                  </a:lnTo>
                  <a:lnTo>
                    <a:pt x="483011" y="32274"/>
                  </a:lnTo>
                  <a:lnTo>
                    <a:pt x="434800" y="14785"/>
                  </a:lnTo>
                  <a:lnTo>
                    <a:pt x="385370" y="4015"/>
                  </a:lnTo>
                  <a:lnTo>
                    <a:pt x="334808" y="0"/>
                  </a:lnTo>
                  <a:close/>
                </a:path>
              </a:pathLst>
            </a:custGeom>
            <a:solidFill>
              <a:srgbClr val="EEE6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0024999" y="2090775"/>
              <a:ext cx="518159" cy="346710"/>
            </a:xfrm>
            <a:custGeom>
              <a:avLst/>
              <a:gdLst/>
              <a:ahLst/>
              <a:cxnLst/>
              <a:rect l="l" t="t" r="r" b="b"/>
              <a:pathLst>
                <a:path w="518159" h="346710">
                  <a:moveTo>
                    <a:pt x="72720" y="36347"/>
                  </a:moveTo>
                  <a:lnTo>
                    <a:pt x="69862" y="22212"/>
                  </a:lnTo>
                  <a:lnTo>
                    <a:pt x="62064" y="10655"/>
                  </a:lnTo>
                  <a:lnTo>
                    <a:pt x="50507" y="2857"/>
                  </a:lnTo>
                  <a:lnTo>
                    <a:pt x="36360" y="0"/>
                  </a:lnTo>
                  <a:lnTo>
                    <a:pt x="22212" y="2857"/>
                  </a:lnTo>
                  <a:lnTo>
                    <a:pt x="10655" y="10655"/>
                  </a:lnTo>
                  <a:lnTo>
                    <a:pt x="2857" y="22212"/>
                  </a:lnTo>
                  <a:lnTo>
                    <a:pt x="0" y="36347"/>
                  </a:lnTo>
                  <a:lnTo>
                    <a:pt x="0" y="234378"/>
                  </a:lnTo>
                  <a:lnTo>
                    <a:pt x="2857" y="248526"/>
                  </a:lnTo>
                  <a:lnTo>
                    <a:pt x="10655" y="260070"/>
                  </a:lnTo>
                  <a:lnTo>
                    <a:pt x="22212" y="267868"/>
                  </a:lnTo>
                  <a:lnTo>
                    <a:pt x="36360" y="270725"/>
                  </a:lnTo>
                  <a:lnTo>
                    <a:pt x="50507" y="267868"/>
                  </a:lnTo>
                  <a:lnTo>
                    <a:pt x="62064" y="260070"/>
                  </a:lnTo>
                  <a:lnTo>
                    <a:pt x="69862" y="248526"/>
                  </a:lnTo>
                  <a:lnTo>
                    <a:pt x="72720" y="234378"/>
                  </a:lnTo>
                  <a:lnTo>
                    <a:pt x="72720" y="36347"/>
                  </a:lnTo>
                  <a:close/>
                </a:path>
                <a:path w="518159" h="346710">
                  <a:moveTo>
                    <a:pt x="518058" y="125793"/>
                  </a:moveTo>
                  <a:lnTo>
                    <a:pt x="515213" y="112255"/>
                  </a:lnTo>
                  <a:lnTo>
                    <a:pt x="507441" y="100711"/>
                  </a:lnTo>
                  <a:lnTo>
                    <a:pt x="495312" y="92748"/>
                  </a:lnTo>
                  <a:lnTo>
                    <a:pt x="481088" y="90068"/>
                  </a:lnTo>
                  <a:lnTo>
                    <a:pt x="467563" y="92900"/>
                  </a:lnTo>
                  <a:lnTo>
                    <a:pt x="456158" y="100685"/>
                  </a:lnTo>
                  <a:lnTo>
                    <a:pt x="448284" y="112801"/>
                  </a:lnTo>
                  <a:lnTo>
                    <a:pt x="373049" y="296430"/>
                  </a:lnTo>
                  <a:lnTo>
                    <a:pt x="370370" y="310375"/>
                  </a:lnTo>
                  <a:lnTo>
                    <a:pt x="373202" y="323926"/>
                  </a:lnTo>
                  <a:lnTo>
                    <a:pt x="380987" y="335470"/>
                  </a:lnTo>
                  <a:lnTo>
                    <a:pt x="393115" y="343420"/>
                  </a:lnTo>
                  <a:lnTo>
                    <a:pt x="407073" y="346113"/>
                  </a:lnTo>
                  <a:lnTo>
                    <a:pt x="420624" y="343268"/>
                  </a:lnTo>
                  <a:lnTo>
                    <a:pt x="432168" y="335495"/>
                  </a:lnTo>
                  <a:lnTo>
                    <a:pt x="440131" y="323367"/>
                  </a:lnTo>
                  <a:lnTo>
                    <a:pt x="515378" y="139750"/>
                  </a:lnTo>
                  <a:lnTo>
                    <a:pt x="518058" y="125793"/>
                  </a:lnTo>
                  <a:close/>
                </a:path>
              </a:pathLst>
            </a:custGeom>
            <a:solidFill>
              <a:srgbClr val="FCCF0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708255" y="2433020"/>
              <a:ext cx="212233" cy="213780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8847519" y="2810027"/>
              <a:ext cx="2418080" cy="561340"/>
            </a:xfrm>
            <a:custGeom>
              <a:avLst/>
              <a:gdLst/>
              <a:ahLst/>
              <a:cxnLst/>
              <a:rect l="l" t="t" r="r" b="b"/>
              <a:pathLst>
                <a:path w="2418079" h="561339">
                  <a:moveTo>
                    <a:pt x="270865" y="516585"/>
                  </a:moveTo>
                  <a:lnTo>
                    <a:pt x="267538" y="502551"/>
                  </a:lnTo>
                  <a:lnTo>
                    <a:pt x="259346" y="491286"/>
                  </a:lnTo>
                  <a:lnTo>
                    <a:pt x="247497" y="483882"/>
                  </a:lnTo>
                  <a:lnTo>
                    <a:pt x="233248" y="481495"/>
                  </a:lnTo>
                  <a:lnTo>
                    <a:pt x="35115" y="488378"/>
                  </a:lnTo>
                  <a:lnTo>
                    <a:pt x="21082" y="491705"/>
                  </a:lnTo>
                  <a:lnTo>
                    <a:pt x="9804" y="499897"/>
                  </a:lnTo>
                  <a:lnTo>
                    <a:pt x="2400" y="511733"/>
                  </a:lnTo>
                  <a:lnTo>
                    <a:pt x="0" y="525983"/>
                  </a:lnTo>
                  <a:lnTo>
                    <a:pt x="3327" y="540016"/>
                  </a:lnTo>
                  <a:lnTo>
                    <a:pt x="11531" y="551281"/>
                  </a:lnTo>
                  <a:lnTo>
                    <a:pt x="23368" y="558685"/>
                  </a:lnTo>
                  <a:lnTo>
                    <a:pt x="37630" y="561073"/>
                  </a:lnTo>
                  <a:lnTo>
                    <a:pt x="235750" y="554189"/>
                  </a:lnTo>
                  <a:lnTo>
                    <a:pt x="249783" y="550862"/>
                  </a:lnTo>
                  <a:lnTo>
                    <a:pt x="261061" y="542671"/>
                  </a:lnTo>
                  <a:lnTo>
                    <a:pt x="268465" y="530834"/>
                  </a:lnTo>
                  <a:lnTo>
                    <a:pt x="270865" y="516585"/>
                  </a:lnTo>
                  <a:close/>
                </a:path>
                <a:path w="2418079" h="561339">
                  <a:moveTo>
                    <a:pt x="332651" y="143903"/>
                  </a:moveTo>
                  <a:lnTo>
                    <a:pt x="309105" y="111747"/>
                  </a:lnTo>
                  <a:lnTo>
                    <a:pt x="122897" y="42799"/>
                  </a:lnTo>
                  <a:lnTo>
                    <a:pt x="108673" y="40576"/>
                  </a:lnTo>
                  <a:lnTo>
                    <a:pt x="95224" y="43827"/>
                  </a:lnTo>
                  <a:lnTo>
                    <a:pt x="84010" y="51879"/>
                  </a:lnTo>
                  <a:lnTo>
                    <a:pt x="76492" y="64109"/>
                  </a:lnTo>
                  <a:lnTo>
                    <a:pt x="74358" y="78320"/>
                  </a:lnTo>
                  <a:lnTo>
                    <a:pt x="77749" y="91770"/>
                  </a:lnTo>
                  <a:lnTo>
                    <a:pt x="85839" y="102971"/>
                  </a:lnTo>
                  <a:lnTo>
                    <a:pt x="97815" y="110490"/>
                  </a:lnTo>
                  <a:lnTo>
                    <a:pt x="284022" y="179425"/>
                  </a:lnTo>
                  <a:lnTo>
                    <a:pt x="298246" y="181648"/>
                  </a:lnTo>
                  <a:lnTo>
                    <a:pt x="311696" y="178409"/>
                  </a:lnTo>
                  <a:lnTo>
                    <a:pt x="322910" y="170345"/>
                  </a:lnTo>
                  <a:lnTo>
                    <a:pt x="330428" y="158115"/>
                  </a:lnTo>
                  <a:lnTo>
                    <a:pt x="332651" y="143903"/>
                  </a:lnTo>
                  <a:close/>
                </a:path>
                <a:path w="2418079" h="561339">
                  <a:moveTo>
                    <a:pt x="2326386" y="36093"/>
                  </a:moveTo>
                  <a:lnTo>
                    <a:pt x="2323604" y="22123"/>
                  </a:lnTo>
                  <a:lnTo>
                    <a:pt x="2315273" y="10363"/>
                  </a:lnTo>
                  <a:lnTo>
                    <a:pt x="2303538" y="2781"/>
                  </a:lnTo>
                  <a:lnTo>
                    <a:pt x="2289924" y="0"/>
                  </a:lnTo>
                  <a:lnTo>
                    <a:pt x="2275954" y="2692"/>
                  </a:lnTo>
                  <a:lnTo>
                    <a:pt x="2093493" y="80403"/>
                  </a:lnTo>
                  <a:lnTo>
                    <a:pt x="2081466" y="88734"/>
                  </a:lnTo>
                  <a:lnTo>
                    <a:pt x="2073910" y="100457"/>
                  </a:lnTo>
                  <a:lnTo>
                    <a:pt x="2071281" y="114071"/>
                  </a:lnTo>
                  <a:lnTo>
                    <a:pt x="2074062" y="128041"/>
                  </a:lnTo>
                  <a:lnTo>
                    <a:pt x="2082393" y="140055"/>
                  </a:lnTo>
                  <a:lnTo>
                    <a:pt x="2094128" y="147624"/>
                  </a:lnTo>
                  <a:lnTo>
                    <a:pt x="2107742" y="150241"/>
                  </a:lnTo>
                  <a:lnTo>
                    <a:pt x="2121712" y="147459"/>
                  </a:lnTo>
                  <a:lnTo>
                    <a:pt x="2304161" y="69748"/>
                  </a:lnTo>
                  <a:lnTo>
                    <a:pt x="2316188" y="61429"/>
                  </a:lnTo>
                  <a:lnTo>
                    <a:pt x="2323757" y="49695"/>
                  </a:lnTo>
                  <a:lnTo>
                    <a:pt x="2326386" y="36093"/>
                  </a:lnTo>
                  <a:close/>
                </a:path>
                <a:path w="2418079" h="561339">
                  <a:moveTo>
                    <a:pt x="2417648" y="480860"/>
                  </a:moveTo>
                  <a:lnTo>
                    <a:pt x="2414790" y="466737"/>
                  </a:lnTo>
                  <a:lnTo>
                    <a:pt x="2406993" y="455244"/>
                  </a:lnTo>
                  <a:lnTo>
                    <a:pt x="2395423" y="447636"/>
                  </a:lnTo>
                  <a:lnTo>
                    <a:pt x="2381288" y="445147"/>
                  </a:lnTo>
                  <a:lnTo>
                    <a:pt x="2183155" y="447649"/>
                  </a:lnTo>
                  <a:lnTo>
                    <a:pt x="2169109" y="450507"/>
                  </a:lnTo>
                  <a:lnTo>
                    <a:pt x="2157768" y="458304"/>
                  </a:lnTo>
                  <a:lnTo>
                    <a:pt x="2150186" y="469861"/>
                  </a:lnTo>
                  <a:lnTo>
                    <a:pt x="2147417" y="483997"/>
                  </a:lnTo>
                  <a:lnTo>
                    <a:pt x="2150275" y="498043"/>
                  </a:lnTo>
                  <a:lnTo>
                    <a:pt x="2158073" y="509371"/>
                  </a:lnTo>
                  <a:lnTo>
                    <a:pt x="2169642" y="516953"/>
                  </a:lnTo>
                  <a:lnTo>
                    <a:pt x="2183777" y="519722"/>
                  </a:lnTo>
                  <a:lnTo>
                    <a:pt x="2381910" y="517207"/>
                  </a:lnTo>
                  <a:lnTo>
                    <a:pt x="2395956" y="514350"/>
                  </a:lnTo>
                  <a:lnTo>
                    <a:pt x="2407297" y="506552"/>
                  </a:lnTo>
                  <a:lnTo>
                    <a:pt x="2414879" y="495007"/>
                  </a:lnTo>
                  <a:lnTo>
                    <a:pt x="2417648" y="480860"/>
                  </a:lnTo>
                  <a:close/>
                </a:path>
              </a:pathLst>
            </a:custGeom>
            <a:solidFill>
              <a:srgbClr val="FCCF0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61412" y="2464668"/>
              <a:ext cx="218032" cy="207278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529568" y="2198442"/>
              <a:ext cx="155726" cy="252165"/>
            </a:xfrm>
            <a:prstGeom prst="rect">
              <a:avLst/>
            </a:prstGeom>
          </p:spPr>
        </p:pic>
      </p:grp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154635" y="350596"/>
            <a:ext cx="4991100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2.4</a:t>
            </a:r>
            <a:r>
              <a:rPr spc="-55" dirty="0"/>
              <a:t> </a:t>
            </a:r>
            <a:r>
              <a:rPr dirty="0"/>
              <a:t>Implement</a:t>
            </a:r>
            <a:r>
              <a:rPr spc="-35" dirty="0"/>
              <a:t> </a:t>
            </a:r>
            <a:r>
              <a:rPr dirty="0"/>
              <a:t>Data</a:t>
            </a:r>
            <a:r>
              <a:rPr spc="-50" dirty="0"/>
              <a:t> </a:t>
            </a:r>
            <a:r>
              <a:rPr spc="-10" dirty="0"/>
              <a:t>Discovery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154635" y="1555554"/>
            <a:ext cx="2033270" cy="883285"/>
          </a:xfrm>
          <a:prstGeom prst="rect">
            <a:avLst/>
          </a:prstGeom>
        </p:spPr>
        <p:txBody>
          <a:bodyPr vert="horz" wrap="square" lIns="0" tIns="167005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315"/>
              </a:spcBef>
              <a:buClr>
                <a:srgbClr val="DA3467"/>
              </a:buClr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Structured</a:t>
            </a:r>
            <a:r>
              <a:rPr sz="1800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131C36"/>
                </a:solidFill>
                <a:latin typeface="Calibri"/>
                <a:cs typeface="Calibri"/>
              </a:rPr>
              <a:t>Data</a:t>
            </a:r>
            <a:endParaRPr sz="180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spcBef>
                <a:spcPts val="1215"/>
              </a:spcBef>
              <a:buClr>
                <a:srgbClr val="DA3467"/>
              </a:buClr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Unstructured</a:t>
            </a:r>
            <a:r>
              <a:rPr sz="18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131C36"/>
                </a:solidFill>
                <a:latin typeface="Calibri"/>
                <a:cs typeface="Calibri"/>
              </a:rPr>
              <a:t>Data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6350" y="0"/>
            <a:ext cx="5243195" cy="6870700"/>
            <a:chOff x="-6350" y="0"/>
            <a:chExt cx="5243195" cy="68707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5230495" cy="6858000"/>
            </a:xfrm>
            <a:custGeom>
              <a:avLst/>
              <a:gdLst/>
              <a:ahLst/>
              <a:cxnLst/>
              <a:rect l="l" t="t" r="r" b="b"/>
              <a:pathLst>
                <a:path w="5230495" h="6858000">
                  <a:moveTo>
                    <a:pt x="5230368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5230368" y="6858000"/>
                  </a:lnTo>
                  <a:lnTo>
                    <a:pt x="5230368" y="0"/>
                  </a:lnTo>
                  <a:close/>
                </a:path>
              </a:pathLst>
            </a:custGeom>
            <a:solidFill>
              <a:srgbClr val="131C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0"/>
              <a:ext cx="5230495" cy="6858000"/>
            </a:xfrm>
            <a:custGeom>
              <a:avLst/>
              <a:gdLst/>
              <a:ahLst/>
              <a:cxnLst/>
              <a:rect l="l" t="t" r="r" b="b"/>
              <a:pathLst>
                <a:path w="5230495" h="6858000">
                  <a:moveTo>
                    <a:pt x="0" y="6858000"/>
                  </a:moveTo>
                  <a:lnTo>
                    <a:pt x="5230368" y="6858000"/>
                  </a:lnTo>
                  <a:lnTo>
                    <a:pt x="5230368" y="0"/>
                  </a:lnTo>
                  <a:lnTo>
                    <a:pt x="0" y="0"/>
                  </a:lnTo>
                  <a:lnTo>
                    <a:pt x="0" y="6858000"/>
                  </a:lnTo>
                  <a:close/>
                </a:path>
              </a:pathLst>
            </a:custGeom>
            <a:ln w="12700">
              <a:solidFill>
                <a:srgbClr val="9F3D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0863" y="260350"/>
              <a:ext cx="4502150" cy="55778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0863" y="863549"/>
              <a:ext cx="1565783" cy="55808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50036" y="2148839"/>
              <a:ext cx="2866643" cy="2866644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5466715" y="865123"/>
            <a:ext cx="6279515" cy="5664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marR="659130" indent="-287020">
              <a:lnSpc>
                <a:spcPct val="110000"/>
              </a:lnSpc>
              <a:spcBef>
                <a:spcPts val="100"/>
              </a:spcBef>
              <a:buClr>
                <a:srgbClr val="DA3467"/>
              </a:buClr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800" b="1" dirty="0">
                <a:solidFill>
                  <a:srgbClr val="131C36"/>
                </a:solidFill>
                <a:latin typeface="Calibri"/>
                <a:cs typeface="Calibri"/>
              </a:rPr>
              <a:t>Cloud</a:t>
            </a:r>
            <a:r>
              <a:rPr sz="1800" b="1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131C36"/>
                </a:solidFill>
                <a:latin typeface="Calibri"/>
                <a:cs typeface="Calibri"/>
              </a:rPr>
              <a:t>Service</a:t>
            </a:r>
            <a:r>
              <a:rPr sz="1800" b="1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131C36"/>
                </a:solidFill>
                <a:latin typeface="Calibri"/>
                <a:cs typeface="Calibri"/>
              </a:rPr>
              <a:t>Customer</a:t>
            </a:r>
            <a:r>
              <a:rPr sz="1800" b="1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131C36"/>
                </a:solidFill>
                <a:latin typeface="Calibri"/>
                <a:cs typeface="Calibri"/>
              </a:rPr>
              <a:t>(user)</a:t>
            </a:r>
            <a:r>
              <a:rPr sz="1800" b="1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–</a:t>
            </a:r>
            <a:r>
              <a:rPr sz="1800" spc="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the</a:t>
            </a:r>
            <a:r>
              <a:rPr sz="1800" spc="-1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entity</a:t>
            </a:r>
            <a:r>
              <a:rPr sz="1800" spc="-1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that</a:t>
            </a:r>
            <a:r>
              <a:rPr sz="1800" spc="-1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is</a:t>
            </a:r>
            <a:r>
              <a:rPr sz="1800" spc="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131C36"/>
                </a:solidFill>
                <a:latin typeface="Calibri"/>
                <a:cs typeface="Calibri"/>
              </a:rPr>
              <a:t>paying,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leasing,</a:t>
            </a:r>
            <a:r>
              <a:rPr sz="18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renting,</a:t>
            </a:r>
            <a:r>
              <a:rPr sz="1800" spc="-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or</a:t>
            </a:r>
            <a:r>
              <a:rPr sz="1800" spc="-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trying</a:t>
            </a:r>
            <a:r>
              <a:rPr sz="1800" spc="-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cloud</a:t>
            </a:r>
            <a:r>
              <a:rPr sz="1800" spc="1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services.</a:t>
            </a:r>
            <a:r>
              <a:rPr sz="1800" spc="-1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Also</a:t>
            </a:r>
            <a:r>
              <a:rPr sz="18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called</a:t>
            </a:r>
            <a:r>
              <a:rPr sz="1800" spc="1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131C36"/>
                </a:solidFill>
                <a:latin typeface="Calibri"/>
                <a:cs typeface="Calibri"/>
              </a:rPr>
              <a:t>the </a:t>
            </a:r>
            <a:r>
              <a:rPr sz="1800" spc="-10" dirty="0">
                <a:solidFill>
                  <a:srgbClr val="131C36"/>
                </a:solidFill>
                <a:latin typeface="Calibri"/>
                <a:cs typeface="Calibri"/>
              </a:rPr>
              <a:t>“consumer”</a:t>
            </a:r>
            <a:endParaRPr sz="1800">
              <a:latin typeface="Calibri"/>
              <a:cs typeface="Calibri"/>
            </a:endParaRPr>
          </a:p>
          <a:p>
            <a:pPr marL="299085" marR="144145" indent="-287020">
              <a:lnSpc>
                <a:spcPct val="110000"/>
              </a:lnSpc>
              <a:spcBef>
                <a:spcPts val="994"/>
              </a:spcBef>
              <a:buClr>
                <a:srgbClr val="DA3467"/>
              </a:buClr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800" b="1" dirty="0">
                <a:solidFill>
                  <a:srgbClr val="131C36"/>
                </a:solidFill>
                <a:latin typeface="Calibri"/>
                <a:cs typeface="Calibri"/>
              </a:rPr>
              <a:t>Cloud</a:t>
            </a:r>
            <a:r>
              <a:rPr sz="1800" b="1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131C36"/>
                </a:solidFill>
                <a:latin typeface="Calibri"/>
                <a:cs typeface="Calibri"/>
              </a:rPr>
              <a:t>Service</a:t>
            </a:r>
            <a:r>
              <a:rPr sz="1800" b="1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131C36"/>
                </a:solidFill>
                <a:latin typeface="Calibri"/>
                <a:cs typeface="Calibri"/>
              </a:rPr>
              <a:t>Provider</a:t>
            </a:r>
            <a:r>
              <a:rPr sz="1800" b="1" spc="-5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131C36"/>
                </a:solidFill>
                <a:latin typeface="Calibri"/>
                <a:cs typeface="Calibri"/>
              </a:rPr>
              <a:t>(CSP)</a:t>
            </a:r>
            <a:r>
              <a:rPr sz="1800" b="1" spc="1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–</a:t>
            </a:r>
            <a:r>
              <a:rPr sz="1800" spc="-1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the</a:t>
            </a:r>
            <a:r>
              <a:rPr sz="1800" spc="-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vendor</a:t>
            </a:r>
            <a:r>
              <a:rPr sz="18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that</a:t>
            </a:r>
            <a:r>
              <a:rPr sz="1800" spc="-1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is</a:t>
            </a:r>
            <a:r>
              <a:rPr sz="1800" spc="-1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providing </a:t>
            </a:r>
            <a:r>
              <a:rPr sz="1800" spc="-25" dirty="0">
                <a:solidFill>
                  <a:srgbClr val="131C36"/>
                </a:solidFill>
                <a:latin typeface="Calibri"/>
                <a:cs typeface="Calibri"/>
              </a:rPr>
              <a:t>the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services</a:t>
            </a:r>
            <a:r>
              <a:rPr sz="18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from</a:t>
            </a:r>
            <a:r>
              <a:rPr sz="18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their</a:t>
            </a:r>
            <a:r>
              <a:rPr sz="18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data</a:t>
            </a:r>
            <a:r>
              <a:rPr sz="18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131C36"/>
                </a:solidFill>
                <a:latin typeface="Calibri"/>
                <a:cs typeface="Calibri"/>
              </a:rPr>
              <a:t>center,</a:t>
            </a:r>
            <a:r>
              <a:rPr sz="1800" spc="-1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zones,</a:t>
            </a:r>
            <a:r>
              <a:rPr sz="18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regions,</a:t>
            </a:r>
            <a:r>
              <a:rPr sz="18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and</a:t>
            </a:r>
            <a:r>
              <a:rPr sz="1800" spc="-1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131C36"/>
                </a:solidFill>
                <a:latin typeface="Calibri"/>
                <a:cs typeface="Calibri"/>
              </a:rPr>
              <a:t>edge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computing</a:t>
            </a:r>
            <a:r>
              <a:rPr sz="18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locations.</a:t>
            </a:r>
            <a:r>
              <a:rPr sz="18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Examples:</a:t>
            </a:r>
            <a:r>
              <a:rPr sz="18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AWS,</a:t>
            </a:r>
            <a:r>
              <a:rPr sz="18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Rackspace,</a:t>
            </a:r>
            <a:r>
              <a:rPr sz="18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IBM</a:t>
            </a:r>
            <a:r>
              <a:rPr sz="1800" spc="-5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131C36"/>
                </a:solidFill>
                <a:latin typeface="Calibri"/>
                <a:cs typeface="Calibri"/>
              </a:rPr>
              <a:t>Cloud,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Microsoft</a:t>
            </a:r>
            <a:r>
              <a:rPr sz="18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Azure,</a:t>
            </a:r>
            <a:r>
              <a:rPr sz="18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and</a:t>
            </a:r>
            <a:r>
              <a:rPr sz="18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Google</a:t>
            </a:r>
            <a:r>
              <a:rPr sz="18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Cloud</a:t>
            </a:r>
            <a:r>
              <a:rPr sz="1800" spc="-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131C36"/>
                </a:solidFill>
                <a:latin typeface="Calibri"/>
                <a:cs typeface="Calibri"/>
              </a:rPr>
              <a:t>Platform</a:t>
            </a:r>
            <a:endParaRPr sz="1800">
              <a:latin typeface="Calibri"/>
              <a:cs typeface="Calibri"/>
            </a:endParaRPr>
          </a:p>
          <a:p>
            <a:pPr marL="299085" marR="5080" indent="-287020">
              <a:lnSpc>
                <a:spcPct val="110000"/>
              </a:lnSpc>
              <a:spcBef>
                <a:spcPts val="1000"/>
              </a:spcBef>
              <a:buClr>
                <a:srgbClr val="DA3467"/>
              </a:buClr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800" b="1" dirty="0">
                <a:solidFill>
                  <a:srgbClr val="131C36"/>
                </a:solidFill>
                <a:latin typeface="Calibri"/>
                <a:cs typeface="Calibri"/>
              </a:rPr>
              <a:t>Cloud</a:t>
            </a:r>
            <a:r>
              <a:rPr sz="1800" b="1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131C36"/>
                </a:solidFill>
                <a:latin typeface="Calibri"/>
                <a:cs typeface="Calibri"/>
              </a:rPr>
              <a:t>Service</a:t>
            </a:r>
            <a:r>
              <a:rPr sz="1800" b="1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131C36"/>
                </a:solidFill>
                <a:latin typeface="Calibri"/>
                <a:cs typeface="Calibri"/>
              </a:rPr>
              <a:t>Partner</a:t>
            </a:r>
            <a:r>
              <a:rPr sz="1800" b="1" spc="-1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– an</a:t>
            </a:r>
            <a:r>
              <a:rPr sz="1800" spc="-1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entity</a:t>
            </a:r>
            <a:r>
              <a:rPr sz="1800" spc="-1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with various</a:t>
            </a:r>
            <a:r>
              <a:rPr sz="18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131C36"/>
                </a:solidFill>
                <a:latin typeface="Calibri"/>
                <a:cs typeface="Calibri"/>
              </a:rPr>
              <a:t>partnership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agreements</a:t>
            </a:r>
            <a:r>
              <a:rPr sz="18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with</a:t>
            </a:r>
            <a:r>
              <a:rPr sz="1800" spc="-1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the</a:t>
            </a:r>
            <a:r>
              <a:rPr sz="1800" spc="-1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CSP</a:t>
            </a:r>
            <a:r>
              <a:rPr sz="18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such</a:t>
            </a:r>
            <a:r>
              <a:rPr sz="1800" spc="-1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as</a:t>
            </a:r>
            <a:r>
              <a:rPr sz="18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telecoms, </a:t>
            </a:r>
            <a:r>
              <a:rPr sz="1800" spc="-10" dirty="0">
                <a:solidFill>
                  <a:srgbClr val="131C36"/>
                </a:solidFill>
                <a:latin typeface="Calibri"/>
                <a:cs typeface="Calibri"/>
              </a:rPr>
              <a:t>broadband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providers,</a:t>
            </a:r>
            <a:r>
              <a:rPr sz="18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131C36"/>
                </a:solidFill>
                <a:latin typeface="Calibri"/>
                <a:cs typeface="Calibri"/>
              </a:rPr>
              <a:t>Software-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as-a-Service</a:t>
            </a:r>
            <a:r>
              <a:rPr sz="18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providers,</a:t>
            </a:r>
            <a:r>
              <a:rPr sz="18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and</a:t>
            </a:r>
            <a:r>
              <a:rPr sz="18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security</a:t>
            </a:r>
            <a:r>
              <a:rPr sz="18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131C36"/>
                </a:solidFill>
                <a:latin typeface="Calibri"/>
                <a:cs typeface="Calibri"/>
              </a:rPr>
              <a:t>solution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vendors.</a:t>
            </a:r>
            <a:r>
              <a:rPr sz="1800" spc="-7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Example</a:t>
            </a:r>
            <a:r>
              <a:rPr sz="18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AWS</a:t>
            </a:r>
            <a:r>
              <a:rPr sz="1800" spc="-5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(GuardDuty)</a:t>
            </a:r>
            <a:r>
              <a:rPr sz="18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and</a:t>
            </a:r>
            <a:r>
              <a:rPr sz="18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131C36"/>
                </a:solidFill>
                <a:latin typeface="Calibri"/>
                <a:cs typeface="Calibri"/>
              </a:rPr>
              <a:t>Rapid7</a:t>
            </a:r>
            <a:endParaRPr sz="1800">
              <a:latin typeface="Calibri"/>
              <a:cs typeface="Calibri"/>
            </a:endParaRPr>
          </a:p>
          <a:p>
            <a:pPr marL="299085" marR="177165" indent="-287020">
              <a:lnSpc>
                <a:spcPct val="110000"/>
              </a:lnSpc>
              <a:spcBef>
                <a:spcPts val="1005"/>
              </a:spcBef>
              <a:buClr>
                <a:srgbClr val="DA3467"/>
              </a:buClr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800" b="1" dirty="0">
                <a:solidFill>
                  <a:srgbClr val="131C36"/>
                </a:solidFill>
                <a:latin typeface="Calibri"/>
                <a:cs typeface="Calibri"/>
              </a:rPr>
              <a:t>Cloud</a:t>
            </a:r>
            <a:r>
              <a:rPr sz="1800" b="1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131C36"/>
                </a:solidFill>
                <a:latin typeface="Calibri"/>
                <a:cs typeface="Calibri"/>
              </a:rPr>
              <a:t>Service</a:t>
            </a:r>
            <a:r>
              <a:rPr sz="1800" b="1" spc="-5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131C36"/>
                </a:solidFill>
                <a:latin typeface="Calibri"/>
                <a:cs typeface="Calibri"/>
              </a:rPr>
              <a:t>Broker</a:t>
            </a:r>
            <a:r>
              <a:rPr sz="1800" b="1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–</a:t>
            </a:r>
            <a:r>
              <a:rPr sz="1800" spc="-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an</a:t>
            </a:r>
            <a:r>
              <a:rPr sz="18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131C36"/>
                </a:solidFill>
                <a:latin typeface="Calibri"/>
                <a:cs typeface="Calibri"/>
              </a:rPr>
              <a:t>organization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that</a:t>
            </a:r>
            <a:r>
              <a:rPr sz="18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buys</a:t>
            </a:r>
            <a:r>
              <a:rPr sz="1800" spc="-1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131C36"/>
                </a:solidFill>
                <a:latin typeface="Calibri"/>
                <a:cs typeface="Calibri"/>
              </a:rPr>
              <a:t>hosting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services</a:t>
            </a:r>
            <a:r>
              <a:rPr sz="1800" spc="-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from</a:t>
            </a:r>
            <a:r>
              <a:rPr sz="1800" spc="-1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a</a:t>
            </a:r>
            <a:r>
              <a:rPr sz="1800" spc="-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CSP</a:t>
            </a:r>
            <a:r>
              <a:rPr sz="1800" spc="-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and then</a:t>
            </a:r>
            <a:r>
              <a:rPr sz="1800" spc="1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131C36"/>
                </a:solidFill>
                <a:latin typeface="Calibri"/>
                <a:cs typeface="Calibri"/>
              </a:rPr>
              <a:t>re-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sells</a:t>
            </a:r>
            <a:r>
              <a:rPr sz="1800" spc="-1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to</a:t>
            </a:r>
            <a:r>
              <a:rPr sz="1800" spc="-1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their own</a:t>
            </a:r>
            <a:r>
              <a:rPr sz="1800" spc="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131C36"/>
                </a:solidFill>
                <a:latin typeface="Calibri"/>
                <a:cs typeface="Calibri"/>
              </a:rPr>
              <a:t>consumers.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Example:</a:t>
            </a:r>
            <a:r>
              <a:rPr sz="18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Direct</a:t>
            </a:r>
            <a:r>
              <a:rPr sz="18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Connect</a:t>
            </a:r>
            <a:r>
              <a:rPr sz="18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or</a:t>
            </a:r>
            <a:r>
              <a:rPr sz="18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131C36"/>
                </a:solidFill>
                <a:latin typeface="Calibri"/>
                <a:cs typeface="Calibri"/>
              </a:rPr>
              <a:t>ExpressRoute</a:t>
            </a:r>
            <a:r>
              <a:rPr sz="18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partners</a:t>
            </a:r>
            <a:r>
              <a:rPr sz="18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of</a:t>
            </a:r>
            <a:r>
              <a:rPr sz="18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AWS</a:t>
            </a:r>
            <a:r>
              <a:rPr sz="18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131C36"/>
                </a:solidFill>
                <a:latin typeface="Calibri"/>
                <a:cs typeface="Calibri"/>
              </a:rPr>
              <a:t>and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Azure.</a:t>
            </a:r>
            <a:r>
              <a:rPr sz="18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Also</a:t>
            </a:r>
            <a:r>
              <a:rPr sz="18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131C36"/>
                </a:solidFill>
                <a:latin typeface="Calibri"/>
                <a:cs typeface="Calibri"/>
              </a:rPr>
              <a:t>“CASB”</a:t>
            </a:r>
            <a:endParaRPr sz="1800">
              <a:latin typeface="Calibri"/>
              <a:cs typeface="Calibri"/>
            </a:endParaRPr>
          </a:p>
          <a:p>
            <a:pPr marL="299085" marR="794385" indent="-287020">
              <a:lnSpc>
                <a:spcPct val="110100"/>
              </a:lnSpc>
              <a:spcBef>
                <a:spcPts val="994"/>
              </a:spcBef>
              <a:buClr>
                <a:srgbClr val="DA3467"/>
              </a:buClr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800" b="1" dirty="0">
                <a:solidFill>
                  <a:srgbClr val="131C36"/>
                </a:solidFill>
                <a:latin typeface="Calibri"/>
                <a:cs typeface="Calibri"/>
              </a:rPr>
              <a:t>Cloud</a:t>
            </a:r>
            <a:r>
              <a:rPr sz="1800" b="1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131C36"/>
                </a:solidFill>
                <a:latin typeface="Calibri"/>
                <a:cs typeface="Calibri"/>
              </a:rPr>
              <a:t>Auditor</a:t>
            </a:r>
            <a:r>
              <a:rPr sz="1800" b="1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–</a:t>
            </a:r>
            <a:r>
              <a:rPr sz="1800" spc="-1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Typically</a:t>
            </a:r>
            <a:r>
              <a:rPr sz="1800" spc="-10" dirty="0">
                <a:solidFill>
                  <a:srgbClr val="131C36"/>
                </a:solidFill>
                <a:latin typeface="Calibri"/>
                <a:cs typeface="Calibri"/>
              </a:rPr>
              <a:t> third-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party</a:t>
            </a:r>
            <a:r>
              <a:rPr sz="18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131C36"/>
                </a:solidFill>
                <a:latin typeface="Calibri"/>
                <a:cs typeface="Calibri"/>
              </a:rPr>
              <a:t>regulators</a:t>
            </a:r>
            <a:r>
              <a:rPr sz="18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who</a:t>
            </a:r>
            <a:r>
              <a:rPr sz="1800" spc="-1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131C36"/>
                </a:solidFill>
                <a:latin typeface="Calibri"/>
                <a:cs typeface="Calibri"/>
              </a:rPr>
              <a:t>are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ensuring</a:t>
            </a:r>
            <a:r>
              <a:rPr sz="18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compliance</a:t>
            </a:r>
            <a:r>
              <a:rPr sz="1800" spc="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with</a:t>
            </a:r>
            <a:r>
              <a:rPr sz="1800" spc="-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131C36"/>
                </a:solidFill>
                <a:latin typeface="Calibri"/>
                <a:cs typeface="Calibri"/>
              </a:rPr>
              <a:t>frameworks</a:t>
            </a:r>
            <a:r>
              <a:rPr sz="18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such</a:t>
            </a:r>
            <a:r>
              <a:rPr sz="1800" spc="-1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as</a:t>
            </a:r>
            <a:r>
              <a:rPr sz="1800" spc="-1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PCI-</a:t>
            </a:r>
            <a:r>
              <a:rPr sz="1800" spc="-25" dirty="0">
                <a:solidFill>
                  <a:srgbClr val="131C36"/>
                </a:solidFill>
                <a:latin typeface="Calibri"/>
                <a:cs typeface="Calibri"/>
              </a:rPr>
              <a:t>DSS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3746500" cy="6858000"/>
            <a:chOff x="0" y="0"/>
            <a:chExt cx="3746500" cy="6858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3746500" cy="6858000"/>
            </a:xfrm>
            <a:custGeom>
              <a:avLst/>
              <a:gdLst/>
              <a:ahLst/>
              <a:cxnLst/>
              <a:rect l="l" t="t" r="r" b="b"/>
              <a:pathLst>
                <a:path w="3746500" h="6858000">
                  <a:moveTo>
                    <a:pt x="3745991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3745991" y="6858000"/>
                  </a:lnTo>
                  <a:lnTo>
                    <a:pt x="3745991" y="0"/>
                  </a:lnTo>
                  <a:close/>
                </a:path>
              </a:pathLst>
            </a:custGeom>
            <a:solidFill>
              <a:srgbClr val="EFAD4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6511" y="1438605"/>
              <a:ext cx="1450213" cy="55808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6511" y="2042795"/>
              <a:ext cx="2569083" cy="55778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496276" y="3551669"/>
              <a:ext cx="1094105" cy="1369695"/>
            </a:xfrm>
            <a:custGeom>
              <a:avLst/>
              <a:gdLst/>
              <a:ahLst/>
              <a:cxnLst/>
              <a:rect l="l" t="t" r="r" b="b"/>
              <a:pathLst>
                <a:path w="1094105" h="1369695">
                  <a:moveTo>
                    <a:pt x="348056" y="193916"/>
                  </a:moveTo>
                  <a:lnTo>
                    <a:pt x="290753" y="60159"/>
                  </a:lnTo>
                  <a:lnTo>
                    <a:pt x="263169" y="96964"/>
                  </a:lnTo>
                  <a:lnTo>
                    <a:pt x="213893" y="66294"/>
                  </a:lnTo>
                  <a:lnTo>
                    <a:pt x="166077" y="41325"/>
                  </a:lnTo>
                  <a:lnTo>
                    <a:pt x="119481" y="22009"/>
                  </a:lnTo>
                  <a:lnTo>
                    <a:pt x="73875" y="8255"/>
                  </a:lnTo>
                  <a:lnTo>
                    <a:pt x="29006" y="0"/>
                  </a:lnTo>
                  <a:lnTo>
                    <a:pt x="18707" y="660"/>
                  </a:lnTo>
                  <a:lnTo>
                    <a:pt x="9728" y="5219"/>
                  </a:lnTo>
                  <a:lnTo>
                    <a:pt x="3136" y="12839"/>
                  </a:lnTo>
                  <a:lnTo>
                    <a:pt x="0" y="22644"/>
                  </a:lnTo>
                  <a:lnTo>
                    <a:pt x="660" y="32956"/>
                  </a:lnTo>
                  <a:lnTo>
                    <a:pt x="5219" y="41935"/>
                  </a:lnTo>
                  <a:lnTo>
                    <a:pt x="12839" y="48526"/>
                  </a:lnTo>
                  <a:lnTo>
                    <a:pt x="22644" y="51663"/>
                  </a:lnTo>
                  <a:lnTo>
                    <a:pt x="61937" y="59296"/>
                  </a:lnTo>
                  <a:lnTo>
                    <a:pt x="102514" y="71907"/>
                  </a:lnTo>
                  <a:lnTo>
                    <a:pt x="144322" y="89420"/>
                  </a:lnTo>
                  <a:lnTo>
                    <a:pt x="187286" y="111721"/>
                  </a:lnTo>
                  <a:lnTo>
                    <a:pt x="231330" y="138722"/>
                  </a:lnTo>
                  <a:lnTo>
                    <a:pt x="203034" y="176936"/>
                  </a:lnTo>
                  <a:lnTo>
                    <a:pt x="348056" y="193916"/>
                  </a:lnTo>
                  <a:close/>
                </a:path>
                <a:path w="1094105" h="1369695">
                  <a:moveTo>
                    <a:pt x="851052" y="560527"/>
                  </a:moveTo>
                  <a:lnTo>
                    <a:pt x="809307" y="580339"/>
                  </a:lnTo>
                  <a:lnTo>
                    <a:pt x="779830" y="530479"/>
                  </a:lnTo>
                  <a:lnTo>
                    <a:pt x="749020" y="486143"/>
                  </a:lnTo>
                  <a:lnTo>
                    <a:pt x="716762" y="447294"/>
                  </a:lnTo>
                  <a:lnTo>
                    <a:pt x="682891" y="413829"/>
                  </a:lnTo>
                  <a:lnTo>
                    <a:pt x="647306" y="385711"/>
                  </a:lnTo>
                  <a:lnTo>
                    <a:pt x="627672" y="381203"/>
                  </a:lnTo>
                  <a:lnTo>
                    <a:pt x="618451" y="384822"/>
                  </a:lnTo>
                  <a:lnTo>
                    <a:pt x="611225" y="392087"/>
                  </a:lnTo>
                  <a:lnTo>
                    <a:pt x="606945" y="401701"/>
                  </a:lnTo>
                  <a:lnTo>
                    <a:pt x="606717" y="411721"/>
                  </a:lnTo>
                  <a:lnTo>
                    <a:pt x="610336" y="420941"/>
                  </a:lnTo>
                  <a:lnTo>
                    <a:pt x="617588" y="428180"/>
                  </a:lnTo>
                  <a:lnTo>
                    <a:pt x="648906" y="453212"/>
                  </a:lnTo>
                  <a:lnTo>
                    <a:pt x="679094" y="483247"/>
                  </a:lnTo>
                  <a:lnTo>
                    <a:pt x="708050" y="518160"/>
                  </a:lnTo>
                  <a:lnTo>
                    <a:pt x="735698" y="557872"/>
                  </a:lnTo>
                  <a:lnTo>
                    <a:pt x="761911" y="602272"/>
                  </a:lnTo>
                  <a:lnTo>
                    <a:pt x="719467" y="622795"/>
                  </a:lnTo>
                  <a:lnTo>
                    <a:pt x="839724" y="705599"/>
                  </a:lnTo>
                  <a:lnTo>
                    <a:pt x="851052" y="560527"/>
                  </a:lnTo>
                  <a:close/>
                </a:path>
                <a:path w="1094105" h="1369695">
                  <a:moveTo>
                    <a:pt x="1093698" y="1246314"/>
                  </a:moveTo>
                  <a:lnTo>
                    <a:pt x="1047711" y="1244180"/>
                  </a:lnTo>
                  <a:lnTo>
                    <a:pt x="1045324" y="1186497"/>
                  </a:lnTo>
                  <a:lnTo>
                    <a:pt x="1039012" y="1133043"/>
                  </a:lnTo>
                  <a:lnTo>
                    <a:pt x="1028712" y="1083678"/>
                  </a:lnTo>
                  <a:lnTo>
                    <a:pt x="1014412" y="1038212"/>
                  </a:lnTo>
                  <a:lnTo>
                    <a:pt x="996073" y="996480"/>
                  </a:lnTo>
                  <a:lnTo>
                    <a:pt x="971003" y="982446"/>
                  </a:lnTo>
                  <a:lnTo>
                    <a:pt x="960704" y="985151"/>
                  </a:lnTo>
                  <a:lnTo>
                    <a:pt x="952665" y="991476"/>
                  </a:lnTo>
                  <a:lnTo>
                    <a:pt x="947877" y="1000201"/>
                  </a:lnTo>
                  <a:lnTo>
                    <a:pt x="946670" y="1010234"/>
                  </a:lnTo>
                  <a:lnTo>
                    <a:pt x="949375" y="1020546"/>
                  </a:lnTo>
                  <a:lnTo>
                    <a:pt x="965161" y="1057300"/>
                  </a:lnTo>
                  <a:lnTo>
                    <a:pt x="977684" y="1097902"/>
                  </a:lnTo>
                  <a:lnTo>
                    <a:pt x="986917" y="1142276"/>
                  </a:lnTo>
                  <a:lnTo>
                    <a:pt x="992822" y="1190358"/>
                  </a:lnTo>
                  <a:lnTo>
                    <a:pt x="995362" y="1242060"/>
                  </a:lnTo>
                  <a:lnTo>
                    <a:pt x="947966" y="1239939"/>
                  </a:lnTo>
                  <a:lnTo>
                    <a:pt x="1015174" y="1369453"/>
                  </a:lnTo>
                  <a:lnTo>
                    <a:pt x="1093698" y="1246314"/>
                  </a:lnTo>
                  <a:close/>
                </a:path>
              </a:pathLst>
            </a:custGeom>
            <a:solidFill>
              <a:srgbClr val="0A425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909113" y="3250172"/>
              <a:ext cx="469265" cy="608330"/>
            </a:xfrm>
            <a:custGeom>
              <a:avLst/>
              <a:gdLst/>
              <a:ahLst/>
              <a:cxnLst/>
              <a:rect l="l" t="t" r="r" b="b"/>
              <a:pathLst>
                <a:path w="469265" h="608329">
                  <a:moveTo>
                    <a:pt x="45275" y="0"/>
                  </a:moveTo>
                  <a:lnTo>
                    <a:pt x="5482" y="26274"/>
                  </a:lnTo>
                  <a:lnTo>
                    <a:pt x="0" y="563350"/>
                  </a:lnTo>
                  <a:lnTo>
                    <a:pt x="3360" y="580247"/>
                  </a:lnTo>
                  <a:lnTo>
                    <a:pt x="12556" y="593959"/>
                  </a:lnTo>
                  <a:lnTo>
                    <a:pt x="26263" y="603160"/>
                  </a:lnTo>
                  <a:lnTo>
                    <a:pt x="43153" y="606521"/>
                  </a:lnTo>
                  <a:lnTo>
                    <a:pt x="424460" y="607937"/>
                  </a:lnTo>
                  <a:lnTo>
                    <a:pt x="441350" y="604575"/>
                  </a:lnTo>
                  <a:lnTo>
                    <a:pt x="455057" y="595375"/>
                  </a:lnTo>
                  <a:lnTo>
                    <a:pt x="464254" y="581662"/>
                  </a:lnTo>
                  <a:lnTo>
                    <a:pt x="467614" y="564765"/>
                  </a:lnTo>
                  <a:lnTo>
                    <a:pt x="469029" y="143668"/>
                  </a:lnTo>
                  <a:lnTo>
                    <a:pt x="467614" y="137298"/>
                  </a:lnTo>
                  <a:lnTo>
                    <a:pt x="350180" y="12031"/>
                  </a:lnTo>
                  <a:lnTo>
                    <a:pt x="45275" y="0"/>
                  </a:lnTo>
                  <a:close/>
                </a:path>
              </a:pathLst>
            </a:custGeom>
            <a:solidFill>
              <a:srgbClr val="93D05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909113" y="3250172"/>
              <a:ext cx="469265" cy="608330"/>
            </a:xfrm>
            <a:custGeom>
              <a:avLst/>
              <a:gdLst/>
              <a:ahLst/>
              <a:cxnLst/>
              <a:rect l="l" t="t" r="r" b="b"/>
              <a:pathLst>
                <a:path w="469265" h="608329">
                  <a:moveTo>
                    <a:pt x="464784" y="131637"/>
                  </a:moveTo>
                  <a:lnTo>
                    <a:pt x="462662" y="126683"/>
                  </a:lnTo>
                  <a:lnTo>
                    <a:pt x="459832" y="122436"/>
                  </a:lnTo>
                  <a:lnTo>
                    <a:pt x="456295" y="118898"/>
                  </a:lnTo>
                  <a:lnTo>
                    <a:pt x="402530" y="64403"/>
                  </a:lnTo>
                  <a:lnTo>
                    <a:pt x="351595" y="13446"/>
                  </a:lnTo>
                  <a:lnTo>
                    <a:pt x="45275" y="0"/>
                  </a:lnTo>
                  <a:lnTo>
                    <a:pt x="28385" y="3361"/>
                  </a:lnTo>
                  <a:lnTo>
                    <a:pt x="14679" y="12562"/>
                  </a:lnTo>
                  <a:lnTo>
                    <a:pt x="5482" y="26274"/>
                  </a:lnTo>
                  <a:lnTo>
                    <a:pt x="2122" y="43171"/>
                  </a:lnTo>
                  <a:lnTo>
                    <a:pt x="0" y="563350"/>
                  </a:lnTo>
                  <a:lnTo>
                    <a:pt x="3360" y="580247"/>
                  </a:lnTo>
                  <a:lnTo>
                    <a:pt x="12556" y="593959"/>
                  </a:lnTo>
                  <a:lnTo>
                    <a:pt x="26263" y="603160"/>
                  </a:lnTo>
                  <a:lnTo>
                    <a:pt x="43153" y="606521"/>
                  </a:lnTo>
                  <a:lnTo>
                    <a:pt x="424460" y="607937"/>
                  </a:lnTo>
                  <a:lnTo>
                    <a:pt x="441350" y="604575"/>
                  </a:lnTo>
                  <a:lnTo>
                    <a:pt x="455057" y="595375"/>
                  </a:lnTo>
                  <a:lnTo>
                    <a:pt x="464254" y="581662"/>
                  </a:lnTo>
                  <a:lnTo>
                    <a:pt x="467614" y="564765"/>
                  </a:lnTo>
                  <a:lnTo>
                    <a:pt x="469029" y="149330"/>
                  </a:lnTo>
                  <a:lnTo>
                    <a:pt x="469029" y="143668"/>
                  </a:lnTo>
                  <a:lnTo>
                    <a:pt x="467614" y="137298"/>
                  </a:lnTo>
                  <a:lnTo>
                    <a:pt x="464784" y="131637"/>
                  </a:lnTo>
                  <a:close/>
                </a:path>
              </a:pathLst>
            </a:custGeom>
            <a:ln w="8254">
              <a:solidFill>
                <a:srgbClr val="0A425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950137" y="3250882"/>
              <a:ext cx="428625" cy="515620"/>
            </a:xfrm>
            <a:custGeom>
              <a:avLst/>
              <a:gdLst/>
              <a:ahLst/>
              <a:cxnLst/>
              <a:rect l="l" t="t" r="r" b="b"/>
              <a:pathLst>
                <a:path w="428625" h="515620">
                  <a:moveTo>
                    <a:pt x="283679" y="499656"/>
                  </a:moveTo>
                  <a:lnTo>
                    <a:pt x="280149" y="496125"/>
                  </a:lnTo>
                  <a:lnTo>
                    <a:pt x="3543" y="495414"/>
                  </a:lnTo>
                  <a:lnTo>
                    <a:pt x="0" y="498957"/>
                  </a:lnTo>
                  <a:lnTo>
                    <a:pt x="0" y="510984"/>
                  </a:lnTo>
                  <a:lnTo>
                    <a:pt x="3543" y="514527"/>
                  </a:lnTo>
                  <a:lnTo>
                    <a:pt x="275894" y="515226"/>
                  </a:lnTo>
                  <a:lnTo>
                    <a:pt x="280149" y="515226"/>
                  </a:lnTo>
                  <a:lnTo>
                    <a:pt x="283679" y="511695"/>
                  </a:lnTo>
                  <a:lnTo>
                    <a:pt x="283679" y="499656"/>
                  </a:lnTo>
                  <a:close/>
                </a:path>
                <a:path w="428625" h="515620">
                  <a:moveTo>
                    <a:pt x="377063" y="421805"/>
                  </a:moveTo>
                  <a:lnTo>
                    <a:pt x="373532" y="418274"/>
                  </a:lnTo>
                  <a:lnTo>
                    <a:pt x="3543" y="416852"/>
                  </a:lnTo>
                  <a:lnTo>
                    <a:pt x="0" y="420395"/>
                  </a:lnTo>
                  <a:lnTo>
                    <a:pt x="0" y="432422"/>
                  </a:lnTo>
                  <a:lnTo>
                    <a:pt x="3543" y="435965"/>
                  </a:lnTo>
                  <a:lnTo>
                    <a:pt x="369277" y="437375"/>
                  </a:lnTo>
                  <a:lnTo>
                    <a:pt x="373532" y="437375"/>
                  </a:lnTo>
                  <a:lnTo>
                    <a:pt x="377063" y="433844"/>
                  </a:lnTo>
                  <a:lnTo>
                    <a:pt x="377063" y="421805"/>
                  </a:lnTo>
                  <a:close/>
                </a:path>
                <a:path w="428625" h="515620">
                  <a:moveTo>
                    <a:pt x="377774" y="343255"/>
                  </a:moveTo>
                  <a:lnTo>
                    <a:pt x="374230" y="339712"/>
                  </a:lnTo>
                  <a:lnTo>
                    <a:pt x="4241" y="338302"/>
                  </a:lnTo>
                  <a:lnTo>
                    <a:pt x="711" y="341833"/>
                  </a:lnTo>
                  <a:lnTo>
                    <a:pt x="711" y="353872"/>
                  </a:lnTo>
                  <a:lnTo>
                    <a:pt x="4241" y="357403"/>
                  </a:lnTo>
                  <a:lnTo>
                    <a:pt x="369277" y="358825"/>
                  </a:lnTo>
                  <a:lnTo>
                    <a:pt x="374230" y="358825"/>
                  </a:lnTo>
                  <a:lnTo>
                    <a:pt x="377774" y="355282"/>
                  </a:lnTo>
                  <a:lnTo>
                    <a:pt x="377774" y="343255"/>
                  </a:lnTo>
                  <a:close/>
                </a:path>
                <a:path w="428625" h="515620">
                  <a:moveTo>
                    <a:pt x="377774" y="264693"/>
                  </a:moveTo>
                  <a:lnTo>
                    <a:pt x="374230" y="261150"/>
                  </a:lnTo>
                  <a:lnTo>
                    <a:pt x="4241" y="259740"/>
                  </a:lnTo>
                  <a:lnTo>
                    <a:pt x="711" y="263283"/>
                  </a:lnTo>
                  <a:lnTo>
                    <a:pt x="711" y="275310"/>
                  </a:lnTo>
                  <a:lnTo>
                    <a:pt x="4241" y="278853"/>
                  </a:lnTo>
                  <a:lnTo>
                    <a:pt x="369989" y="280263"/>
                  </a:lnTo>
                  <a:lnTo>
                    <a:pt x="374230" y="280263"/>
                  </a:lnTo>
                  <a:lnTo>
                    <a:pt x="377774" y="276720"/>
                  </a:lnTo>
                  <a:lnTo>
                    <a:pt x="377774" y="264693"/>
                  </a:lnTo>
                  <a:close/>
                </a:path>
                <a:path w="428625" h="515620">
                  <a:moveTo>
                    <a:pt x="378472" y="198170"/>
                  </a:moveTo>
                  <a:lnTo>
                    <a:pt x="377774" y="193916"/>
                  </a:lnTo>
                  <a:lnTo>
                    <a:pt x="377774" y="186131"/>
                  </a:lnTo>
                  <a:lnTo>
                    <a:pt x="374230" y="182600"/>
                  </a:lnTo>
                  <a:lnTo>
                    <a:pt x="4241" y="181178"/>
                  </a:lnTo>
                  <a:lnTo>
                    <a:pt x="711" y="184721"/>
                  </a:lnTo>
                  <a:lnTo>
                    <a:pt x="711" y="196748"/>
                  </a:lnTo>
                  <a:lnTo>
                    <a:pt x="4241" y="200291"/>
                  </a:lnTo>
                  <a:lnTo>
                    <a:pt x="369989" y="201701"/>
                  </a:lnTo>
                  <a:lnTo>
                    <a:pt x="374230" y="201701"/>
                  </a:lnTo>
                  <a:lnTo>
                    <a:pt x="378472" y="198170"/>
                  </a:lnTo>
                  <a:close/>
                </a:path>
                <a:path w="428625" h="515620">
                  <a:moveTo>
                    <a:pt x="428002" y="130937"/>
                  </a:moveTo>
                  <a:lnTo>
                    <a:pt x="415264" y="118198"/>
                  </a:lnTo>
                  <a:lnTo>
                    <a:pt x="361505" y="63703"/>
                  </a:lnTo>
                  <a:lnTo>
                    <a:pt x="297827" y="0"/>
                  </a:lnTo>
                  <a:lnTo>
                    <a:pt x="297129" y="130225"/>
                  </a:lnTo>
                  <a:lnTo>
                    <a:pt x="428002" y="130937"/>
                  </a:lnTo>
                  <a:close/>
                </a:path>
              </a:pathLst>
            </a:custGeom>
            <a:solidFill>
              <a:srgbClr val="0A425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80612" y="3350670"/>
              <a:ext cx="469900" cy="608330"/>
            </a:xfrm>
            <a:custGeom>
              <a:avLst/>
              <a:gdLst/>
              <a:ahLst/>
              <a:cxnLst/>
              <a:rect l="l" t="t" r="r" b="b"/>
              <a:pathLst>
                <a:path w="469900" h="608329">
                  <a:moveTo>
                    <a:pt x="45983" y="0"/>
                  </a:moveTo>
                  <a:lnTo>
                    <a:pt x="6190" y="26274"/>
                  </a:lnTo>
                  <a:lnTo>
                    <a:pt x="0" y="563350"/>
                  </a:lnTo>
                  <a:lnTo>
                    <a:pt x="3360" y="580247"/>
                  </a:lnTo>
                  <a:lnTo>
                    <a:pt x="12556" y="593959"/>
                  </a:lnTo>
                  <a:lnTo>
                    <a:pt x="26263" y="603160"/>
                  </a:lnTo>
                  <a:lnTo>
                    <a:pt x="43153" y="606521"/>
                  </a:lnTo>
                  <a:lnTo>
                    <a:pt x="424460" y="607937"/>
                  </a:lnTo>
                  <a:lnTo>
                    <a:pt x="441350" y="604575"/>
                  </a:lnTo>
                  <a:lnTo>
                    <a:pt x="455057" y="595375"/>
                  </a:lnTo>
                  <a:lnTo>
                    <a:pt x="464254" y="581662"/>
                  </a:lnTo>
                  <a:lnTo>
                    <a:pt x="467614" y="564765"/>
                  </a:lnTo>
                  <a:lnTo>
                    <a:pt x="469029" y="149330"/>
                  </a:lnTo>
                  <a:lnTo>
                    <a:pt x="469736" y="143668"/>
                  </a:lnTo>
                  <a:lnTo>
                    <a:pt x="350887" y="12031"/>
                  </a:lnTo>
                  <a:lnTo>
                    <a:pt x="321882" y="707"/>
                  </a:lnTo>
                  <a:lnTo>
                    <a:pt x="45983" y="0"/>
                  </a:lnTo>
                  <a:close/>
                </a:path>
              </a:pathLst>
            </a:custGeom>
            <a:solidFill>
              <a:srgbClr val="93D05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80612" y="3350670"/>
              <a:ext cx="469900" cy="608330"/>
            </a:xfrm>
            <a:custGeom>
              <a:avLst/>
              <a:gdLst/>
              <a:ahLst/>
              <a:cxnLst/>
              <a:rect l="l" t="t" r="r" b="b"/>
              <a:pathLst>
                <a:path w="469900" h="608329">
                  <a:moveTo>
                    <a:pt x="465492" y="131637"/>
                  </a:moveTo>
                  <a:lnTo>
                    <a:pt x="463369" y="126683"/>
                  </a:lnTo>
                  <a:lnTo>
                    <a:pt x="460540" y="122436"/>
                  </a:lnTo>
                  <a:lnTo>
                    <a:pt x="457002" y="118898"/>
                  </a:lnTo>
                  <a:lnTo>
                    <a:pt x="403237" y="64403"/>
                  </a:lnTo>
                  <a:lnTo>
                    <a:pt x="352302" y="13446"/>
                  </a:lnTo>
                  <a:lnTo>
                    <a:pt x="45983" y="0"/>
                  </a:lnTo>
                  <a:lnTo>
                    <a:pt x="29093" y="3361"/>
                  </a:lnTo>
                  <a:lnTo>
                    <a:pt x="15386" y="12562"/>
                  </a:lnTo>
                  <a:lnTo>
                    <a:pt x="6190" y="26274"/>
                  </a:lnTo>
                  <a:lnTo>
                    <a:pt x="2829" y="43171"/>
                  </a:lnTo>
                  <a:lnTo>
                    <a:pt x="0" y="563350"/>
                  </a:lnTo>
                  <a:lnTo>
                    <a:pt x="3360" y="580247"/>
                  </a:lnTo>
                  <a:lnTo>
                    <a:pt x="12556" y="593959"/>
                  </a:lnTo>
                  <a:lnTo>
                    <a:pt x="26263" y="603160"/>
                  </a:lnTo>
                  <a:lnTo>
                    <a:pt x="43153" y="606521"/>
                  </a:lnTo>
                  <a:lnTo>
                    <a:pt x="424460" y="607937"/>
                  </a:lnTo>
                  <a:lnTo>
                    <a:pt x="441350" y="604575"/>
                  </a:lnTo>
                  <a:lnTo>
                    <a:pt x="455057" y="595375"/>
                  </a:lnTo>
                  <a:lnTo>
                    <a:pt x="464254" y="581662"/>
                  </a:lnTo>
                  <a:lnTo>
                    <a:pt x="467614" y="564765"/>
                  </a:lnTo>
                  <a:lnTo>
                    <a:pt x="469029" y="149330"/>
                  </a:lnTo>
                  <a:lnTo>
                    <a:pt x="469736" y="143668"/>
                  </a:lnTo>
                  <a:lnTo>
                    <a:pt x="468321" y="137298"/>
                  </a:lnTo>
                  <a:lnTo>
                    <a:pt x="465492" y="131637"/>
                  </a:lnTo>
                  <a:close/>
                </a:path>
              </a:pathLst>
            </a:custGeom>
            <a:ln w="8254">
              <a:solidFill>
                <a:srgbClr val="0A425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721639" y="3351390"/>
              <a:ext cx="2602230" cy="2571750"/>
            </a:xfrm>
            <a:custGeom>
              <a:avLst/>
              <a:gdLst/>
              <a:ahLst/>
              <a:cxnLst/>
              <a:rect l="l" t="t" r="r" b="b"/>
              <a:pathLst>
                <a:path w="2602229" h="2571750">
                  <a:moveTo>
                    <a:pt x="284391" y="511683"/>
                  </a:moveTo>
                  <a:lnTo>
                    <a:pt x="283679" y="507428"/>
                  </a:lnTo>
                  <a:lnTo>
                    <a:pt x="283679" y="499643"/>
                  </a:lnTo>
                  <a:lnTo>
                    <a:pt x="280136" y="496112"/>
                  </a:lnTo>
                  <a:lnTo>
                    <a:pt x="3530" y="495401"/>
                  </a:lnTo>
                  <a:lnTo>
                    <a:pt x="0" y="498944"/>
                  </a:lnTo>
                  <a:lnTo>
                    <a:pt x="0" y="510971"/>
                  </a:lnTo>
                  <a:lnTo>
                    <a:pt x="3530" y="514515"/>
                  </a:lnTo>
                  <a:lnTo>
                    <a:pt x="275894" y="515213"/>
                  </a:lnTo>
                  <a:lnTo>
                    <a:pt x="280136" y="515213"/>
                  </a:lnTo>
                  <a:lnTo>
                    <a:pt x="284391" y="511683"/>
                  </a:lnTo>
                  <a:close/>
                </a:path>
                <a:path w="2602229" h="2571750">
                  <a:moveTo>
                    <a:pt x="377761" y="421805"/>
                  </a:moveTo>
                  <a:lnTo>
                    <a:pt x="374230" y="418261"/>
                  </a:lnTo>
                  <a:lnTo>
                    <a:pt x="4241" y="416839"/>
                  </a:lnTo>
                  <a:lnTo>
                    <a:pt x="711" y="420382"/>
                  </a:lnTo>
                  <a:lnTo>
                    <a:pt x="711" y="432409"/>
                  </a:lnTo>
                  <a:lnTo>
                    <a:pt x="4241" y="435952"/>
                  </a:lnTo>
                  <a:lnTo>
                    <a:pt x="369989" y="437375"/>
                  </a:lnTo>
                  <a:lnTo>
                    <a:pt x="374230" y="437375"/>
                  </a:lnTo>
                  <a:lnTo>
                    <a:pt x="377761" y="433832"/>
                  </a:lnTo>
                  <a:lnTo>
                    <a:pt x="377761" y="421805"/>
                  </a:lnTo>
                  <a:close/>
                </a:path>
                <a:path w="2602229" h="2571750">
                  <a:moveTo>
                    <a:pt x="377761" y="343242"/>
                  </a:moveTo>
                  <a:lnTo>
                    <a:pt x="374230" y="339699"/>
                  </a:lnTo>
                  <a:lnTo>
                    <a:pt x="4241" y="338289"/>
                  </a:lnTo>
                  <a:lnTo>
                    <a:pt x="711" y="341820"/>
                  </a:lnTo>
                  <a:lnTo>
                    <a:pt x="711" y="353860"/>
                  </a:lnTo>
                  <a:lnTo>
                    <a:pt x="4241" y="357390"/>
                  </a:lnTo>
                  <a:lnTo>
                    <a:pt x="369989" y="358813"/>
                  </a:lnTo>
                  <a:lnTo>
                    <a:pt x="374230" y="358813"/>
                  </a:lnTo>
                  <a:lnTo>
                    <a:pt x="377761" y="355269"/>
                  </a:lnTo>
                  <a:lnTo>
                    <a:pt x="377761" y="343242"/>
                  </a:lnTo>
                  <a:close/>
                </a:path>
                <a:path w="2602229" h="2571750">
                  <a:moveTo>
                    <a:pt x="378472" y="276720"/>
                  </a:moveTo>
                  <a:lnTo>
                    <a:pt x="377761" y="272465"/>
                  </a:lnTo>
                  <a:lnTo>
                    <a:pt x="377761" y="264680"/>
                  </a:lnTo>
                  <a:lnTo>
                    <a:pt x="374230" y="261150"/>
                  </a:lnTo>
                  <a:lnTo>
                    <a:pt x="4241" y="259727"/>
                  </a:lnTo>
                  <a:lnTo>
                    <a:pt x="711" y="263271"/>
                  </a:lnTo>
                  <a:lnTo>
                    <a:pt x="711" y="275297"/>
                  </a:lnTo>
                  <a:lnTo>
                    <a:pt x="4241" y="278841"/>
                  </a:lnTo>
                  <a:lnTo>
                    <a:pt x="369989" y="280250"/>
                  </a:lnTo>
                  <a:lnTo>
                    <a:pt x="374942" y="280250"/>
                  </a:lnTo>
                  <a:lnTo>
                    <a:pt x="378472" y="276720"/>
                  </a:lnTo>
                  <a:close/>
                </a:path>
                <a:path w="2602229" h="2571750">
                  <a:moveTo>
                    <a:pt x="378472" y="186131"/>
                  </a:moveTo>
                  <a:lnTo>
                    <a:pt x="374942" y="182587"/>
                  </a:lnTo>
                  <a:lnTo>
                    <a:pt x="4953" y="181178"/>
                  </a:lnTo>
                  <a:lnTo>
                    <a:pt x="1409" y="184708"/>
                  </a:lnTo>
                  <a:lnTo>
                    <a:pt x="1409" y="196735"/>
                  </a:lnTo>
                  <a:lnTo>
                    <a:pt x="4953" y="200279"/>
                  </a:lnTo>
                  <a:lnTo>
                    <a:pt x="370687" y="201701"/>
                  </a:lnTo>
                  <a:lnTo>
                    <a:pt x="374942" y="201701"/>
                  </a:lnTo>
                  <a:lnTo>
                    <a:pt x="378472" y="198158"/>
                  </a:lnTo>
                  <a:lnTo>
                    <a:pt x="378472" y="186131"/>
                  </a:lnTo>
                  <a:close/>
                </a:path>
                <a:path w="2602229" h="2571750">
                  <a:moveTo>
                    <a:pt x="428701" y="130924"/>
                  </a:moveTo>
                  <a:lnTo>
                    <a:pt x="415963" y="118186"/>
                  </a:lnTo>
                  <a:lnTo>
                    <a:pt x="362204" y="63690"/>
                  </a:lnTo>
                  <a:lnTo>
                    <a:pt x="298538" y="0"/>
                  </a:lnTo>
                  <a:lnTo>
                    <a:pt x="297827" y="130213"/>
                  </a:lnTo>
                  <a:lnTo>
                    <a:pt x="428701" y="130924"/>
                  </a:lnTo>
                  <a:close/>
                </a:path>
                <a:path w="2602229" h="2571750">
                  <a:moveTo>
                    <a:pt x="1610829" y="1111834"/>
                  </a:moveTo>
                  <a:lnTo>
                    <a:pt x="1552816" y="1111834"/>
                  </a:lnTo>
                  <a:lnTo>
                    <a:pt x="1552816" y="1222235"/>
                  </a:lnTo>
                  <a:lnTo>
                    <a:pt x="1549679" y="1236129"/>
                  </a:lnTo>
                  <a:lnTo>
                    <a:pt x="1542034" y="1247368"/>
                  </a:lnTo>
                  <a:lnTo>
                    <a:pt x="1530934" y="1254887"/>
                  </a:lnTo>
                  <a:lnTo>
                    <a:pt x="1517446" y="1257630"/>
                  </a:lnTo>
                  <a:lnTo>
                    <a:pt x="1503857" y="1254887"/>
                  </a:lnTo>
                  <a:lnTo>
                    <a:pt x="1492592" y="1247368"/>
                  </a:lnTo>
                  <a:lnTo>
                    <a:pt x="1484909" y="1236129"/>
                  </a:lnTo>
                  <a:lnTo>
                    <a:pt x="1482077" y="1222235"/>
                  </a:lnTo>
                  <a:lnTo>
                    <a:pt x="1482077" y="1217993"/>
                  </a:lnTo>
                  <a:lnTo>
                    <a:pt x="1513903" y="1186853"/>
                  </a:lnTo>
                  <a:lnTo>
                    <a:pt x="1517446" y="1186853"/>
                  </a:lnTo>
                  <a:lnTo>
                    <a:pt x="1531035" y="1189596"/>
                  </a:lnTo>
                  <a:lnTo>
                    <a:pt x="1542288" y="1197114"/>
                  </a:lnTo>
                  <a:lnTo>
                    <a:pt x="1549971" y="1208354"/>
                  </a:lnTo>
                  <a:lnTo>
                    <a:pt x="1552816" y="1222235"/>
                  </a:lnTo>
                  <a:lnTo>
                    <a:pt x="1552816" y="1111834"/>
                  </a:lnTo>
                  <a:lnTo>
                    <a:pt x="739267" y="1111834"/>
                  </a:lnTo>
                  <a:lnTo>
                    <a:pt x="739267" y="1152169"/>
                  </a:lnTo>
                  <a:lnTo>
                    <a:pt x="739267" y="1298676"/>
                  </a:lnTo>
                  <a:lnTo>
                    <a:pt x="701065" y="1298676"/>
                  </a:lnTo>
                  <a:lnTo>
                    <a:pt x="701065" y="1152169"/>
                  </a:lnTo>
                  <a:lnTo>
                    <a:pt x="739267" y="1152169"/>
                  </a:lnTo>
                  <a:lnTo>
                    <a:pt x="739267" y="1111834"/>
                  </a:lnTo>
                  <a:lnTo>
                    <a:pt x="657199" y="1111834"/>
                  </a:lnTo>
                  <a:lnTo>
                    <a:pt x="657199" y="1339723"/>
                  </a:lnTo>
                  <a:lnTo>
                    <a:pt x="1610829" y="1339723"/>
                  </a:lnTo>
                  <a:lnTo>
                    <a:pt x="1610829" y="1298676"/>
                  </a:lnTo>
                  <a:lnTo>
                    <a:pt x="1610829" y="1257630"/>
                  </a:lnTo>
                  <a:lnTo>
                    <a:pt x="1610829" y="1186853"/>
                  </a:lnTo>
                  <a:lnTo>
                    <a:pt x="1610829" y="1152169"/>
                  </a:lnTo>
                  <a:lnTo>
                    <a:pt x="1610829" y="1111834"/>
                  </a:lnTo>
                  <a:close/>
                </a:path>
                <a:path w="2602229" h="2571750">
                  <a:moveTo>
                    <a:pt x="1613662" y="1851406"/>
                  </a:moveTo>
                  <a:lnTo>
                    <a:pt x="1555648" y="1851406"/>
                  </a:lnTo>
                  <a:lnTo>
                    <a:pt x="1555648" y="1958987"/>
                  </a:lnTo>
                  <a:lnTo>
                    <a:pt x="1555648" y="1962518"/>
                  </a:lnTo>
                  <a:lnTo>
                    <a:pt x="1552511" y="1976107"/>
                  </a:lnTo>
                  <a:lnTo>
                    <a:pt x="1544853" y="1987384"/>
                  </a:lnTo>
                  <a:lnTo>
                    <a:pt x="1533766" y="1995068"/>
                  </a:lnTo>
                  <a:lnTo>
                    <a:pt x="1520278" y="1997900"/>
                  </a:lnTo>
                  <a:lnTo>
                    <a:pt x="1506702" y="1995068"/>
                  </a:lnTo>
                  <a:lnTo>
                    <a:pt x="1495513" y="1987384"/>
                  </a:lnTo>
                  <a:lnTo>
                    <a:pt x="1488046" y="1976107"/>
                  </a:lnTo>
                  <a:lnTo>
                    <a:pt x="1485607" y="1962518"/>
                  </a:lnTo>
                  <a:lnTo>
                    <a:pt x="1487982" y="1949932"/>
                  </a:lnTo>
                  <a:lnTo>
                    <a:pt x="1494536" y="1939340"/>
                  </a:lnTo>
                  <a:lnTo>
                    <a:pt x="1504416" y="1931670"/>
                  </a:lnTo>
                  <a:lnTo>
                    <a:pt x="1516735" y="1927847"/>
                  </a:lnTo>
                  <a:lnTo>
                    <a:pt x="1530578" y="1929130"/>
                  </a:lnTo>
                  <a:lnTo>
                    <a:pt x="1542554" y="1935454"/>
                  </a:lnTo>
                  <a:lnTo>
                    <a:pt x="1551355" y="1945754"/>
                  </a:lnTo>
                  <a:lnTo>
                    <a:pt x="1555648" y="1958987"/>
                  </a:lnTo>
                  <a:lnTo>
                    <a:pt x="1555648" y="1851406"/>
                  </a:lnTo>
                  <a:lnTo>
                    <a:pt x="742099" y="1851406"/>
                  </a:lnTo>
                  <a:lnTo>
                    <a:pt x="742099" y="1891753"/>
                  </a:lnTo>
                  <a:lnTo>
                    <a:pt x="742099" y="2038248"/>
                  </a:lnTo>
                  <a:lnTo>
                    <a:pt x="703897" y="2038248"/>
                  </a:lnTo>
                  <a:lnTo>
                    <a:pt x="703897" y="1891753"/>
                  </a:lnTo>
                  <a:lnTo>
                    <a:pt x="742099" y="1891753"/>
                  </a:lnTo>
                  <a:lnTo>
                    <a:pt x="742099" y="1851406"/>
                  </a:lnTo>
                  <a:lnTo>
                    <a:pt x="660031" y="1851406"/>
                  </a:lnTo>
                  <a:lnTo>
                    <a:pt x="660031" y="2080006"/>
                  </a:lnTo>
                  <a:lnTo>
                    <a:pt x="1613662" y="2080006"/>
                  </a:lnTo>
                  <a:lnTo>
                    <a:pt x="1613662" y="2038248"/>
                  </a:lnTo>
                  <a:lnTo>
                    <a:pt x="1613662" y="1997900"/>
                  </a:lnTo>
                  <a:lnTo>
                    <a:pt x="1613662" y="1927847"/>
                  </a:lnTo>
                  <a:lnTo>
                    <a:pt x="1613662" y="1891753"/>
                  </a:lnTo>
                  <a:lnTo>
                    <a:pt x="1613662" y="1851406"/>
                  </a:lnTo>
                  <a:close/>
                </a:path>
                <a:path w="2602229" h="2571750">
                  <a:moveTo>
                    <a:pt x="1613662" y="1357414"/>
                  </a:moveTo>
                  <a:lnTo>
                    <a:pt x="1555648" y="1357414"/>
                  </a:lnTo>
                  <a:lnTo>
                    <a:pt x="1555648" y="1468526"/>
                  </a:lnTo>
                  <a:lnTo>
                    <a:pt x="1552511" y="1482420"/>
                  </a:lnTo>
                  <a:lnTo>
                    <a:pt x="1544853" y="1493647"/>
                  </a:lnTo>
                  <a:lnTo>
                    <a:pt x="1533766" y="1501165"/>
                  </a:lnTo>
                  <a:lnTo>
                    <a:pt x="1520278" y="1503908"/>
                  </a:lnTo>
                  <a:lnTo>
                    <a:pt x="1506689" y="1501165"/>
                  </a:lnTo>
                  <a:lnTo>
                    <a:pt x="1495425" y="1493647"/>
                  </a:lnTo>
                  <a:lnTo>
                    <a:pt x="1487741" y="1482420"/>
                  </a:lnTo>
                  <a:lnTo>
                    <a:pt x="1484909" y="1468526"/>
                  </a:lnTo>
                  <a:lnTo>
                    <a:pt x="1487639" y="1454937"/>
                  </a:lnTo>
                  <a:lnTo>
                    <a:pt x="1495158" y="1443672"/>
                  </a:lnTo>
                  <a:lnTo>
                    <a:pt x="1506385" y="1435976"/>
                  </a:lnTo>
                  <a:lnTo>
                    <a:pt x="1520278" y="1433144"/>
                  </a:lnTo>
                  <a:lnTo>
                    <a:pt x="1533855" y="1435887"/>
                  </a:lnTo>
                  <a:lnTo>
                    <a:pt x="1545120" y="1443405"/>
                  </a:lnTo>
                  <a:lnTo>
                    <a:pt x="1552803" y="1454632"/>
                  </a:lnTo>
                  <a:lnTo>
                    <a:pt x="1555648" y="1468526"/>
                  </a:lnTo>
                  <a:lnTo>
                    <a:pt x="1555648" y="1357414"/>
                  </a:lnTo>
                  <a:lnTo>
                    <a:pt x="742099" y="1357414"/>
                  </a:lnTo>
                  <a:lnTo>
                    <a:pt x="742099" y="1398460"/>
                  </a:lnTo>
                  <a:lnTo>
                    <a:pt x="742099" y="1544967"/>
                  </a:lnTo>
                  <a:lnTo>
                    <a:pt x="703897" y="1544967"/>
                  </a:lnTo>
                  <a:lnTo>
                    <a:pt x="703897" y="1398460"/>
                  </a:lnTo>
                  <a:lnTo>
                    <a:pt x="742099" y="1398460"/>
                  </a:lnTo>
                  <a:lnTo>
                    <a:pt x="742099" y="1357414"/>
                  </a:lnTo>
                  <a:lnTo>
                    <a:pt x="660031" y="1357414"/>
                  </a:lnTo>
                  <a:lnTo>
                    <a:pt x="660031" y="1585302"/>
                  </a:lnTo>
                  <a:lnTo>
                    <a:pt x="1613662" y="1585302"/>
                  </a:lnTo>
                  <a:lnTo>
                    <a:pt x="1613662" y="1544967"/>
                  </a:lnTo>
                  <a:lnTo>
                    <a:pt x="1613662" y="1503908"/>
                  </a:lnTo>
                  <a:lnTo>
                    <a:pt x="1613662" y="1433144"/>
                  </a:lnTo>
                  <a:lnTo>
                    <a:pt x="1613662" y="1398460"/>
                  </a:lnTo>
                  <a:lnTo>
                    <a:pt x="1613662" y="1357414"/>
                  </a:lnTo>
                  <a:close/>
                </a:path>
                <a:path w="2602229" h="2571750">
                  <a:moveTo>
                    <a:pt x="1616481" y="2096985"/>
                  </a:moveTo>
                  <a:lnTo>
                    <a:pt x="1558480" y="2096985"/>
                  </a:lnTo>
                  <a:lnTo>
                    <a:pt x="1558480" y="2208098"/>
                  </a:lnTo>
                  <a:lnTo>
                    <a:pt x="1555635" y="2221992"/>
                  </a:lnTo>
                  <a:lnTo>
                    <a:pt x="1547952" y="2233231"/>
                  </a:lnTo>
                  <a:lnTo>
                    <a:pt x="1536687" y="2240750"/>
                  </a:lnTo>
                  <a:lnTo>
                    <a:pt x="1523098" y="2243493"/>
                  </a:lnTo>
                  <a:lnTo>
                    <a:pt x="1509522" y="2240750"/>
                  </a:lnTo>
                  <a:lnTo>
                    <a:pt x="1498257" y="2233231"/>
                  </a:lnTo>
                  <a:lnTo>
                    <a:pt x="1490573" y="2221992"/>
                  </a:lnTo>
                  <a:lnTo>
                    <a:pt x="1487728" y="2208098"/>
                  </a:lnTo>
                  <a:lnTo>
                    <a:pt x="1490472" y="2194509"/>
                  </a:lnTo>
                  <a:lnTo>
                    <a:pt x="1497990" y="2183244"/>
                  </a:lnTo>
                  <a:lnTo>
                    <a:pt x="1509217" y="2175560"/>
                  </a:lnTo>
                  <a:lnTo>
                    <a:pt x="1523098" y="2172716"/>
                  </a:lnTo>
                  <a:lnTo>
                    <a:pt x="1536992" y="2175459"/>
                  </a:lnTo>
                  <a:lnTo>
                    <a:pt x="1548218" y="2182977"/>
                  </a:lnTo>
                  <a:lnTo>
                    <a:pt x="1555737" y="2194217"/>
                  </a:lnTo>
                  <a:lnTo>
                    <a:pt x="1558480" y="2208098"/>
                  </a:lnTo>
                  <a:lnTo>
                    <a:pt x="1558480" y="2096985"/>
                  </a:lnTo>
                  <a:lnTo>
                    <a:pt x="744931" y="2096985"/>
                  </a:lnTo>
                  <a:lnTo>
                    <a:pt x="744931" y="2138032"/>
                  </a:lnTo>
                  <a:lnTo>
                    <a:pt x="744931" y="2284539"/>
                  </a:lnTo>
                  <a:lnTo>
                    <a:pt x="706729" y="2284539"/>
                  </a:lnTo>
                  <a:lnTo>
                    <a:pt x="706729" y="2138032"/>
                  </a:lnTo>
                  <a:lnTo>
                    <a:pt x="744931" y="2138032"/>
                  </a:lnTo>
                  <a:lnTo>
                    <a:pt x="744931" y="2096985"/>
                  </a:lnTo>
                  <a:lnTo>
                    <a:pt x="662863" y="2096985"/>
                  </a:lnTo>
                  <a:lnTo>
                    <a:pt x="662863" y="2325586"/>
                  </a:lnTo>
                  <a:lnTo>
                    <a:pt x="1616481" y="2325586"/>
                  </a:lnTo>
                  <a:lnTo>
                    <a:pt x="1616481" y="2284539"/>
                  </a:lnTo>
                  <a:lnTo>
                    <a:pt x="1616481" y="2243493"/>
                  </a:lnTo>
                  <a:lnTo>
                    <a:pt x="1616481" y="2172716"/>
                  </a:lnTo>
                  <a:lnTo>
                    <a:pt x="1616481" y="2138032"/>
                  </a:lnTo>
                  <a:lnTo>
                    <a:pt x="1616481" y="2096985"/>
                  </a:lnTo>
                  <a:close/>
                </a:path>
                <a:path w="2602229" h="2571750">
                  <a:moveTo>
                    <a:pt x="1616481" y="1603349"/>
                  </a:moveTo>
                  <a:lnTo>
                    <a:pt x="662863" y="1603349"/>
                  </a:lnTo>
                  <a:lnTo>
                    <a:pt x="662863" y="1643989"/>
                  </a:lnTo>
                  <a:lnTo>
                    <a:pt x="662863" y="1790077"/>
                  </a:lnTo>
                  <a:lnTo>
                    <a:pt x="662863" y="1831987"/>
                  </a:lnTo>
                  <a:lnTo>
                    <a:pt x="1616481" y="1831987"/>
                  </a:lnTo>
                  <a:lnTo>
                    <a:pt x="1616481" y="1790547"/>
                  </a:lnTo>
                  <a:lnTo>
                    <a:pt x="1616481" y="1790077"/>
                  </a:lnTo>
                  <a:lnTo>
                    <a:pt x="1616481" y="1644040"/>
                  </a:lnTo>
                  <a:lnTo>
                    <a:pt x="744931" y="1644040"/>
                  </a:lnTo>
                  <a:lnTo>
                    <a:pt x="744931" y="1790077"/>
                  </a:lnTo>
                  <a:lnTo>
                    <a:pt x="706729" y="1790077"/>
                  </a:lnTo>
                  <a:lnTo>
                    <a:pt x="706729" y="1643989"/>
                  </a:lnTo>
                  <a:lnTo>
                    <a:pt x="1616481" y="1643989"/>
                  </a:lnTo>
                  <a:lnTo>
                    <a:pt x="1616481" y="1603349"/>
                  </a:lnTo>
                  <a:close/>
                </a:path>
                <a:path w="2602229" h="2571750">
                  <a:moveTo>
                    <a:pt x="1619313" y="2343277"/>
                  </a:moveTo>
                  <a:lnTo>
                    <a:pt x="1561299" y="2343277"/>
                  </a:lnTo>
                  <a:lnTo>
                    <a:pt x="1561299" y="2453678"/>
                  </a:lnTo>
                  <a:lnTo>
                    <a:pt x="1558467" y="2467572"/>
                  </a:lnTo>
                  <a:lnTo>
                    <a:pt x="1550784" y="2478798"/>
                  </a:lnTo>
                  <a:lnTo>
                    <a:pt x="1539519" y="2486317"/>
                  </a:lnTo>
                  <a:lnTo>
                    <a:pt x="1525930" y="2489060"/>
                  </a:lnTo>
                  <a:lnTo>
                    <a:pt x="1512354" y="2486317"/>
                  </a:lnTo>
                  <a:lnTo>
                    <a:pt x="1501089" y="2478798"/>
                  </a:lnTo>
                  <a:lnTo>
                    <a:pt x="1493405" y="2467572"/>
                  </a:lnTo>
                  <a:lnTo>
                    <a:pt x="1490560" y="2453678"/>
                  </a:lnTo>
                  <a:lnTo>
                    <a:pt x="1493304" y="2440089"/>
                  </a:lnTo>
                  <a:lnTo>
                    <a:pt x="1500822" y="2428824"/>
                  </a:lnTo>
                  <a:lnTo>
                    <a:pt x="1512049" y="2421140"/>
                  </a:lnTo>
                  <a:lnTo>
                    <a:pt x="1525930" y="2418296"/>
                  </a:lnTo>
                  <a:lnTo>
                    <a:pt x="1539519" y="2421039"/>
                  </a:lnTo>
                  <a:lnTo>
                    <a:pt x="1550784" y="2428557"/>
                  </a:lnTo>
                  <a:lnTo>
                    <a:pt x="1558467" y="2439797"/>
                  </a:lnTo>
                  <a:lnTo>
                    <a:pt x="1561299" y="2453678"/>
                  </a:lnTo>
                  <a:lnTo>
                    <a:pt x="1561299" y="2343277"/>
                  </a:lnTo>
                  <a:lnTo>
                    <a:pt x="747750" y="2343277"/>
                  </a:lnTo>
                  <a:lnTo>
                    <a:pt x="747750" y="2383612"/>
                  </a:lnTo>
                  <a:lnTo>
                    <a:pt x="747750" y="2530106"/>
                  </a:lnTo>
                  <a:lnTo>
                    <a:pt x="709549" y="2530106"/>
                  </a:lnTo>
                  <a:lnTo>
                    <a:pt x="709549" y="2383612"/>
                  </a:lnTo>
                  <a:lnTo>
                    <a:pt x="747750" y="2383612"/>
                  </a:lnTo>
                  <a:lnTo>
                    <a:pt x="747750" y="2343277"/>
                  </a:lnTo>
                  <a:lnTo>
                    <a:pt x="665695" y="2343277"/>
                  </a:lnTo>
                  <a:lnTo>
                    <a:pt x="665695" y="2571153"/>
                  </a:lnTo>
                  <a:lnTo>
                    <a:pt x="1619313" y="2571153"/>
                  </a:lnTo>
                  <a:lnTo>
                    <a:pt x="1619313" y="2530106"/>
                  </a:lnTo>
                  <a:lnTo>
                    <a:pt x="1619313" y="2489060"/>
                  </a:lnTo>
                  <a:lnTo>
                    <a:pt x="1619313" y="2418296"/>
                  </a:lnTo>
                  <a:lnTo>
                    <a:pt x="1619313" y="2383612"/>
                  </a:lnTo>
                  <a:lnTo>
                    <a:pt x="1619313" y="2343277"/>
                  </a:lnTo>
                  <a:close/>
                </a:path>
                <a:path w="2602229" h="2571750">
                  <a:moveTo>
                    <a:pt x="2595575" y="1605114"/>
                  </a:moveTo>
                  <a:lnTo>
                    <a:pt x="2536863" y="1605114"/>
                  </a:lnTo>
                  <a:lnTo>
                    <a:pt x="2536863" y="1712696"/>
                  </a:lnTo>
                  <a:lnTo>
                    <a:pt x="2536863" y="1716227"/>
                  </a:lnTo>
                  <a:lnTo>
                    <a:pt x="2534526" y="1730121"/>
                  </a:lnTo>
                  <a:lnTo>
                    <a:pt x="2527223" y="1741360"/>
                  </a:lnTo>
                  <a:lnTo>
                    <a:pt x="2516060" y="1748878"/>
                  </a:lnTo>
                  <a:lnTo>
                    <a:pt x="2502192" y="1751622"/>
                  </a:lnTo>
                  <a:lnTo>
                    <a:pt x="2488603" y="1748878"/>
                  </a:lnTo>
                  <a:lnTo>
                    <a:pt x="2477351" y="1741360"/>
                  </a:lnTo>
                  <a:lnTo>
                    <a:pt x="2469667" y="1730121"/>
                  </a:lnTo>
                  <a:lnTo>
                    <a:pt x="2466822" y="1716227"/>
                  </a:lnTo>
                  <a:lnTo>
                    <a:pt x="2469197" y="1703552"/>
                  </a:lnTo>
                  <a:lnTo>
                    <a:pt x="2475750" y="1692783"/>
                  </a:lnTo>
                  <a:lnTo>
                    <a:pt x="2485618" y="1685074"/>
                  </a:lnTo>
                  <a:lnTo>
                    <a:pt x="2497950" y="1681556"/>
                  </a:lnTo>
                  <a:lnTo>
                    <a:pt x="2511793" y="1682838"/>
                  </a:lnTo>
                  <a:lnTo>
                    <a:pt x="2523769" y="1689163"/>
                  </a:lnTo>
                  <a:lnTo>
                    <a:pt x="2532570" y="1699463"/>
                  </a:lnTo>
                  <a:lnTo>
                    <a:pt x="2536863" y="1712696"/>
                  </a:lnTo>
                  <a:lnTo>
                    <a:pt x="2536863" y="1605114"/>
                  </a:lnTo>
                  <a:lnTo>
                    <a:pt x="1724012" y="1605114"/>
                  </a:lnTo>
                  <a:lnTo>
                    <a:pt x="1724012" y="1646161"/>
                  </a:lnTo>
                  <a:lnTo>
                    <a:pt x="1724012" y="1792668"/>
                  </a:lnTo>
                  <a:lnTo>
                    <a:pt x="1685810" y="1792668"/>
                  </a:lnTo>
                  <a:lnTo>
                    <a:pt x="1685810" y="1646161"/>
                  </a:lnTo>
                  <a:lnTo>
                    <a:pt x="1724012" y="1646161"/>
                  </a:lnTo>
                  <a:lnTo>
                    <a:pt x="1724012" y="1605114"/>
                  </a:lnTo>
                  <a:lnTo>
                    <a:pt x="1641957" y="1605114"/>
                  </a:lnTo>
                  <a:lnTo>
                    <a:pt x="1641957" y="1833714"/>
                  </a:lnTo>
                  <a:lnTo>
                    <a:pt x="2595575" y="1833714"/>
                  </a:lnTo>
                  <a:lnTo>
                    <a:pt x="2595575" y="1792668"/>
                  </a:lnTo>
                  <a:lnTo>
                    <a:pt x="2595575" y="1751622"/>
                  </a:lnTo>
                  <a:lnTo>
                    <a:pt x="2595575" y="1681556"/>
                  </a:lnTo>
                  <a:lnTo>
                    <a:pt x="2595575" y="1646161"/>
                  </a:lnTo>
                  <a:lnTo>
                    <a:pt x="2595575" y="1605114"/>
                  </a:lnTo>
                  <a:close/>
                </a:path>
                <a:path w="2602229" h="2571750">
                  <a:moveTo>
                    <a:pt x="2599118" y="1851406"/>
                  </a:moveTo>
                  <a:lnTo>
                    <a:pt x="2540393" y="1851406"/>
                  </a:lnTo>
                  <a:lnTo>
                    <a:pt x="2540393" y="1962518"/>
                  </a:lnTo>
                  <a:lnTo>
                    <a:pt x="2537650" y="1976107"/>
                  </a:lnTo>
                  <a:lnTo>
                    <a:pt x="2530132" y="1987384"/>
                  </a:lnTo>
                  <a:lnTo>
                    <a:pt x="2518905" y="1995068"/>
                  </a:lnTo>
                  <a:lnTo>
                    <a:pt x="2505024" y="1997900"/>
                  </a:lnTo>
                  <a:lnTo>
                    <a:pt x="2491143" y="1995170"/>
                  </a:lnTo>
                  <a:lnTo>
                    <a:pt x="2479916" y="1987638"/>
                  </a:lnTo>
                  <a:lnTo>
                    <a:pt x="2472398" y="1976412"/>
                  </a:lnTo>
                  <a:lnTo>
                    <a:pt x="2469654" y="1962518"/>
                  </a:lnTo>
                  <a:lnTo>
                    <a:pt x="2472398" y="1948929"/>
                  </a:lnTo>
                  <a:lnTo>
                    <a:pt x="2479916" y="1937664"/>
                  </a:lnTo>
                  <a:lnTo>
                    <a:pt x="2491143" y="1929980"/>
                  </a:lnTo>
                  <a:lnTo>
                    <a:pt x="2505024" y="1927136"/>
                  </a:lnTo>
                  <a:lnTo>
                    <a:pt x="2518613" y="1929879"/>
                  </a:lnTo>
                  <a:lnTo>
                    <a:pt x="2529878" y="1937397"/>
                  </a:lnTo>
                  <a:lnTo>
                    <a:pt x="2537549" y="1948637"/>
                  </a:lnTo>
                  <a:lnTo>
                    <a:pt x="2540393" y="1962518"/>
                  </a:lnTo>
                  <a:lnTo>
                    <a:pt x="2540393" y="1851406"/>
                  </a:lnTo>
                  <a:lnTo>
                    <a:pt x="1726844" y="1851406"/>
                  </a:lnTo>
                  <a:lnTo>
                    <a:pt x="1726844" y="1891753"/>
                  </a:lnTo>
                  <a:lnTo>
                    <a:pt x="1726844" y="2038248"/>
                  </a:lnTo>
                  <a:lnTo>
                    <a:pt x="1688642" y="2038248"/>
                  </a:lnTo>
                  <a:lnTo>
                    <a:pt x="1688642" y="1891753"/>
                  </a:lnTo>
                  <a:lnTo>
                    <a:pt x="1726844" y="1891753"/>
                  </a:lnTo>
                  <a:lnTo>
                    <a:pt x="1726844" y="1851406"/>
                  </a:lnTo>
                  <a:lnTo>
                    <a:pt x="1645488" y="1851406"/>
                  </a:lnTo>
                  <a:lnTo>
                    <a:pt x="1645488" y="2080006"/>
                  </a:lnTo>
                  <a:lnTo>
                    <a:pt x="2599118" y="2080006"/>
                  </a:lnTo>
                  <a:lnTo>
                    <a:pt x="2599118" y="2038248"/>
                  </a:lnTo>
                  <a:lnTo>
                    <a:pt x="2599118" y="1997900"/>
                  </a:lnTo>
                  <a:lnTo>
                    <a:pt x="2599118" y="1927136"/>
                  </a:lnTo>
                  <a:lnTo>
                    <a:pt x="2599118" y="1891753"/>
                  </a:lnTo>
                  <a:lnTo>
                    <a:pt x="2599118" y="1851406"/>
                  </a:lnTo>
                  <a:close/>
                </a:path>
                <a:path w="2602229" h="2571750">
                  <a:moveTo>
                    <a:pt x="2601938" y="2343277"/>
                  </a:moveTo>
                  <a:lnTo>
                    <a:pt x="2543937" y="2343277"/>
                  </a:lnTo>
                  <a:lnTo>
                    <a:pt x="2543937" y="2453678"/>
                  </a:lnTo>
                  <a:lnTo>
                    <a:pt x="2540787" y="2467572"/>
                  </a:lnTo>
                  <a:lnTo>
                    <a:pt x="2533142" y="2478798"/>
                  </a:lnTo>
                  <a:lnTo>
                    <a:pt x="2522042" y="2486317"/>
                  </a:lnTo>
                  <a:lnTo>
                    <a:pt x="2508567" y="2489060"/>
                  </a:lnTo>
                  <a:lnTo>
                    <a:pt x="2494978" y="2486317"/>
                  </a:lnTo>
                  <a:lnTo>
                    <a:pt x="2483713" y="2478798"/>
                  </a:lnTo>
                  <a:lnTo>
                    <a:pt x="2476030" y="2467572"/>
                  </a:lnTo>
                  <a:lnTo>
                    <a:pt x="2473185" y="2453678"/>
                  </a:lnTo>
                  <a:lnTo>
                    <a:pt x="2475928" y="2440089"/>
                  </a:lnTo>
                  <a:lnTo>
                    <a:pt x="2483447" y="2428824"/>
                  </a:lnTo>
                  <a:lnTo>
                    <a:pt x="2494673" y="2421140"/>
                  </a:lnTo>
                  <a:lnTo>
                    <a:pt x="2508567" y="2418296"/>
                  </a:lnTo>
                  <a:lnTo>
                    <a:pt x="2522143" y="2421039"/>
                  </a:lnTo>
                  <a:lnTo>
                    <a:pt x="2533408" y="2428557"/>
                  </a:lnTo>
                  <a:lnTo>
                    <a:pt x="2541092" y="2439797"/>
                  </a:lnTo>
                  <a:lnTo>
                    <a:pt x="2543937" y="2453678"/>
                  </a:lnTo>
                  <a:lnTo>
                    <a:pt x="2543937" y="2343277"/>
                  </a:lnTo>
                  <a:lnTo>
                    <a:pt x="1730387" y="2343277"/>
                  </a:lnTo>
                  <a:lnTo>
                    <a:pt x="1730387" y="2383612"/>
                  </a:lnTo>
                  <a:lnTo>
                    <a:pt x="1730387" y="2530106"/>
                  </a:lnTo>
                  <a:lnTo>
                    <a:pt x="1692186" y="2530106"/>
                  </a:lnTo>
                  <a:lnTo>
                    <a:pt x="1692186" y="2383612"/>
                  </a:lnTo>
                  <a:lnTo>
                    <a:pt x="1730387" y="2383612"/>
                  </a:lnTo>
                  <a:lnTo>
                    <a:pt x="1730387" y="2343277"/>
                  </a:lnTo>
                  <a:lnTo>
                    <a:pt x="1648320" y="2343277"/>
                  </a:lnTo>
                  <a:lnTo>
                    <a:pt x="1648320" y="2571153"/>
                  </a:lnTo>
                  <a:lnTo>
                    <a:pt x="2601938" y="2571153"/>
                  </a:lnTo>
                  <a:lnTo>
                    <a:pt x="2601938" y="2530106"/>
                  </a:lnTo>
                  <a:lnTo>
                    <a:pt x="2601938" y="2489060"/>
                  </a:lnTo>
                  <a:lnTo>
                    <a:pt x="2601938" y="2418296"/>
                  </a:lnTo>
                  <a:lnTo>
                    <a:pt x="2601938" y="2383612"/>
                  </a:lnTo>
                  <a:lnTo>
                    <a:pt x="2601938" y="2343277"/>
                  </a:lnTo>
                  <a:close/>
                </a:path>
                <a:path w="2602229" h="2571750">
                  <a:moveTo>
                    <a:pt x="2601938" y="2096985"/>
                  </a:moveTo>
                  <a:lnTo>
                    <a:pt x="2543937" y="2096985"/>
                  </a:lnTo>
                  <a:lnTo>
                    <a:pt x="2543937" y="2208098"/>
                  </a:lnTo>
                  <a:lnTo>
                    <a:pt x="2540787" y="2221992"/>
                  </a:lnTo>
                  <a:lnTo>
                    <a:pt x="2533142" y="2233231"/>
                  </a:lnTo>
                  <a:lnTo>
                    <a:pt x="2522042" y="2240750"/>
                  </a:lnTo>
                  <a:lnTo>
                    <a:pt x="2508567" y="2243493"/>
                  </a:lnTo>
                  <a:lnTo>
                    <a:pt x="2494978" y="2240750"/>
                  </a:lnTo>
                  <a:lnTo>
                    <a:pt x="2483713" y="2233231"/>
                  </a:lnTo>
                  <a:lnTo>
                    <a:pt x="2476030" y="2221992"/>
                  </a:lnTo>
                  <a:lnTo>
                    <a:pt x="2473185" y="2208098"/>
                  </a:lnTo>
                  <a:lnTo>
                    <a:pt x="2475928" y="2194509"/>
                  </a:lnTo>
                  <a:lnTo>
                    <a:pt x="2483447" y="2183244"/>
                  </a:lnTo>
                  <a:lnTo>
                    <a:pt x="2494673" y="2175560"/>
                  </a:lnTo>
                  <a:lnTo>
                    <a:pt x="2508567" y="2172716"/>
                  </a:lnTo>
                  <a:lnTo>
                    <a:pt x="2522143" y="2175459"/>
                  </a:lnTo>
                  <a:lnTo>
                    <a:pt x="2533408" y="2182977"/>
                  </a:lnTo>
                  <a:lnTo>
                    <a:pt x="2541092" y="2194217"/>
                  </a:lnTo>
                  <a:lnTo>
                    <a:pt x="2543937" y="2208098"/>
                  </a:lnTo>
                  <a:lnTo>
                    <a:pt x="2543937" y="2096985"/>
                  </a:lnTo>
                  <a:lnTo>
                    <a:pt x="1730387" y="2096985"/>
                  </a:lnTo>
                  <a:lnTo>
                    <a:pt x="1730387" y="2138032"/>
                  </a:lnTo>
                  <a:lnTo>
                    <a:pt x="1730387" y="2284539"/>
                  </a:lnTo>
                  <a:lnTo>
                    <a:pt x="1692186" y="2284539"/>
                  </a:lnTo>
                  <a:lnTo>
                    <a:pt x="1692186" y="2138032"/>
                  </a:lnTo>
                  <a:lnTo>
                    <a:pt x="1730387" y="2138032"/>
                  </a:lnTo>
                  <a:lnTo>
                    <a:pt x="1730387" y="2096985"/>
                  </a:lnTo>
                  <a:lnTo>
                    <a:pt x="1648320" y="2096985"/>
                  </a:lnTo>
                  <a:lnTo>
                    <a:pt x="1648320" y="2324874"/>
                  </a:lnTo>
                  <a:lnTo>
                    <a:pt x="2601938" y="2324874"/>
                  </a:lnTo>
                  <a:lnTo>
                    <a:pt x="2601938" y="2284539"/>
                  </a:lnTo>
                  <a:lnTo>
                    <a:pt x="2601938" y="2243493"/>
                  </a:lnTo>
                  <a:lnTo>
                    <a:pt x="2601938" y="2172716"/>
                  </a:lnTo>
                  <a:lnTo>
                    <a:pt x="2601938" y="2138032"/>
                  </a:lnTo>
                  <a:lnTo>
                    <a:pt x="2601938" y="2096985"/>
                  </a:lnTo>
                  <a:close/>
                </a:path>
              </a:pathLst>
            </a:custGeom>
            <a:solidFill>
              <a:srgbClr val="0A425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3956684" y="1082772"/>
            <a:ext cx="7668895" cy="4473575"/>
          </a:xfrm>
          <a:prstGeom prst="rect">
            <a:avLst/>
          </a:prstGeom>
        </p:spPr>
        <p:txBody>
          <a:bodyPr vert="horz" wrap="square" lIns="0" tIns="84455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665"/>
              </a:spcBef>
              <a:buClr>
                <a:srgbClr val="DA3467"/>
              </a:buClr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Data</a:t>
            </a:r>
            <a:r>
              <a:rPr sz="2200" spc="-7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discovery</a:t>
            </a:r>
            <a:r>
              <a:rPr sz="2200" spc="-6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is</a:t>
            </a:r>
            <a:r>
              <a:rPr sz="2200" spc="-6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a</a:t>
            </a:r>
            <a:r>
              <a:rPr sz="2200" spc="-6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methodology</a:t>
            </a:r>
            <a:r>
              <a:rPr sz="2200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that</a:t>
            </a:r>
            <a:r>
              <a:rPr sz="2200" spc="-6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often</a:t>
            </a:r>
            <a:r>
              <a:rPr sz="2200" spc="-5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serves</a:t>
            </a:r>
            <a:r>
              <a:rPr sz="2200" spc="-6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two</a:t>
            </a:r>
            <a:r>
              <a:rPr sz="2200" spc="-6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goals:</a:t>
            </a:r>
            <a:endParaRPr sz="2200">
              <a:latin typeface="Calibri"/>
              <a:cs typeface="Calibri"/>
            </a:endParaRPr>
          </a:p>
          <a:p>
            <a:pPr marL="756285" marR="127635" lvl="1" indent="-287020">
              <a:lnSpc>
                <a:spcPct val="110000"/>
              </a:lnSpc>
              <a:spcBef>
                <a:spcPts val="560"/>
              </a:spcBef>
              <a:buClr>
                <a:srgbClr val="DA3467"/>
              </a:buClr>
              <a:buSzPct val="114705"/>
              <a:buFont typeface="Arial"/>
              <a:buChar char="•"/>
              <a:tabLst>
                <a:tab pos="756285" algn="l"/>
                <a:tab pos="756920" algn="l"/>
              </a:tabLst>
            </a:pPr>
            <a:r>
              <a:rPr sz="1700" dirty="0">
                <a:solidFill>
                  <a:srgbClr val="131C36"/>
                </a:solidFill>
                <a:latin typeface="Calibri"/>
                <a:cs typeface="Calibri"/>
              </a:rPr>
              <a:t>The</a:t>
            </a:r>
            <a:r>
              <a:rPr sz="17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131C36"/>
                </a:solidFill>
                <a:latin typeface="Calibri"/>
                <a:cs typeface="Calibri"/>
              </a:rPr>
              <a:t>enterprise</a:t>
            </a:r>
            <a:r>
              <a:rPr sz="17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131C36"/>
                </a:solidFill>
                <a:latin typeface="Calibri"/>
                <a:cs typeface="Calibri"/>
              </a:rPr>
              <a:t>is</a:t>
            </a:r>
            <a:r>
              <a:rPr sz="1700" spc="-1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131C36"/>
                </a:solidFill>
                <a:latin typeface="Calibri"/>
                <a:cs typeface="Calibri"/>
              </a:rPr>
              <a:t>performing</a:t>
            </a:r>
            <a:r>
              <a:rPr sz="17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131C36"/>
                </a:solidFill>
                <a:latin typeface="Calibri"/>
                <a:cs typeface="Calibri"/>
              </a:rPr>
              <a:t>an</a:t>
            </a:r>
            <a:r>
              <a:rPr sz="17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131C36"/>
                </a:solidFill>
                <a:latin typeface="Calibri"/>
                <a:cs typeface="Calibri"/>
              </a:rPr>
              <a:t>initial</a:t>
            </a:r>
            <a:r>
              <a:rPr sz="17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131C36"/>
                </a:solidFill>
                <a:latin typeface="Calibri"/>
                <a:cs typeface="Calibri"/>
              </a:rPr>
              <a:t>asset</a:t>
            </a:r>
            <a:r>
              <a:rPr sz="17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131C36"/>
                </a:solidFill>
                <a:latin typeface="Calibri"/>
                <a:cs typeface="Calibri"/>
              </a:rPr>
              <a:t>assessment</a:t>
            </a:r>
            <a:r>
              <a:rPr sz="17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131C36"/>
                </a:solidFill>
                <a:latin typeface="Calibri"/>
                <a:cs typeface="Calibri"/>
              </a:rPr>
              <a:t>and</a:t>
            </a:r>
            <a:r>
              <a:rPr sz="17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700" spc="-10" dirty="0">
                <a:solidFill>
                  <a:srgbClr val="131C36"/>
                </a:solidFill>
                <a:latin typeface="Calibri"/>
                <a:cs typeface="Calibri"/>
              </a:rPr>
              <a:t>inventory</a:t>
            </a:r>
            <a:r>
              <a:rPr sz="17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131C36"/>
                </a:solidFill>
                <a:latin typeface="Calibri"/>
                <a:cs typeface="Calibri"/>
              </a:rPr>
              <a:t>of</a:t>
            </a:r>
            <a:r>
              <a:rPr sz="1700" spc="-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700" spc="-20" dirty="0">
                <a:solidFill>
                  <a:srgbClr val="131C36"/>
                </a:solidFill>
                <a:latin typeface="Calibri"/>
                <a:cs typeface="Calibri"/>
              </a:rPr>
              <a:t>data </a:t>
            </a:r>
            <a:r>
              <a:rPr sz="1700" spc="-10" dirty="0">
                <a:solidFill>
                  <a:srgbClr val="131C36"/>
                </a:solidFill>
                <a:latin typeface="Calibri"/>
                <a:cs typeface="Calibri"/>
              </a:rPr>
              <a:t>ownership</a:t>
            </a:r>
            <a:endParaRPr sz="1700">
              <a:latin typeface="Calibri"/>
              <a:cs typeface="Calibri"/>
            </a:endParaRPr>
          </a:p>
          <a:p>
            <a:pPr marL="756285" lvl="1" indent="-287020">
              <a:lnSpc>
                <a:spcPct val="100000"/>
              </a:lnSpc>
              <a:spcBef>
                <a:spcPts val="710"/>
              </a:spcBef>
              <a:buClr>
                <a:srgbClr val="DA3467"/>
              </a:buClr>
              <a:buSzPct val="114705"/>
              <a:buFont typeface="Arial"/>
              <a:buChar char="•"/>
              <a:tabLst>
                <a:tab pos="756285" algn="l"/>
                <a:tab pos="756920" algn="l"/>
              </a:tabLst>
            </a:pPr>
            <a:r>
              <a:rPr sz="1700" dirty="0">
                <a:solidFill>
                  <a:srgbClr val="131C36"/>
                </a:solidFill>
                <a:latin typeface="Calibri"/>
                <a:cs typeface="Calibri"/>
              </a:rPr>
              <a:t>The</a:t>
            </a:r>
            <a:r>
              <a:rPr sz="17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700" spc="-10" dirty="0">
                <a:solidFill>
                  <a:srgbClr val="131C36"/>
                </a:solidFill>
                <a:latin typeface="Calibri"/>
                <a:cs typeface="Calibri"/>
              </a:rPr>
              <a:t>organization</a:t>
            </a:r>
            <a:r>
              <a:rPr sz="17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131C36"/>
                </a:solidFill>
                <a:latin typeface="Calibri"/>
                <a:cs typeface="Calibri"/>
              </a:rPr>
              <a:t>is</a:t>
            </a:r>
            <a:r>
              <a:rPr sz="1700" spc="-6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131C36"/>
                </a:solidFill>
                <a:latin typeface="Calibri"/>
                <a:cs typeface="Calibri"/>
              </a:rPr>
              <a:t>performing</a:t>
            </a:r>
            <a:r>
              <a:rPr sz="17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131C36"/>
                </a:solidFill>
                <a:latin typeface="Calibri"/>
                <a:cs typeface="Calibri"/>
              </a:rPr>
              <a:t>e-discovery</a:t>
            </a:r>
            <a:r>
              <a:rPr sz="17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131C36"/>
                </a:solidFill>
                <a:latin typeface="Calibri"/>
                <a:cs typeface="Calibri"/>
              </a:rPr>
              <a:t>as</a:t>
            </a:r>
            <a:r>
              <a:rPr sz="17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131C36"/>
                </a:solidFill>
                <a:latin typeface="Calibri"/>
                <a:cs typeface="Calibri"/>
              </a:rPr>
              <a:t>part</a:t>
            </a:r>
            <a:r>
              <a:rPr sz="17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131C36"/>
                </a:solidFill>
                <a:latin typeface="Calibri"/>
                <a:cs typeface="Calibri"/>
              </a:rPr>
              <a:t>of</a:t>
            </a:r>
            <a:r>
              <a:rPr sz="1700" spc="-1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131C36"/>
                </a:solidFill>
                <a:latin typeface="Calibri"/>
                <a:cs typeface="Calibri"/>
              </a:rPr>
              <a:t>a</a:t>
            </a:r>
            <a:r>
              <a:rPr sz="17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131C36"/>
                </a:solidFill>
                <a:latin typeface="Calibri"/>
                <a:cs typeface="Calibri"/>
              </a:rPr>
              <a:t>digital</a:t>
            </a:r>
            <a:r>
              <a:rPr sz="17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700" spc="-10" dirty="0">
                <a:solidFill>
                  <a:srgbClr val="131C36"/>
                </a:solidFill>
                <a:latin typeface="Calibri"/>
                <a:cs typeface="Calibri"/>
              </a:rPr>
              <a:t>forensic</a:t>
            </a:r>
            <a:endParaRPr sz="1700">
              <a:latin typeface="Calibri"/>
              <a:cs typeface="Calibri"/>
            </a:endParaRPr>
          </a:p>
          <a:p>
            <a:pPr marL="756285">
              <a:lnSpc>
                <a:spcPct val="100000"/>
              </a:lnSpc>
              <a:spcBef>
                <a:spcPts val="204"/>
              </a:spcBef>
            </a:pPr>
            <a:r>
              <a:rPr sz="1700" spc="-10" dirty="0">
                <a:solidFill>
                  <a:srgbClr val="131C36"/>
                </a:solidFill>
                <a:latin typeface="Calibri"/>
                <a:cs typeface="Calibri"/>
              </a:rPr>
              <a:t>investigation</a:t>
            </a:r>
            <a:endParaRPr sz="1700">
              <a:latin typeface="Calibri"/>
              <a:cs typeface="Calibri"/>
            </a:endParaRPr>
          </a:p>
          <a:p>
            <a:pPr marL="299085" marR="238125" indent="-287020">
              <a:lnSpc>
                <a:spcPct val="110000"/>
              </a:lnSpc>
              <a:spcBef>
                <a:spcPts val="930"/>
              </a:spcBef>
              <a:buClr>
                <a:srgbClr val="DA3467"/>
              </a:buClr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There</a:t>
            </a:r>
            <a:r>
              <a:rPr sz="2200" spc="-5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are</a:t>
            </a:r>
            <a:r>
              <a:rPr sz="2200" spc="-8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three</a:t>
            </a:r>
            <a:r>
              <a:rPr sz="2200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main</a:t>
            </a:r>
            <a:r>
              <a:rPr sz="2200" spc="-6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forms</a:t>
            </a:r>
            <a:r>
              <a:rPr sz="2200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of</a:t>
            </a:r>
            <a:r>
              <a:rPr sz="2200" spc="-5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b="1" spc="-10" dirty="0">
                <a:solidFill>
                  <a:srgbClr val="131C36"/>
                </a:solidFill>
                <a:latin typeface="Calibri"/>
                <a:cs typeface="Calibri"/>
              </a:rPr>
              <a:t>structured</a:t>
            </a:r>
            <a:r>
              <a:rPr sz="2200" b="1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b="1" dirty="0">
                <a:solidFill>
                  <a:srgbClr val="131C36"/>
                </a:solidFill>
                <a:latin typeface="Calibri"/>
                <a:cs typeface="Calibri"/>
              </a:rPr>
              <a:t>or</a:t>
            </a:r>
            <a:r>
              <a:rPr sz="2200" b="1" spc="-5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b="1" spc="-10" dirty="0">
                <a:solidFill>
                  <a:srgbClr val="131C36"/>
                </a:solidFill>
                <a:latin typeface="Calibri"/>
                <a:cs typeface="Calibri"/>
              </a:rPr>
              <a:t>unstructured</a:t>
            </a:r>
            <a:r>
              <a:rPr sz="2200" b="1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131C36"/>
                </a:solidFill>
                <a:latin typeface="Calibri"/>
                <a:cs typeface="Calibri"/>
              </a:rPr>
              <a:t>data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discovery</a:t>
            </a:r>
            <a:endParaRPr sz="2200">
              <a:latin typeface="Calibri"/>
              <a:cs typeface="Calibri"/>
            </a:endParaRPr>
          </a:p>
          <a:p>
            <a:pPr marL="756285" lvl="1" indent="-287020">
              <a:lnSpc>
                <a:spcPct val="100000"/>
              </a:lnSpc>
              <a:spcBef>
                <a:spcPts val="775"/>
              </a:spcBef>
              <a:buClr>
                <a:srgbClr val="DA3467"/>
              </a:buClr>
              <a:buSzPct val="114705"/>
              <a:buFont typeface="Arial"/>
              <a:buChar char="•"/>
              <a:tabLst>
                <a:tab pos="756285" algn="l"/>
                <a:tab pos="756920" algn="l"/>
              </a:tabLst>
            </a:pPr>
            <a:r>
              <a:rPr sz="1700" spc="-10" dirty="0">
                <a:solidFill>
                  <a:srgbClr val="131C36"/>
                </a:solidFill>
                <a:latin typeface="Calibri"/>
                <a:cs typeface="Calibri"/>
              </a:rPr>
              <a:t>Content-</a:t>
            </a:r>
            <a:r>
              <a:rPr sz="1700" dirty="0">
                <a:solidFill>
                  <a:srgbClr val="131C36"/>
                </a:solidFill>
                <a:latin typeface="Calibri"/>
                <a:cs typeface="Calibri"/>
              </a:rPr>
              <a:t>based</a:t>
            </a:r>
            <a:r>
              <a:rPr sz="1700" spc="-7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131C36"/>
                </a:solidFill>
                <a:latin typeface="Calibri"/>
                <a:cs typeface="Calibri"/>
              </a:rPr>
              <a:t>–</a:t>
            </a:r>
            <a:r>
              <a:rPr sz="1700" spc="-1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131C36"/>
                </a:solidFill>
                <a:latin typeface="Calibri"/>
                <a:cs typeface="Calibri"/>
              </a:rPr>
              <a:t>dataset</a:t>
            </a:r>
            <a:r>
              <a:rPr sz="17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131C36"/>
                </a:solidFill>
                <a:latin typeface="Calibri"/>
                <a:cs typeface="Calibri"/>
              </a:rPr>
              <a:t>contents</a:t>
            </a:r>
            <a:r>
              <a:rPr sz="17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131C36"/>
                </a:solidFill>
                <a:latin typeface="Calibri"/>
                <a:cs typeface="Calibri"/>
              </a:rPr>
              <a:t>such</a:t>
            </a:r>
            <a:r>
              <a:rPr sz="17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131C36"/>
                </a:solidFill>
                <a:latin typeface="Calibri"/>
                <a:cs typeface="Calibri"/>
              </a:rPr>
              <a:t>as</a:t>
            </a:r>
            <a:r>
              <a:rPr sz="17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131C36"/>
                </a:solidFill>
                <a:latin typeface="Calibri"/>
                <a:cs typeface="Calibri"/>
              </a:rPr>
              <a:t>terms</a:t>
            </a:r>
            <a:r>
              <a:rPr sz="17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131C36"/>
                </a:solidFill>
                <a:latin typeface="Calibri"/>
                <a:cs typeface="Calibri"/>
              </a:rPr>
              <a:t>and</a:t>
            </a:r>
            <a:r>
              <a:rPr sz="17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700" spc="-10" dirty="0">
                <a:solidFill>
                  <a:srgbClr val="131C36"/>
                </a:solidFill>
                <a:latin typeface="Calibri"/>
                <a:cs typeface="Calibri"/>
              </a:rPr>
              <a:t>pattern-matching</a:t>
            </a:r>
            <a:endParaRPr sz="1700">
              <a:latin typeface="Calibri"/>
              <a:cs typeface="Calibri"/>
            </a:endParaRPr>
          </a:p>
          <a:p>
            <a:pPr marL="756285" marR="5080" lvl="1" indent="-287020">
              <a:lnSpc>
                <a:spcPct val="110000"/>
              </a:lnSpc>
              <a:spcBef>
                <a:spcPts val="495"/>
              </a:spcBef>
              <a:buClr>
                <a:srgbClr val="DA3467"/>
              </a:buClr>
              <a:buSzPct val="114705"/>
              <a:buFont typeface="Arial"/>
              <a:buChar char="•"/>
              <a:tabLst>
                <a:tab pos="756285" algn="l"/>
                <a:tab pos="756920" algn="l"/>
              </a:tabLst>
            </a:pPr>
            <a:r>
              <a:rPr sz="1700" spc="-10" dirty="0">
                <a:solidFill>
                  <a:srgbClr val="131C36"/>
                </a:solidFill>
                <a:latin typeface="Calibri"/>
                <a:cs typeface="Calibri"/>
              </a:rPr>
              <a:t>Label-</a:t>
            </a:r>
            <a:r>
              <a:rPr sz="1700" dirty="0">
                <a:solidFill>
                  <a:srgbClr val="131C36"/>
                </a:solidFill>
                <a:latin typeface="Calibri"/>
                <a:cs typeface="Calibri"/>
              </a:rPr>
              <a:t>based</a:t>
            </a:r>
            <a:r>
              <a:rPr sz="1700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131C36"/>
                </a:solidFill>
                <a:latin typeface="Calibri"/>
                <a:cs typeface="Calibri"/>
              </a:rPr>
              <a:t>–</a:t>
            </a:r>
            <a:r>
              <a:rPr sz="1700" spc="-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131C36"/>
                </a:solidFill>
                <a:latin typeface="Calibri"/>
                <a:cs typeface="Calibri"/>
              </a:rPr>
              <a:t>discovery</a:t>
            </a:r>
            <a:r>
              <a:rPr sz="17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131C36"/>
                </a:solidFill>
                <a:latin typeface="Calibri"/>
                <a:cs typeface="Calibri"/>
              </a:rPr>
              <a:t>is</a:t>
            </a:r>
            <a:r>
              <a:rPr sz="17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131C36"/>
                </a:solidFill>
                <a:latin typeface="Calibri"/>
                <a:cs typeface="Calibri"/>
              </a:rPr>
              <a:t>based</a:t>
            </a:r>
            <a:r>
              <a:rPr sz="17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131C36"/>
                </a:solidFill>
                <a:latin typeface="Calibri"/>
                <a:cs typeface="Calibri"/>
              </a:rPr>
              <a:t>on</a:t>
            </a:r>
            <a:r>
              <a:rPr sz="1700" spc="-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131C36"/>
                </a:solidFill>
                <a:latin typeface="Calibri"/>
                <a:cs typeface="Calibri"/>
              </a:rPr>
              <a:t>existing</a:t>
            </a:r>
            <a:r>
              <a:rPr sz="17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131C36"/>
                </a:solidFill>
                <a:latin typeface="Calibri"/>
                <a:cs typeface="Calibri"/>
              </a:rPr>
              <a:t>labels</a:t>
            </a:r>
            <a:r>
              <a:rPr sz="1700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131C36"/>
                </a:solidFill>
                <a:latin typeface="Calibri"/>
                <a:cs typeface="Calibri"/>
              </a:rPr>
              <a:t>an/or</a:t>
            </a:r>
            <a:r>
              <a:rPr sz="17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131C36"/>
                </a:solidFill>
                <a:latin typeface="Calibri"/>
                <a:cs typeface="Calibri"/>
              </a:rPr>
              <a:t>tagging</a:t>
            </a:r>
            <a:r>
              <a:rPr sz="17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131C36"/>
                </a:solidFill>
                <a:latin typeface="Calibri"/>
                <a:cs typeface="Calibri"/>
              </a:rPr>
              <a:t>that</a:t>
            </a:r>
            <a:r>
              <a:rPr sz="17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131C36"/>
                </a:solidFill>
                <a:latin typeface="Calibri"/>
                <a:cs typeface="Calibri"/>
              </a:rPr>
              <a:t>is</a:t>
            </a:r>
            <a:r>
              <a:rPr sz="1700" spc="-10" dirty="0">
                <a:solidFill>
                  <a:srgbClr val="131C36"/>
                </a:solidFill>
                <a:latin typeface="Calibri"/>
                <a:cs typeface="Calibri"/>
              </a:rPr>
              <a:t> applied </a:t>
            </a:r>
            <a:r>
              <a:rPr sz="1700" dirty="0">
                <a:solidFill>
                  <a:srgbClr val="131C36"/>
                </a:solidFill>
                <a:latin typeface="Calibri"/>
                <a:cs typeface="Calibri"/>
              </a:rPr>
              <a:t>to</a:t>
            </a:r>
            <a:r>
              <a:rPr sz="1700" spc="-1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700" spc="-10" dirty="0">
                <a:solidFill>
                  <a:srgbClr val="131C36"/>
                </a:solidFill>
                <a:latin typeface="Calibri"/>
                <a:cs typeface="Calibri"/>
              </a:rPr>
              <a:t>physical</a:t>
            </a:r>
            <a:r>
              <a:rPr sz="1700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131C36"/>
                </a:solidFill>
                <a:latin typeface="Calibri"/>
                <a:cs typeface="Calibri"/>
              </a:rPr>
              <a:t>and</a:t>
            </a:r>
            <a:r>
              <a:rPr sz="17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131C36"/>
                </a:solidFill>
                <a:latin typeface="Calibri"/>
                <a:cs typeface="Calibri"/>
              </a:rPr>
              <a:t>logical</a:t>
            </a:r>
            <a:r>
              <a:rPr sz="17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131C36"/>
                </a:solidFill>
                <a:latin typeface="Calibri"/>
                <a:cs typeface="Calibri"/>
              </a:rPr>
              <a:t>assets</a:t>
            </a:r>
            <a:r>
              <a:rPr sz="17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131C36"/>
                </a:solidFill>
                <a:latin typeface="Calibri"/>
                <a:cs typeface="Calibri"/>
              </a:rPr>
              <a:t>both</a:t>
            </a:r>
            <a:r>
              <a:rPr sz="17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131C36"/>
                </a:solidFill>
                <a:latin typeface="Calibri"/>
                <a:cs typeface="Calibri"/>
              </a:rPr>
              <a:t>on-prem</a:t>
            </a:r>
            <a:r>
              <a:rPr sz="17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131C36"/>
                </a:solidFill>
                <a:latin typeface="Calibri"/>
                <a:cs typeface="Calibri"/>
              </a:rPr>
              <a:t>and</a:t>
            </a:r>
            <a:r>
              <a:rPr sz="17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131C36"/>
                </a:solidFill>
                <a:latin typeface="Calibri"/>
                <a:cs typeface="Calibri"/>
              </a:rPr>
              <a:t>in</a:t>
            </a:r>
            <a:r>
              <a:rPr sz="1700" spc="-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131C36"/>
                </a:solidFill>
                <a:latin typeface="Calibri"/>
                <a:cs typeface="Calibri"/>
              </a:rPr>
              <a:t>the</a:t>
            </a:r>
            <a:r>
              <a:rPr sz="1700" spc="-10" dirty="0">
                <a:solidFill>
                  <a:srgbClr val="131C36"/>
                </a:solidFill>
                <a:latin typeface="Calibri"/>
                <a:cs typeface="Calibri"/>
              </a:rPr>
              <a:t> cloud</a:t>
            </a:r>
            <a:endParaRPr sz="1700">
              <a:latin typeface="Calibri"/>
              <a:cs typeface="Calibri"/>
            </a:endParaRPr>
          </a:p>
          <a:p>
            <a:pPr marL="756285" marR="45720" lvl="1" indent="-287020">
              <a:lnSpc>
                <a:spcPct val="110000"/>
              </a:lnSpc>
              <a:spcBef>
                <a:spcPts val="505"/>
              </a:spcBef>
              <a:buClr>
                <a:srgbClr val="DA3467"/>
              </a:buClr>
              <a:buSzPct val="114705"/>
              <a:buFont typeface="Arial"/>
              <a:buChar char="•"/>
              <a:tabLst>
                <a:tab pos="756285" algn="l"/>
                <a:tab pos="756920" algn="l"/>
              </a:tabLst>
            </a:pPr>
            <a:r>
              <a:rPr sz="1700" spc="-10" dirty="0">
                <a:solidFill>
                  <a:srgbClr val="131C36"/>
                </a:solidFill>
                <a:latin typeface="Calibri"/>
                <a:cs typeface="Calibri"/>
              </a:rPr>
              <a:t>Metadata-</a:t>
            </a:r>
            <a:r>
              <a:rPr sz="1700" dirty="0">
                <a:solidFill>
                  <a:srgbClr val="131C36"/>
                </a:solidFill>
                <a:latin typeface="Calibri"/>
                <a:cs typeface="Calibri"/>
              </a:rPr>
              <a:t>based</a:t>
            </a:r>
            <a:r>
              <a:rPr sz="17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131C36"/>
                </a:solidFill>
                <a:latin typeface="Calibri"/>
                <a:cs typeface="Calibri"/>
              </a:rPr>
              <a:t>–</a:t>
            </a:r>
            <a:r>
              <a:rPr sz="17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700" spc="-10" dirty="0">
                <a:solidFill>
                  <a:srgbClr val="131C36"/>
                </a:solidFill>
                <a:latin typeface="Calibri"/>
                <a:cs typeface="Calibri"/>
              </a:rPr>
              <a:t>leveraging</a:t>
            </a:r>
            <a:r>
              <a:rPr sz="1700" spc="-5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131C36"/>
                </a:solidFill>
                <a:latin typeface="Calibri"/>
                <a:cs typeface="Calibri"/>
              </a:rPr>
              <a:t>the</a:t>
            </a:r>
            <a:r>
              <a:rPr sz="17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131C36"/>
                </a:solidFill>
                <a:latin typeface="Calibri"/>
                <a:cs typeface="Calibri"/>
              </a:rPr>
              <a:t>extensible</a:t>
            </a:r>
            <a:r>
              <a:rPr sz="17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131C36"/>
                </a:solidFill>
                <a:latin typeface="Calibri"/>
                <a:cs typeface="Calibri"/>
              </a:rPr>
              <a:t>metadata</a:t>
            </a:r>
            <a:r>
              <a:rPr sz="17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131C36"/>
                </a:solidFill>
                <a:latin typeface="Calibri"/>
                <a:cs typeface="Calibri"/>
              </a:rPr>
              <a:t>available</a:t>
            </a:r>
            <a:r>
              <a:rPr sz="17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131C36"/>
                </a:solidFill>
                <a:latin typeface="Calibri"/>
                <a:cs typeface="Calibri"/>
              </a:rPr>
              <a:t>on</a:t>
            </a:r>
            <a:r>
              <a:rPr sz="1700" spc="-5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131C36"/>
                </a:solidFill>
                <a:latin typeface="Calibri"/>
                <a:cs typeface="Calibri"/>
              </a:rPr>
              <a:t>data</a:t>
            </a:r>
            <a:r>
              <a:rPr sz="17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700" spc="-10" dirty="0">
                <a:solidFill>
                  <a:srgbClr val="131C36"/>
                </a:solidFill>
                <a:latin typeface="Calibri"/>
                <a:cs typeface="Calibri"/>
              </a:rPr>
              <a:t>stored </a:t>
            </a:r>
            <a:r>
              <a:rPr sz="1700" dirty="0">
                <a:solidFill>
                  <a:srgbClr val="131C36"/>
                </a:solidFill>
                <a:latin typeface="Calibri"/>
                <a:cs typeface="Calibri"/>
              </a:rPr>
              <a:t>as</a:t>
            </a:r>
            <a:r>
              <a:rPr sz="17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131C36"/>
                </a:solidFill>
                <a:latin typeface="Calibri"/>
                <a:cs typeface="Calibri"/>
              </a:rPr>
              <a:t>objects</a:t>
            </a:r>
            <a:r>
              <a:rPr sz="17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131C36"/>
                </a:solidFill>
                <a:latin typeface="Calibri"/>
                <a:cs typeface="Calibri"/>
              </a:rPr>
              <a:t>–</a:t>
            </a:r>
            <a:r>
              <a:rPr sz="17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131C36"/>
                </a:solidFill>
                <a:latin typeface="Calibri"/>
                <a:cs typeface="Calibri"/>
              </a:rPr>
              <a:t>using</a:t>
            </a:r>
            <a:r>
              <a:rPr sz="17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131C36"/>
                </a:solidFill>
                <a:latin typeface="Calibri"/>
                <a:cs typeface="Calibri"/>
              </a:rPr>
              <a:t>APIs</a:t>
            </a:r>
            <a:r>
              <a:rPr sz="1700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131C36"/>
                </a:solidFill>
                <a:latin typeface="Calibri"/>
                <a:cs typeface="Calibri"/>
              </a:rPr>
              <a:t>against</a:t>
            </a:r>
            <a:r>
              <a:rPr sz="1700" spc="-5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131C36"/>
                </a:solidFill>
                <a:latin typeface="Calibri"/>
                <a:cs typeface="Calibri"/>
              </a:rPr>
              <a:t>data</a:t>
            </a:r>
            <a:r>
              <a:rPr sz="17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131C36"/>
                </a:solidFill>
                <a:latin typeface="Calibri"/>
                <a:cs typeface="Calibri"/>
              </a:rPr>
              <a:t>in</a:t>
            </a:r>
            <a:r>
              <a:rPr sz="17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131C36"/>
                </a:solidFill>
                <a:latin typeface="Calibri"/>
                <a:cs typeface="Calibri"/>
              </a:rPr>
              <a:t>AWS</a:t>
            </a:r>
            <a:r>
              <a:rPr sz="1700" spc="-1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131C36"/>
                </a:solidFill>
                <a:latin typeface="Calibri"/>
                <a:cs typeface="Calibri"/>
              </a:rPr>
              <a:t>S3,</a:t>
            </a:r>
            <a:r>
              <a:rPr sz="17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131C36"/>
                </a:solidFill>
                <a:latin typeface="Calibri"/>
                <a:cs typeface="Calibri"/>
              </a:rPr>
              <a:t>Google</a:t>
            </a:r>
            <a:r>
              <a:rPr sz="17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131C36"/>
                </a:solidFill>
                <a:latin typeface="Calibri"/>
                <a:cs typeface="Calibri"/>
              </a:rPr>
              <a:t>Cloud</a:t>
            </a:r>
            <a:r>
              <a:rPr sz="17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131C36"/>
                </a:solidFill>
                <a:latin typeface="Calibri"/>
                <a:cs typeface="Calibri"/>
              </a:rPr>
              <a:t>Storage,</a:t>
            </a:r>
            <a:r>
              <a:rPr sz="17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700" spc="-10" dirty="0">
                <a:solidFill>
                  <a:srgbClr val="131C36"/>
                </a:solidFill>
                <a:latin typeface="Calibri"/>
                <a:cs typeface="Calibri"/>
              </a:rPr>
              <a:t>Azure </a:t>
            </a:r>
            <a:r>
              <a:rPr sz="1700" dirty="0">
                <a:solidFill>
                  <a:srgbClr val="131C36"/>
                </a:solidFill>
                <a:latin typeface="Calibri"/>
                <a:cs typeface="Calibri"/>
              </a:rPr>
              <a:t>Blob</a:t>
            </a:r>
            <a:r>
              <a:rPr sz="17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700" spc="-10" dirty="0">
                <a:solidFill>
                  <a:srgbClr val="131C36"/>
                </a:solidFill>
                <a:latin typeface="Calibri"/>
                <a:cs typeface="Calibri"/>
              </a:rPr>
              <a:t>storage</a:t>
            </a:r>
            <a:r>
              <a:rPr sz="1700" spc="-5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131C36"/>
                </a:solidFill>
                <a:latin typeface="Calibri"/>
                <a:cs typeface="Calibri"/>
              </a:rPr>
              <a:t>for</a:t>
            </a:r>
            <a:r>
              <a:rPr sz="17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700" spc="-10" dirty="0">
                <a:solidFill>
                  <a:srgbClr val="131C36"/>
                </a:solidFill>
                <a:latin typeface="Calibri"/>
                <a:cs typeface="Calibri"/>
              </a:rPr>
              <a:t>example</a:t>
            </a:r>
            <a:endParaRPr sz="17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863840" y="0"/>
            <a:ext cx="4328160" cy="6858000"/>
            <a:chOff x="7863840" y="0"/>
            <a:chExt cx="4328160" cy="6858000"/>
          </a:xfrm>
        </p:grpSpPr>
        <p:sp>
          <p:nvSpPr>
            <p:cNvPr id="3" name="object 3"/>
            <p:cNvSpPr/>
            <p:nvPr/>
          </p:nvSpPr>
          <p:spPr>
            <a:xfrm>
              <a:off x="7863840" y="0"/>
              <a:ext cx="4328160" cy="6858000"/>
            </a:xfrm>
            <a:custGeom>
              <a:avLst/>
              <a:gdLst/>
              <a:ahLst/>
              <a:cxnLst/>
              <a:rect l="l" t="t" r="r" b="b"/>
              <a:pathLst>
                <a:path w="4328159" h="6858000">
                  <a:moveTo>
                    <a:pt x="4328159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4328159" y="6858000"/>
                  </a:lnTo>
                  <a:lnTo>
                    <a:pt x="4328159" y="0"/>
                  </a:lnTo>
                  <a:close/>
                </a:path>
              </a:pathLst>
            </a:custGeom>
            <a:solidFill>
              <a:srgbClr val="DA57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9188401" y="2470688"/>
              <a:ext cx="1745614" cy="1974214"/>
            </a:xfrm>
            <a:custGeom>
              <a:avLst/>
              <a:gdLst/>
              <a:ahLst/>
              <a:cxnLst/>
              <a:rect l="l" t="t" r="r" b="b"/>
              <a:pathLst>
                <a:path w="1745615" h="1974214">
                  <a:moveTo>
                    <a:pt x="916786" y="316"/>
                  </a:moveTo>
                  <a:lnTo>
                    <a:pt x="834726" y="0"/>
                  </a:lnTo>
                  <a:lnTo>
                    <a:pt x="778560" y="3584"/>
                  </a:lnTo>
                  <a:lnTo>
                    <a:pt x="700249" y="14585"/>
                  </a:lnTo>
                  <a:lnTo>
                    <a:pt x="654605" y="24108"/>
                  </a:lnTo>
                  <a:lnTo>
                    <a:pt x="605605" y="36976"/>
                  </a:lnTo>
                  <a:lnTo>
                    <a:pt x="553976" y="53685"/>
                  </a:lnTo>
                  <a:lnTo>
                    <a:pt x="500444" y="74733"/>
                  </a:lnTo>
                  <a:lnTo>
                    <a:pt x="445737" y="100616"/>
                  </a:lnTo>
                  <a:lnTo>
                    <a:pt x="390580" y="131831"/>
                  </a:lnTo>
                  <a:lnTo>
                    <a:pt x="335700" y="168876"/>
                  </a:lnTo>
                  <a:lnTo>
                    <a:pt x="281825" y="212246"/>
                  </a:lnTo>
                  <a:lnTo>
                    <a:pt x="229681" y="262439"/>
                  </a:lnTo>
                  <a:lnTo>
                    <a:pt x="194751" y="301608"/>
                  </a:lnTo>
                  <a:lnTo>
                    <a:pt x="162789" y="342427"/>
                  </a:lnTo>
                  <a:lnTo>
                    <a:pt x="133770" y="384720"/>
                  </a:lnTo>
                  <a:lnTo>
                    <a:pt x="107669" y="428313"/>
                  </a:lnTo>
                  <a:lnTo>
                    <a:pt x="84462" y="473030"/>
                  </a:lnTo>
                  <a:lnTo>
                    <a:pt x="64123" y="518694"/>
                  </a:lnTo>
                  <a:lnTo>
                    <a:pt x="46628" y="565132"/>
                  </a:lnTo>
                  <a:lnTo>
                    <a:pt x="31953" y="612166"/>
                  </a:lnTo>
                  <a:lnTo>
                    <a:pt x="20072" y="659622"/>
                  </a:lnTo>
                  <a:lnTo>
                    <a:pt x="10961" y="707325"/>
                  </a:lnTo>
                  <a:lnTo>
                    <a:pt x="4595" y="755097"/>
                  </a:lnTo>
                  <a:lnTo>
                    <a:pt x="949" y="802765"/>
                  </a:lnTo>
                  <a:lnTo>
                    <a:pt x="0" y="850153"/>
                  </a:lnTo>
                  <a:lnTo>
                    <a:pt x="1721" y="897085"/>
                  </a:lnTo>
                  <a:lnTo>
                    <a:pt x="6088" y="943385"/>
                  </a:lnTo>
                  <a:lnTo>
                    <a:pt x="13076" y="988878"/>
                  </a:lnTo>
                  <a:lnTo>
                    <a:pt x="22662" y="1033389"/>
                  </a:lnTo>
                  <a:lnTo>
                    <a:pt x="34819" y="1076742"/>
                  </a:lnTo>
                  <a:lnTo>
                    <a:pt x="49524" y="1118762"/>
                  </a:lnTo>
                  <a:lnTo>
                    <a:pt x="66751" y="1159273"/>
                  </a:lnTo>
                  <a:lnTo>
                    <a:pt x="86476" y="1198099"/>
                  </a:lnTo>
                  <a:lnTo>
                    <a:pt x="108674" y="1235065"/>
                  </a:lnTo>
                  <a:lnTo>
                    <a:pt x="139624" y="1280697"/>
                  </a:lnTo>
                  <a:lnTo>
                    <a:pt x="171643" y="1324873"/>
                  </a:lnTo>
                  <a:lnTo>
                    <a:pt x="204331" y="1367831"/>
                  </a:lnTo>
                  <a:lnTo>
                    <a:pt x="302426" y="1491763"/>
                  </a:lnTo>
                  <a:lnTo>
                    <a:pt x="363861" y="1572637"/>
                  </a:lnTo>
                  <a:lnTo>
                    <a:pt x="392193" y="1613259"/>
                  </a:lnTo>
                  <a:lnTo>
                    <a:pt x="418403" y="1654322"/>
                  </a:lnTo>
                  <a:lnTo>
                    <a:pt x="441900" y="1695458"/>
                  </a:lnTo>
                  <a:lnTo>
                    <a:pt x="462594" y="1737533"/>
                  </a:lnTo>
                  <a:lnTo>
                    <a:pt x="480082" y="1780757"/>
                  </a:lnTo>
                  <a:lnTo>
                    <a:pt x="493966" y="1825340"/>
                  </a:lnTo>
                  <a:lnTo>
                    <a:pt x="503844" y="1871488"/>
                  </a:lnTo>
                  <a:lnTo>
                    <a:pt x="509316" y="1919413"/>
                  </a:lnTo>
                  <a:lnTo>
                    <a:pt x="515262" y="1941151"/>
                  </a:lnTo>
                  <a:lnTo>
                    <a:pt x="528203" y="1958425"/>
                  </a:lnTo>
                  <a:lnTo>
                    <a:pt x="546435" y="1969823"/>
                  </a:lnTo>
                  <a:lnTo>
                    <a:pt x="568252" y="1973935"/>
                  </a:lnTo>
                  <a:lnTo>
                    <a:pt x="1194607" y="1970175"/>
                  </a:lnTo>
                  <a:lnTo>
                    <a:pt x="1234577" y="1954116"/>
                  </a:lnTo>
                  <a:lnTo>
                    <a:pt x="1252916" y="1915026"/>
                  </a:lnTo>
                  <a:lnTo>
                    <a:pt x="1257418" y="1869436"/>
                  </a:lnTo>
                  <a:lnTo>
                    <a:pt x="1265839" y="1825436"/>
                  </a:lnTo>
                  <a:lnTo>
                    <a:pt x="1277857" y="1782833"/>
                  </a:lnTo>
                  <a:lnTo>
                    <a:pt x="1293146" y="1741433"/>
                  </a:lnTo>
                  <a:lnTo>
                    <a:pt x="1311383" y="1701045"/>
                  </a:lnTo>
                  <a:lnTo>
                    <a:pt x="1332244" y="1661474"/>
                  </a:lnTo>
                  <a:lnTo>
                    <a:pt x="1355405" y="1622529"/>
                  </a:lnTo>
                  <a:lnTo>
                    <a:pt x="1380543" y="1584016"/>
                  </a:lnTo>
                  <a:lnTo>
                    <a:pt x="1407333" y="1545743"/>
                  </a:lnTo>
                  <a:lnTo>
                    <a:pt x="1435451" y="1507517"/>
                  </a:lnTo>
                  <a:lnTo>
                    <a:pt x="1524539" y="1391189"/>
                  </a:lnTo>
                  <a:lnTo>
                    <a:pt x="1584635" y="1310335"/>
                  </a:lnTo>
                  <a:lnTo>
                    <a:pt x="1613923" y="1268338"/>
                  </a:lnTo>
                  <a:lnTo>
                    <a:pt x="1642271" y="1225038"/>
                  </a:lnTo>
                  <a:lnTo>
                    <a:pt x="1664016" y="1187749"/>
                  </a:lnTo>
                  <a:lnTo>
                    <a:pt x="1683237" y="1148640"/>
                  </a:lnTo>
                  <a:lnTo>
                    <a:pt x="1699917" y="1107884"/>
                  </a:lnTo>
                  <a:lnTo>
                    <a:pt x="1714034" y="1065659"/>
                  </a:lnTo>
                  <a:lnTo>
                    <a:pt x="1725569" y="1022139"/>
                  </a:lnTo>
                  <a:lnTo>
                    <a:pt x="1734503" y="977499"/>
                  </a:lnTo>
                  <a:lnTo>
                    <a:pt x="1740815" y="931917"/>
                  </a:lnTo>
                  <a:lnTo>
                    <a:pt x="1744486" y="885566"/>
                  </a:lnTo>
                  <a:lnTo>
                    <a:pt x="1745496" y="838623"/>
                  </a:lnTo>
                  <a:lnTo>
                    <a:pt x="1743825" y="791262"/>
                  </a:lnTo>
                  <a:lnTo>
                    <a:pt x="1739454" y="743660"/>
                  </a:lnTo>
                  <a:lnTo>
                    <a:pt x="1732362" y="695992"/>
                  </a:lnTo>
                  <a:lnTo>
                    <a:pt x="1722530" y="648434"/>
                  </a:lnTo>
                  <a:lnTo>
                    <a:pt x="1709938" y="601160"/>
                  </a:lnTo>
                  <a:lnTo>
                    <a:pt x="1694566" y="554347"/>
                  </a:lnTo>
                  <a:lnTo>
                    <a:pt x="1676395" y="508170"/>
                  </a:lnTo>
                  <a:lnTo>
                    <a:pt x="1655404" y="462805"/>
                  </a:lnTo>
                  <a:lnTo>
                    <a:pt x="1631575" y="418426"/>
                  </a:lnTo>
                  <a:lnTo>
                    <a:pt x="1604886" y="375210"/>
                  </a:lnTo>
                  <a:lnTo>
                    <a:pt x="1575319" y="333332"/>
                  </a:lnTo>
                  <a:lnTo>
                    <a:pt x="1542854" y="292968"/>
                  </a:lnTo>
                  <a:lnTo>
                    <a:pt x="1507470" y="254292"/>
                  </a:lnTo>
                  <a:lnTo>
                    <a:pt x="1470197" y="218613"/>
                  </a:lnTo>
                  <a:lnTo>
                    <a:pt x="1430880" y="185424"/>
                  </a:lnTo>
                  <a:lnTo>
                    <a:pt x="1389654" y="154806"/>
                  </a:lnTo>
                  <a:lnTo>
                    <a:pt x="1346649" y="126839"/>
                  </a:lnTo>
                  <a:lnTo>
                    <a:pt x="1301999" y="101603"/>
                  </a:lnTo>
                  <a:lnTo>
                    <a:pt x="1255835" y="79181"/>
                  </a:lnTo>
                  <a:lnTo>
                    <a:pt x="1208290" y="59652"/>
                  </a:lnTo>
                  <a:lnTo>
                    <a:pt x="1159495" y="43097"/>
                  </a:lnTo>
                  <a:lnTo>
                    <a:pt x="1111859" y="29318"/>
                  </a:lnTo>
                  <a:lnTo>
                    <a:pt x="1063683" y="18099"/>
                  </a:lnTo>
                  <a:lnTo>
                    <a:pt x="1015054" y="9490"/>
                  </a:lnTo>
                  <a:lnTo>
                    <a:pt x="966060" y="3546"/>
                  </a:lnTo>
                  <a:lnTo>
                    <a:pt x="916786" y="316"/>
                  </a:lnTo>
                  <a:close/>
                </a:path>
              </a:pathLst>
            </a:custGeom>
            <a:solidFill>
              <a:srgbClr val="FCCF0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9657588" y="4513567"/>
              <a:ext cx="816610" cy="482600"/>
            </a:xfrm>
            <a:custGeom>
              <a:avLst/>
              <a:gdLst/>
              <a:ahLst/>
              <a:cxnLst/>
              <a:rect l="l" t="t" r="r" b="b"/>
              <a:pathLst>
                <a:path w="816609" h="482600">
                  <a:moveTo>
                    <a:pt x="541705" y="433057"/>
                  </a:moveTo>
                  <a:lnTo>
                    <a:pt x="539838" y="423786"/>
                  </a:lnTo>
                  <a:lnTo>
                    <a:pt x="534733" y="416217"/>
                  </a:lnTo>
                  <a:lnTo>
                    <a:pt x="527164" y="411111"/>
                  </a:lnTo>
                  <a:lnTo>
                    <a:pt x="517880" y="409244"/>
                  </a:lnTo>
                  <a:lnTo>
                    <a:pt x="291541" y="410502"/>
                  </a:lnTo>
                  <a:lnTo>
                    <a:pt x="285902" y="413004"/>
                  </a:lnTo>
                  <a:lnTo>
                    <a:pt x="281508" y="417398"/>
                  </a:lnTo>
                  <a:lnTo>
                    <a:pt x="276225" y="425323"/>
                  </a:lnTo>
                  <a:lnTo>
                    <a:pt x="274459" y="434314"/>
                  </a:lnTo>
                  <a:lnTo>
                    <a:pt x="276225" y="443306"/>
                  </a:lnTo>
                  <a:lnTo>
                    <a:pt x="281508" y="451231"/>
                  </a:lnTo>
                  <a:lnTo>
                    <a:pt x="305968" y="475678"/>
                  </a:lnTo>
                  <a:lnTo>
                    <a:pt x="310984" y="480060"/>
                  </a:lnTo>
                  <a:lnTo>
                    <a:pt x="317246" y="482561"/>
                  </a:lnTo>
                  <a:lnTo>
                    <a:pt x="500329" y="481317"/>
                  </a:lnTo>
                  <a:lnTo>
                    <a:pt x="507225" y="481317"/>
                  </a:lnTo>
                  <a:lnTo>
                    <a:pt x="514121" y="477558"/>
                  </a:lnTo>
                  <a:lnTo>
                    <a:pt x="517258" y="472541"/>
                  </a:lnTo>
                  <a:lnTo>
                    <a:pt x="539826" y="443712"/>
                  </a:lnTo>
                  <a:lnTo>
                    <a:pt x="541705" y="438073"/>
                  </a:lnTo>
                  <a:lnTo>
                    <a:pt x="541705" y="433057"/>
                  </a:lnTo>
                  <a:close/>
                </a:path>
                <a:path w="816609" h="482600">
                  <a:moveTo>
                    <a:pt x="720394" y="203060"/>
                  </a:moveTo>
                  <a:lnTo>
                    <a:pt x="718527" y="189407"/>
                  </a:lnTo>
                  <a:lnTo>
                    <a:pt x="713422" y="181838"/>
                  </a:lnTo>
                  <a:lnTo>
                    <a:pt x="705853" y="176733"/>
                  </a:lnTo>
                  <a:lnTo>
                    <a:pt x="696569" y="174866"/>
                  </a:lnTo>
                  <a:lnTo>
                    <a:pt x="123507" y="178625"/>
                  </a:lnTo>
                  <a:lnTo>
                    <a:pt x="115989" y="179870"/>
                  </a:lnTo>
                  <a:lnTo>
                    <a:pt x="107734" y="184658"/>
                  </a:lnTo>
                  <a:lnTo>
                    <a:pt x="102120" y="191858"/>
                  </a:lnTo>
                  <a:lnTo>
                    <a:pt x="99682" y="200583"/>
                  </a:lnTo>
                  <a:lnTo>
                    <a:pt x="100939" y="209956"/>
                  </a:lnTo>
                  <a:lnTo>
                    <a:pt x="156743" y="376034"/>
                  </a:lnTo>
                  <a:lnTo>
                    <a:pt x="179311" y="392328"/>
                  </a:lnTo>
                  <a:lnTo>
                    <a:pt x="653313" y="389191"/>
                  </a:lnTo>
                  <a:lnTo>
                    <a:pt x="720394" y="203060"/>
                  </a:lnTo>
                  <a:close/>
                </a:path>
                <a:path w="816609" h="482600">
                  <a:moveTo>
                    <a:pt x="726046" y="33845"/>
                  </a:moveTo>
                  <a:lnTo>
                    <a:pt x="723303" y="20624"/>
                  </a:lnTo>
                  <a:lnTo>
                    <a:pt x="715848" y="9867"/>
                  </a:lnTo>
                  <a:lnTo>
                    <a:pt x="704875" y="2641"/>
                  </a:lnTo>
                  <a:lnTo>
                    <a:pt x="691553" y="0"/>
                  </a:lnTo>
                  <a:lnTo>
                    <a:pt x="122885" y="3759"/>
                  </a:lnTo>
                  <a:lnTo>
                    <a:pt x="109664" y="6502"/>
                  </a:lnTo>
                  <a:lnTo>
                    <a:pt x="98907" y="13944"/>
                  </a:lnTo>
                  <a:lnTo>
                    <a:pt x="91668" y="24904"/>
                  </a:lnTo>
                  <a:lnTo>
                    <a:pt x="89027" y="38227"/>
                  </a:lnTo>
                  <a:lnTo>
                    <a:pt x="89027" y="45123"/>
                  </a:lnTo>
                  <a:lnTo>
                    <a:pt x="91770" y="58343"/>
                  </a:lnTo>
                  <a:lnTo>
                    <a:pt x="99212" y="69088"/>
                  </a:lnTo>
                  <a:lnTo>
                    <a:pt x="110185" y="76314"/>
                  </a:lnTo>
                  <a:lnTo>
                    <a:pt x="123507" y="78968"/>
                  </a:lnTo>
                  <a:lnTo>
                    <a:pt x="692188" y="75196"/>
                  </a:lnTo>
                  <a:lnTo>
                    <a:pt x="705408" y="72466"/>
                  </a:lnTo>
                  <a:lnTo>
                    <a:pt x="716165" y="65024"/>
                  </a:lnTo>
                  <a:lnTo>
                    <a:pt x="723392" y="54051"/>
                  </a:lnTo>
                  <a:lnTo>
                    <a:pt x="726046" y="40728"/>
                  </a:lnTo>
                  <a:lnTo>
                    <a:pt x="726046" y="33845"/>
                  </a:lnTo>
                  <a:close/>
                </a:path>
                <a:path w="816609" h="482600">
                  <a:moveTo>
                    <a:pt x="816330" y="117830"/>
                  </a:moveTo>
                  <a:lnTo>
                    <a:pt x="813587" y="104609"/>
                  </a:lnTo>
                  <a:lnTo>
                    <a:pt x="806132" y="93853"/>
                  </a:lnTo>
                  <a:lnTo>
                    <a:pt x="795159" y="86626"/>
                  </a:lnTo>
                  <a:lnTo>
                    <a:pt x="781837" y="83972"/>
                  </a:lnTo>
                  <a:lnTo>
                    <a:pt x="33858" y="88988"/>
                  </a:lnTo>
                  <a:lnTo>
                    <a:pt x="20624" y="91998"/>
                  </a:lnTo>
                  <a:lnTo>
                    <a:pt x="9867" y="99428"/>
                  </a:lnTo>
                  <a:lnTo>
                    <a:pt x="2641" y="110248"/>
                  </a:lnTo>
                  <a:lnTo>
                    <a:pt x="0" y="123469"/>
                  </a:lnTo>
                  <a:lnTo>
                    <a:pt x="0" y="130365"/>
                  </a:lnTo>
                  <a:lnTo>
                    <a:pt x="2743" y="143586"/>
                  </a:lnTo>
                  <a:lnTo>
                    <a:pt x="10185" y="154343"/>
                  </a:lnTo>
                  <a:lnTo>
                    <a:pt x="21158" y="161569"/>
                  </a:lnTo>
                  <a:lnTo>
                    <a:pt x="34480" y="164211"/>
                  </a:lnTo>
                  <a:lnTo>
                    <a:pt x="782472" y="159194"/>
                  </a:lnTo>
                  <a:lnTo>
                    <a:pt x="795693" y="156451"/>
                  </a:lnTo>
                  <a:lnTo>
                    <a:pt x="806450" y="149009"/>
                  </a:lnTo>
                  <a:lnTo>
                    <a:pt x="813676" y="138049"/>
                  </a:lnTo>
                  <a:lnTo>
                    <a:pt x="816330" y="124726"/>
                  </a:lnTo>
                  <a:lnTo>
                    <a:pt x="816330" y="117830"/>
                  </a:lnTo>
                  <a:close/>
                </a:path>
              </a:pathLst>
            </a:custGeom>
            <a:solidFill>
              <a:srgbClr val="3C3C3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9753518" y="2725607"/>
              <a:ext cx="630555" cy="184150"/>
            </a:xfrm>
            <a:custGeom>
              <a:avLst/>
              <a:gdLst/>
              <a:ahLst/>
              <a:cxnLst/>
              <a:rect l="l" t="t" r="r" b="b"/>
              <a:pathLst>
                <a:path w="630554" h="184150">
                  <a:moveTo>
                    <a:pt x="334808" y="0"/>
                  </a:moveTo>
                  <a:lnTo>
                    <a:pt x="266469" y="5107"/>
                  </a:lnTo>
                  <a:lnTo>
                    <a:pt x="203671" y="20181"/>
                  </a:lnTo>
                  <a:lnTo>
                    <a:pt x="147426" y="42026"/>
                  </a:lnTo>
                  <a:lnTo>
                    <a:pt x="98749" y="67447"/>
                  </a:lnTo>
                  <a:lnTo>
                    <a:pt x="58654" y="93251"/>
                  </a:lnTo>
                  <a:lnTo>
                    <a:pt x="28155" y="116241"/>
                  </a:lnTo>
                  <a:lnTo>
                    <a:pt x="0" y="141005"/>
                  </a:lnTo>
                  <a:lnTo>
                    <a:pt x="29732" y="129382"/>
                  </a:lnTo>
                  <a:lnTo>
                    <a:pt x="107135" y="103952"/>
                  </a:lnTo>
                  <a:lnTo>
                    <a:pt x="214515" y="78875"/>
                  </a:lnTo>
                  <a:lnTo>
                    <a:pt x="334181" y="68309"/>
                  </a:lnTo>
                  <a:lnTo>
                    <a:pt x="384490" y="73252"/>
                  </a:lnTo>
                  <a:lnTo>
                    <a:pt x="433745" y="86498"/>
                  </a:lnTo>
                  <a:lnTo>
                    <a:pt x="481797" y="107926"/>
                  </a:lnTo>
                  <a:lnTo>
                    <a:pt x="528495" y="137416"/>
                  </a:lnTo>
                  <a:lnTo>
                    <a:pt x="573688" y="174847"/>
                  </a:lnTo>
                  <a:lnTo>
                    <a:pt x="584738" y="181544"/>
                  </a:lnTo>
                  <a:lnTo>
                    <a:pt x="597200" y="183777"/>
                  </a:lnTo>
                  <a:lnTo>
                    <a:pt x="609661" y="181544"/>
                  </a:lnTo>
                  <a:lnTo>
                    <a:pt x="620711" y="174847"/>
                  </a:lnTo>
                  <a:lnTo>
                    <a:pt x="621338" y="173593"/>
                  </a:lnTo>
                  <a:lnTo>
                    <a:pt x="620711" y="173593"/>
                  </a:lnTo>
                  <a:lnTo>
                    <a:pt x="628010" y="161990"/>
                  </a:lnTo>
                  <a:lnTo>
                    <a:pt x="619458" y="124711"/>
                  </a:lnTo>
                  <a:lnTo>
                    <a:pt x="575427" y="87272"/>
                  </a:lnTo>
                  <a:lnTo>
                    <a:pt x="529915" y="56448"/>
                  </a:lnTo>
                  <a:lnTo>
                    <a:pt x="483011" y="32274"/>
                  </a:lnTo>
                  <a:lnTo>
                    <a:pt x="434800" y="14785"/>
                  </a:lnTo>
                  <a:lnTo>
                    <a:pt x="385370" y="4015"/>
                  </a:lnTo>
                  <a:lnTo>
                    <a:pt x="334808" y="0"/>
                  </a:lnTo>
                  <a:close/>
                </a:path>
              </a:pathLst>
            </a:custGeom>
            <a:solidFill>
              <a:srgbClr val="EEE6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0024999" y="2090775"/>
              <a:ext cx="518159" cy="346710"/>
            </a:xfrm>
            <a:custGeom>
              <a:avLst/>
              <a:gdLst/>
              <a:ahLst/>
              <a:cxnLst/>
              <a:rect l="l" t="t" r="r" b="b"/>
              <a:pathLst>
                <a:path w="518159" h="346710">
                  <a:moveTo>
                    <a:pt x="72720" y="36347"/>
                  </a:moveTo>
                  <a:lnTo>
                    <a:pt x="69862" y="22212"/>
                  </a:lnTo>
                  <a:lnTo>
                    <a:pt x="62064" y="10655"/>
                  </a:lnTo>
                  <a:lnTo>
                    <a:pt x="50507" y="2857"/>
                  </a:lnTo>
                  <a:lnTo>
                    <a:pt x="36360" y="0"/>
                  </a:lnTo>
                  <a:lnTo>
                    <a:pt x="22212" y="2857"/>
                  </a:lnTo>
                  <a:lnTo>
                    <a:pt x="10655" y="10655"/>
                  </a:lnTo>
                  <a:lnTo>
                    <a:pt x="2857" y="22212"/>
                  </a:lnTo>
                  <a:lnTo>
                    <a:pt x="0" y="36347"/>
                  </a:lnTo>
                  <a:lnTo>
                    <a:pt x="0" y="234378"/>
                  </a:lnTo>
                  <a:lnTo>
                    <a:pt x="2857" y="248526"/>
                  </a:lnTo>
                  <a:lnTo>
                    <a:pt x="10655" y="260070"/>
                  </a:lnTo>
                  <a:lnTo>
                    <a:pt x="22212" y="267868"/>
                  </a:lnTo>
                  <a:lnTo>
                    <a:pt x="36360" y="270725"/>
                  </a:lnTo>
                  <a:lnTo>
                    <a:pt x="50507" y="267868"/>
                  </a:lnTo>
                  <a:lnTo>
                    <a:pt x="62064" y="260070"/>
                  </a:lnTo>
                  <a:lnTo>
                    <a:pt x="69862" y="248526"/>
                  </a:lnTo>
                  <a:lnTo>
                    <a:pt x="72720" y="234378"/>
                  </a:lnTo>
                  <a:lnTo>
                    <a:pt x="72720" y="36347"/>
                  </a:lnTo>
                  <a:close/>
                </a:path>
                <a:path w="518159" h="346710">
                  <a:moveTo>
                    <a:pt x="518058" y="125793"/>
                  </a:moveTo>
                  <a:lnTo>
                    <a:pt x="515213" y="112255"/>
                  </a:lnTo>
                  <a:lnTo>
                    <a:pt x="507441" y="100711"/>
                  </a:lnTo>
                  <a:lnTo>
                    <a:pt x="495312" y="92748"/>
                  </a:lnTo>
                  <a:lnTo>
                    <a:pt x="481088" y="90068"/>
                  </a:lnTo>
                  <a:lnTo>
                    <a:pt x="467563" y="92900"/>
                  </a:lnTo>
                  <a:lnTo>
                    <a:pt x="456158" y="100685"/>
                  </a:lnTo>
                  <a:lnTo>
                    <a:pt x="448284" y="112801"/>
                  </a:lnTo>
                  <a:lnTo>
                    <a:pt x="373049" y="296430"/>
                  </a:lnTo>
                  <a:lnTo>
                    <a:pt x="370370" y="310375"/>
                  </a:lnTo>
                  <a:lnTo>
                    <a:pt x="373202" y="323926"/>
                  </a:lnTo>
                  <a:lnTo>
                    <a:pt x="380987" y="335470"/>
                  </a:lnTo>
                  <a:lnTo>
                    <a:pt x="393115" y="343420"/>
                  </a:lnTo>
                  <a:lnTo>
                    <a:pt x="407073" y="346113"/>
                  </a:lnTo>
                  <a:lnTo>
                    <a:pt x="420624" y="343268"/>
                  </a:lnTo>
                  <a:lnTo>
                    <a:pt x="432168" y="335495"/>
                  </a:lnTo>
                  <a:lnTo>
                    <a:pt x="440131" y="323367"/>
                  </a:lnTo>
                  <a:lnTo>
                    <a:pt x="515378" y="139750"/>
                  </a:lnTo>
                  <a:lnTo>
                    <a:pt x="518058" y="125793"/>
                  </a:lnTo>
                  <a:close/>
                </a:path>
              </a:pathLst>
            </a:custGeom>
            <a:solidFill>
              <a:srgbClr val="FCCF0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708255" y="2433020"/>
              <a:ext cx="212233" cy="213780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8847519" y="2810027"/>
              <a:ext cx="2418080" cy="561340"/>
            </a:xfrm>
            <a:custGeom>
              <a:avLst/>
              <a:gdLst/>
              <a:ahLst/>
              <a:cxnLst/>
              <a:rect l="l" t="t" r="r" b="b"/>
              <a:pathLst>
                <a:path w="2418079" h="561339">
                  <a:moveTo>
                    <a:pt x="270865" y="516585"/>
                  </a:moveTo>
                  <a:lnTo>
                    <a:pt x="267538" y="502551"/>
                  </a:lnTo>
                  <a:lnTo>
                    <a:pt x="259346" y="491286"/>
                  </a:lnTo>
                  <a:lnTo>
                    <a:pt x="247497" y="483882"/>
                  </a:lnTo>
                  <a:lnTo>
                    <a:pt x="233248" y="481495"/>
                  </a:lnTo>
                  <a:lnTo>
                    <a:pt x="35115" y="488378"/>
                  </a:lnTo>
                  <a:lnTo>
                    <a:pt x="21082" y="491705"/>
                  </a:lnTo>
                  <a:lnTo>
                    <a:pt x="9804" y="499897"/>
                  </a:lnTo>
                  <a:lnTo>
                    <a:pt x="2400" y="511733"/>
                  </a:lnTo>
                  <a:lnTo>
                    <a:pt x="0" y="525983"/>
                  </a:lnTo>
                  <a:lnTo>
                    <a:pt x="3327" y="540016"/>
                  </a:lnTo>
                  <a:lnTo>
                    <a:pt x="11531" y="551281"/>
                  </a:lnTo>
                  <a:lnTo>
                    <a:pt x="23368" y="558685"/>
                  </a:lnTo>
                  <a:lnTo>
                    <a:pt x="37630" y="561073"/>
                  </a:lnTo>
                  <a:lnTo>
                    <a:pt x="235750" y="554189"/>
                  </a:lnTo>
                  <a:lnTo>
                    <a:pt x="249783" y="550862"/>
                  </a:lnTo>
                  <a:lnTo>
                    <a:pt x="261061" y="542671"/>
                  </a:lnTo>
                  <a:lnTo>
                    <a:pt x="268465" y="530834"/>
                  </a:lnTo>
                  <a:lnTo>
                    <a:pt x="270865" y="516585"/>
                  </a:lnTo>
                  <a:close/>
                </a:path>
                <a:path w="2418079" h="561339">
                  <a:moveTo>
                    <a:pt x="332651" y="143903"/>
                  </a:moveTo>
                  <a:lnTo>
                    <a:pt x="309105" y="111747"/>
                  </a:lnTo>
                  <a:lnTo>
                    <a:pt x="122897" y="42799"/>
                  </a:lnTo>
                  <a:lnTo>
                    <a:pt x="108673" y="40576"/>
                  </a:lnTo>
                  <a:lnTo>
                    <a:pt x="95224" y="43827"/>
                  </a:lnTo>
                  <a:lnTo>
                    <a:pt x="84010" y="51879"/>
                  </a:lnTo>
                  <a:lnTo>
                    <a:pt x="76492" y="64109"/>
                  </a:lnTo>
                  <a:lnTo>
                    <a:pt x="74358" y="78320"/>
                  </a:lnTo>
                  <a:lnTo>
                    <a:pt x="77749" y="91770"/>
                  </a:lnTo>
                  <a:lnTo>
                    <a:pt x="85839" y="102971"/>
                  </a:lnTo>
                  <a:lnTo>
                    <a:pt x="97815" y="110490"/>
                  </a:lnTo>
                  <a:lnTo>
                    <a:pt x="284022" y="179425"/>
                  </a:lnTo>
                  <a:lnTo>
                    <a:pt x="298246" y="181648"/>
                  </a:lnTo>
                  <a:lnTo>
                    <a:pt x="311696" y="178409"/>
                  </a:lnTo>
                  <a:lnTo>
                    <a:pt x="322910" y="170345"/>
                  </a:lnTo>
                  <a:lnTo>
                    <a:pt x="330428" y="158115"/>
                  </a:lnTo>
                  <a:lnTo>
                    <a:pt x="332651" y="143903"/>
                  </a:lnTo>
                  <a:close/>
                </a:path>
                <a:path w="2418079" h="561339">
                  <a:moveTo>
                    <a:pt x="2326386" y="36093"/>
                  </a:moveTo>
                  <a:lnTo>
                    <a:pt x="2323604" y="22123"/>
                  </a:lnTo>
                  <a:lnTo>
                    <a:pt x="2315273" y="10363"/>
                  </a:lnTo>
                  <a:lnTo>
                    <a:pt x="2303538" y="2781"/>
                  </a:lnTo>
                  <a:lnTo>
                    <a:pt x="2289924" y="0"/>
                  </a:lnTo>
                  <a:lnTo>
                    <a:pt x="2275954" y="2692"/>
                  </a:lnTo>
                  <a:lnTo>
                    <a:pt x="2093493" y="80403"/>
                  </a:lnTo>
                  <a:lnTo>
                    <a:pt x="2081466" y="88734"/>
                  </a:lnTo>
                  <a:lnTo>
                    <a:pt x="2073910" y="100457"/>
                  </a:lnTo>
                  <a:lnTo>
                    <a:pt x="2071281" y="114071"/>
                  </a:lnTo>
                  <a:lnTo>
                    <a:pt x="2074062" y="128041"/>
                  </a:lnTo>
                  <a:lnTo>
                    <a:pt x="2082393" y="140055"/>
                  </a:lnTo>
                  <a:lnTo>
                    <a:pt x="2094128" y="147624"/>
                  </a:lnTo>
                  <a:lnTo>
                    <a:pt x="2107742" y="150241"/>
                  </a:lnTo>
                  <a:lnTo>
                    <a:pt x="2121712" y="147459"/>
                  </a:lnTo>
                  <a:lnTo>
                    <a:pt x="2304161" y="69748"/>
                  </a:lnTo>
                  <a:lnTo>
                    <a:pt x="2316188" y="61429"/>
                  </a:lnTo>
                  <a:lnTo>
                    <a:pt x="2323757" y="49695"/>
                  </a:lnTo>
                  <a:lnTo>
                    <a:pt x="2326386" y="36093"/>
                  </a:lnTo>
                  <a:close/>
                </a:path>
                <a:path w="2418079" h="561339">
                  <a:moveTo>
                    <a:pt x="2417648" y="480860"/>
                  </a:moveTo>
                  <a:lnTo>
                    <a:pt x="2414790" y="466737"/>
                  </a:lnTo>
                  <a:lnTo>
                    <a:pt x="2406993" y="455244"/>
                  </a:lnTo>
                  <a:lnTo>
                    <a:pt x="2395423" y="447636"/>
                  </a:lnTo>
                  <a:lnTo>
                    <a:pt x="2381288" y="445147"/>
                  </a:lnTo>
                  <a:lnTo>
                    <a:pt x="2183155" y="447649"/>
                  </a:lnTo>
                  <a:lnTo>
                    <a:pt x="2169109" y="450507"/>
                  </a:lnTo>
                  <a:lnTo>
                    <a:pt x="2157768" y="458304"/>
                  </a:lnTo>
                  <a:lnTo>
                    <a:pt x="2150186" y="469861"/>
                  </a:lnTo>
                  <a:lnTo>
                    <a:pt x="2147417" y="483997"/>
                  </a:lnTo>
                  <a:lnTo>
                    <a:pt x="2150275" y="498043"/>
                  </a:lnTo>
                  <a:lnTo>
                    <a:pt x="2158073" y="509371"/>
                  </a:lnTo>
                  <a:lnTo>
                    <a:pt x="2169642" y="516953"/>
                  </a:lnTo>
                  <a:lnTo>
                    <a:pt x="2183777" y="519722"/>
                  </a:lnTo>
                  <a:lnTo>
                    <a:pt x="2381910" y="517207"/>
                  </a:lnTo>
                  <a:lnTo>
                    <a:pt x="2395956" y="514350"/>
                  </a:lnTo>
                  <a:lnTo>
                    <a:pt x="2407297" y="506552"/>
                  </a:lnTo>
                  <a:lnTo>
                    <a:pt x="2414879" y="495007"/>
                  </a:lnTo>
                  <a:lnTo>
                    <a:pt x="2417648" y="480860"/>
                  </a:lnTo>
                  <a:close/>
                </a:path>
              </a:pathLst>
            </a:custGeom>
            <a:solidFill>
              <a:srgbClr val="FCCF0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61412" y="2464668"/>
              <a:ext cx="218032" cy="207278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529568" y="2198442"/>
              <a:ext cx="155726" cy="252165"/>
            </a:xfrm>
            <a:prstGeom prst="rect">
              <a:avLst/>
            </a:prstGeom>
          </p:spPr>
        </p:pic>
      </p:grp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154635" y="350596"/>
            <a:ext cx="5547360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2.5</a:t>
            </a:r>
            <a:r>
              <a:rPr spc="-55" dirty="0"/>
              <a:t> </a:t>
            </a:r>
            <a:r>
              <a:rPr dirty="0"/>
              <a:t>Implement</a:t>
            </a:r>
            <a:r>
              <a:rPr spc="-35" dirty="0"/>
              <a:t> </a:t>
            </a:r>
            <a:r>
              <a:rPr dirty="0"/>
              <a:t>Data</a:t>
            </a:r>
            <a:r>
              <a:rPr spc="-50" dirty="0"/>
              <a:t> </a:t>
            </a:r>
            <a:r>
              <a:rPr spc="-10" dirty="0"/>
              <a:t>Classification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154635" y="1555554"/>
            <a:ext cx="7587615" cy="2043430"/>
          </a:xfrm>
          <a:prstGeom prst="rect">
            <a:avLst/>
          </a:prstGeom>
        </p:spPr>
        <p:txBody>
          <a:bodyPr vert="horz" wrap="square" lIns="0" tIns="167005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315"/>
              </a:spcBef>
              <a:buClr>
                <a:srgbClr val="DA3467"/>
              </a:buClr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800" spc="-10" dirty="0">
                <a:solidFill>
                  <a:srgbClr val="131C36"/>
                </a:solidFill>
                <a:latin typeface="Calibri"/>
                <a:cs typeface="Calibri"/>
              </a:rPr>
              <a:t>Classification</a:t>
            </a:r>
            <a:endParaRPr sz="180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spcBef>
                <a:spcPts val="1215"/>
              </a:spcBef>
              <a:buClr>
                <a:srgbClr val="DA3467"/>
              </a:buClr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800" spc="-10" dirty="0">
                <a:solidFill>
                  <a:srgbClr val="131C36"/>
                </a:solidFill>
                <a:latin typeface="Calibri"/>
                <a:cs typeface="Calibri"/>
              </a:rPr>
              <a:t>Mapping</a:t>
            </a:r>
            <a:endParaRPr sz="180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spcBef>
                <a:spcPts val="1215"/>
              </a:spcBef>
              <a:buClr>
                <a:srgbClr val="DA3467"/>
              </a:buClr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800" spc="-10" dirty="0">
                <a:solidFill>
                  <a:srgbClr val="131C36"/>
                </a:solidFill>
                <a:latin typeface="Calibri"/>
                <a:cs typeface="Calibri"/>
              </a:rPr>
              <a:t>Labeling</a:t>
            </a:r>
            <a:endParaRPr sz="180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spcBef>
                <a:spcPts val="1225"/>
              </a:spcBef>
              <a:buClr>
                <a:srgbClr val="DA3467"/>
              </a:buClr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Sensitive</a:t>
            </a:r>
            <a:r>
              <a:rPr sz="1800" spc="-6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data</a:t>
            </a:r>
            <a:r>
              <a:rPr sz="18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(e.g.,</a:t>
            </a:r>
            <a:r>
              <a:rPr sz="1800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Protected</a:t>
            </a:r>
            <a:r>
              <a:rPr sz="18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Health</a:t>
            </a:r>
            <a:r>
              <a:rPr sz="18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Information</a:t>
            </a:r>
            <a:r>
              <a:rPr sz="18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(PHI),</a:t>
            </a:r>
            <a:r>
              <a:rPr sz="18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Personally</a:t>
            </a:r>
            <a:r>
              <a:rPr sz="18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131C36"/>
                </a:solidFill>
                <a:latin typeface="Calibri"/>
                <a:cs typeface="Calibri"/>
              </a:rPr>
              <a:t>Identifiable</a:t>
            </a:r>
            <a:endParaRPr sz="1800">
              <a:latin typeface="Calibri"/>
              <a:cs typeface="Calibri"/>
            </a:endParaRPr>
          </a:p>
          <a:p>
            <a:pPr marL="299085">
              <a:lnSpc>
                <a:spcPct val="100000"/>
              </a:lnSpc>
              <a:spcBef>
                <a:spcPts val="215"/>
              </a:spcBef>
            </a:pP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Information</a:t>
            </a:r>
            <a:r>
              <a:rPr sz="18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(PII),</a:t>
            </a:r>
            <a:r>
              <a:rPr sz="18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card</a:t>
            </a:r>
            <a:r>
              <a:rPr sz="18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holder</a:t>
            </a:r>
            <a:r>
              <a:rPr sz="18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131C36"/>
                </a:solidFill>
                <a:latin typeface="Calibri"/>
                <a:cs typeface="Calibri"/>
              </a:rPr>
              <a:t>data)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6350" y="0"/>
            <a:ext cx="5243195" cy="6870700"/>
            <a:chOff x="-6350" y="0"/>
            <a:chExt cx="5243195" cy="68707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5230495" cy="6858000"/>
            </a:xfrm>
            <a:custGeom>
              <a:avLst/>
              <a:gdLst/>
              <a:ahLst/>
              <a:cxnLst/>
              <a:rect l="l" t="t" r="r" b="b"/>
              <a:pathLst>
                <a:path w="5230495" h="6858000">
                  <a:moveTo>
                    <a:pt x="5230368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5230368" y="6858000"/>
                  </a:lnTo>
                  <a:lnTo>
                    <a:pt x="5230368" y="0"/>
                  </a:lnTo>
                  <a:close/>
                </a:path>
              </a:pathLst>
            </a:custGeom>
            <a:solidFill>
              <a:srgbClr val="131C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0"/>
              <a:ext cx="5230495" cy="6858000"/>
            </a:xfrm>
            <a:custGeom>
              <a:avLst/>
              <a:gdLst/>
              <a:ahLst/>
              <a:cxnLst/>
              <a:rect l="l" t="t" r="r" b="b"/>
              <a:pathLst>
                <a:path w="5230495" h="6858000">
                  <a:moveTo>
                    <a:pt x="0" y="6858000"/>
                  </a:moveTo>
                  <a:lnTo>
                    <a:pt x="5230368" y="6858000"/>
                  </a:lnTo>
                  <a:lnTo>
                    <a:pt x="5230368" y="0"/>
                  </a:lnTo>
                  <a:lnTo>
                    <a:pt x="0" y="0"/>
                  </a:lnTo>
                  <a:lnTo>
                    <a:pt x="0" y="6858000"/>
                  </a:lnTo>
                  <a:close/>
                </a:path>
              </a:pathLst>
            </a:custGeom>
            <a:ln w="12700">
              <a:solidFill>
                <a:srgbClr val="9F3D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0863" y="260350"/>
              <a:ext cx="4955286" cy="55778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0863" y="863549"/>
              <a:ext cx="3440811" cy="558088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188163" y="1603374"/>
            <a:ext cx="489331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800" b="1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FFFFFF"/>
                </a:solidFill>
                <a:latin typeface="Calibri"/>
                <a:cs typeface="Calibri"/>
              </a:rPr>
              <a:t>key</a:t>
            </a:r>
            <a:r>
              <a:rPr sz="2800" b="1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FFFFFF"/>
                </a:solidFill>
                <a:latin typeface="Calibri"/>
                <a:cs typeface="Calibri"/>
              </a:rPr>
              <a:t>aspect</a:t>
            </a:r>
            <a:r>
              <a:rPr sz="2800" b="1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2800" b="1" spc="-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FFFFFF"/>
                </a:solidFill>
                <a:latin typeface="Calibri"/>
                <a:cs typeface="Calibri"/>
              </a:rPr>
              <a:t>risk</a:t>
            </a:r>
            <a:r>
              <a:rPr sz="2800" b="1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b="1" spc="-10" dirty="0">
                <a:solidFill>
                  <a:srgbClr val="FFFFFF"/>
                </a:solidFill>
                <a:latin typeface="Calibri"/>
                <a:cs typeface="Calibri"/>
              </a:rPr>
              <a:t>management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509005" y="933678"/>
            <a:ext cx="6196330" cy="44310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marR="619125" indent="-287020">
              <a:lnSpc>
                <a:spcPct val="110000"/>
              </a:lnSpc>
              <a:spcBef>
                <a:spcPts val="100"/>
              </a:spcBef>
              <a:buClr>
                <a:srgbClr val="DA3467"/>
              </a:buClr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The</a:t>
            </a:r>
            <a:r>
              <a:rPr sz="2000" spc="-6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earliest</a:t>
            </a:r>
            <a:r>
              <a:rPr sz="20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stages</a:t>
            </a:r>
            <a:r>
              <a:rPr sz="20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of</a:t>
            </a:r>
            <a:r>
              <a:rPr sz="2000" spc="-5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information</a:t>
            </a:r>
            <a:r>
              <a:rPr sz="20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security</a:t>
            </a:r>
            <a:r>
              <a:rPr sz="2000" spc="-5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life</a:t>
            </a:r>
            <a:r>
              <a:rPr sz="20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cycle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involve</a:t>
            </a:r>
            <a:r>
              <a:rPr sz="2000" spc="-6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identification,</a:t>
            </a:r>
            <a:r>
              <a:rPr sz="2000" spc="-6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assessment</a:t>
            </a:r>
            <a:r>
              <a:rPr sz="20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(valuation),</a:t>
            </a:r>
            <a:r>
              <a:rPr sz="2000" spc="-6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25" dirty="0">
                <a:solidFill>
                  <a:srgbClr val="131C36"/>
                </a:solidFill>
                <a:latin typeface="Calibri"/>
                <a:cs typeface="Calibri"/>
              </a:rPr>
              <a:t>and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classification</a:t>
            </a:r>
            <a:r>
              <a:rPr sz="20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of</a:t>
            </a:r>
            <a:r>
              <a:rPr sz="2000" spc="-6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data</a:t>
            </a:r>
            <a:r>
              <a:rPr sz="20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assets</a:t>
            </a:r>
            <a:endParaRPr sz="2000">
              <a:latin typeface="Calibri"/>
              <a:cs typeface="Calibri"/>
            </a:endParaRPr>
          </a:p>
          <a:p>
            <a:pPr marL="299085" marR="138430" indent="-287020">
              <a:lnSpc>
                <a:spcPct val="110000"/>
              </a:lnSpc>
              <a:spcBef>
                <a:spcPts val="994"/>
              </a:spcBef>
              <a:buClr>
                <a:srgbClr val="DA3467"/>
              </a:buClr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Labeling</a:t>
            </a:r>
            <a:r>
              <a:rPr sz="20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and</a:t>
            </a:r>
            <a:r>
              <a:rPr sz="20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tagging</a:t>
            </a:r>
            <a:r>
              <a:rPr sz="20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(logical)</a:t>
            </a:r>
            <a:r>
              <a:rPr sz="20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concerns</a:t>
            </a:r>
            <a:r>
              <a:rPr sz="20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the</a:t>
            </a:r>
            <a:r>
              <a:rPr sz="20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classification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of</a:t>
            </a:r>
            <a:r>
              <a:rPr sz="2000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information</a:t>
            </a:r>
            <a:r>
              <a:rPr sz="20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and</a:t>
            </a:r>
            <a:r>
              <a:rPr sz="20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is</a:t>
            </a:r>
            <a:r>
              <a:rPr sz="20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used</a:t>
            </a:r>
            <a:r>
              <a:rPr sz="20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to</a:t>
            </a:r>
            <a:r>
              <a:rPr sz="20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determine</a:t>
            </a: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the</a:t>
            </a:r>
            <a:r>
              <a:rPr sz="20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level</a:t>
            </a:r>
            <a:r>
              <a:rPr sz="2000" spc="-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25" dirty="0">
                <a:solidFill>
                  <a:srgbClr val="131C36"/>
                </a:solidFill>
                <a:latin typeface="Calibri"/>
                <a:cs typeface="Calibri"/>
              </a:rPr>
              <a:t>of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protection</a:t>
            </a:r>
            <a:r>
              <a:rPr sz="20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and</a:t>
            </a:r>
            <a:r>
              <a:rPr sz="20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how</a:t>
            </a:r>
            <a:r>
              <a:rPr sz="20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the</a:t>
            </a:r>
            <a:r>
              <a:rPr sz="20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asset should</a:t>
            </a:r>
            <a:r>
              <a:rPr sz="20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be</a:t>
            </a:r>
            <a:r>
              <a:rPr sz="20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handled</a:t>
            </a:r>
            <a:endParaRPr sz="200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spcBef>
                <a:spcPts val="1250"/>
              </a:spcBef>
              <a:buClr>
                <a:srgbClr val="DA3467"/>
              </a:buClr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Handling</a:t>
            </a:r>
            <a:r>
              <a:rPr sz="20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controls</a:t>
            </a:r>
            <a:r>
              <a:rPr sz="20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who</a:t>
            </a:r>
            <a:r>
              <a:rPr sz="2000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has</a:t>
            </a:r>
            <a:r>
              <a:rPr sz="20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access</a:t>
            </a:r>
            <a:r>
              <a:rPr sz="20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to</a:t>
            </a:r>
            <a:r>
              <a:rPr sz="20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information</a:t>
            </a:r>
            <a:r>
              <a:rPr sz="20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and</a:t>
            </a:r>
            <a:r>
              <a:rPr sz="20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25" dirty="0">
                <a:solidFill>
                  <a:srgbClr val="131C36"/>
                </a:solidFill>
                <a:latin typeface="Calibri"/>
                <a:cs typeface="Calibri"/>
              </a:rPr>
              <a:t>is</a:t>
            </a:r>
            <a:endParaRPr sz="2000">
              <a:latin typeface="Calibri"/>
              <a:cs typeface="Calibri"/>
            </a:endParaRPr>
          </a:p>
          <a:p>
            <a:pPr marL="299085">
              <a:lnSpc>
                <a:spcPct val="100000"/>
              </a:lnSpc>
              <a:spcBef>
                <a:spcPts val="240"/>
              </a:spcBef>
            </a:pP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based</a:t>
            </a:r>
            <a:r>
              <a:rPr sz="2000" spc="-1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on</a:t>
            </a:r>
            <a:r>
              <a:rPr sz="20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labeling –</a:t>
            </a:r>
            <a:r>
              <a:rPr sz="2000" spc="-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how</a:t>
            </a:r>
            <a:r>
              <a:rPr sz="20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it has</a:t>
            </a: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been</a:t>
            </a:r>
            <a:r>
              <a:rPr sz="2000" spc="-1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classified</a:t>
            </a:r>
            <a:endParaRPr sz="2000">
              <a:latin typeface="Calibri"/>
              <a:cs typeface="Calibri"/>
            </a:endParaRPr>
          </a:p>
          <a:p>
            <a:pPr marL="299085" marR="5080" indent="-287020">
              <a:lnSpc>
                <a:spcPct val="110000"/>
              </a:lnSpc>
              <a:spcBef>
                <a:spcPts val="1000"/>
              </a:spcBef>
              <a:buClr>
                <a:srgbClr val="DA3467"/>
              </a:buClr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Classification</a:t>
            </a:r>
            <a:r>
              <a:rPr sz="2000" spc="-1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can</a:t>
            </a:r>
            <a:r>
              <a:rPr sz="20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be</a:t>
            </a:r>
            <a:r>
              <a:rPr sz="20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based</a:t>
            </a:r>
            <a:r>
              <a:rPr sz="20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on</a:t>
            </a:r>
            <a:r>
              <a:rPr sz="20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location,</a:t>
            </a:r>
            <a:r>
              <a:rPr sz="20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value,</a:t>
            </a:r>
            <a:r>
              <a:rPr sz="20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age,</a:t>
            </a:r>
            <a:r>
              <a:rPr sz="20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utility,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useful</a:t>
            </a:r>
            <a:r>
              <a:rPr sz="2000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lifetime,</a:t>
            </a:r>
            <a:r>
              <a:rPr sz="20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personal</a:t>
            </a:r>
            <a:r>
              <a:rPr sz="20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association,</a:t>
            </a:r>
            <a:r>
              <a:rPr sz="20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or</a:t>
            </a:r>
            <a:r>
              <a:rPr sz="2000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a</a:t>
            </a:r>
            <a:r>
              <a:rPr sz="20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sensitivity</a:t>
            </a:r>
            <a:r>
              <a:rPr sz="2000" spc="-1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label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for</a:t>
            </a:r>
            <a:r>
              <a:rPr sz="2000" spc="-6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a</a:t>
            </a:r>
            <a:r>
              <a:rPr sz="20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mandatory</a:t>
            </a:r>
            <a:r>
              <a:rPr sz="20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access</a:t>
            </a:r>
            <a:r>
              <a:rPr sz="20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control</a:t>
            </a:r>
            <a:r>
              <a:rPr sz="2000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(MAC</a:t>
            </a:r>
            <a:r>
              <a:rPr sz="2000" spc="-6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Bell-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LaPadula</a:t>
            </a:r>
            <a:r>
              <a:rPr sz="2000" spc="-1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25" dirty="0">
                <a:solidFill>
                  <a:srgbClr val="131C36"/>
                </a:solidFill>
                <a:latin typeface="Calibri"/>
                <a:cs typeface="Calibri"/>
              </a:rPr>
              <a:t>or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Biba) </a:t>
            </a: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model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1132556" y="2754993"/>
            <a:ext cx="2613660" cy="2978150"/>
            <a:chOff x="1132556" y="2754993"/>
            <a:chExt cx="2613660" cy="2978150"/>
          </a:xfrm>
        </p:grpSpPr>
        <p:sp>
          <p:nvSpPr>
            <p:cNvPr id="10" name="object 10"/>
            <p:cNvSpPr/>
            <p:nvPr/>
          </p:nvSpPr>
          <p:spPr>
            <a:xfrm>
              <a:off x="1138465" y="2955803"/>
              <a:ext cx="2037714" cy="2366645"/>
            </a:xfrm>
            <a:custGeom>
              <a:avLst/>
              <a:gdLst/>
              <a:ahLst/>
              <a:cxnLst/>
              <a:rect l="l" t="t" r="r" b="b"/>
              <a:pathLst>
                <a:path w="2037714" h="2366645">
                  <a:moveTo>
                    <a:pt x="2037270" y="0"/>
                  </a:moveTo>
                  <a:lnTo>
                    <a:pt x="0" y="0"/>
                  </a:lnTo>
                  <a:lnTo>
                    <a:pt x="0" y="2321758"/>
                  </a:lnTo>
                  <a:lnTo>
                    <a:pt x="2814" y="2341206"/>
                  </a:lnTo>
                  <a:lnTo>
                    <a:pt x="11256" y="2355111"/>
                  </a:lnTo>
                  <a:lnTo>
                    <a:pt x="25326" y="2363475"/>
                  </a:lnTo>
                  <a:lnTo>
                    <a:pt x="45025" y="2366301"/>
                  </a:lnTo>
                  <a:lnTo>
                    <a:pt x="1991713" y="2366301"/>
                  </a:lnTo>
                  <a:lnTo>
                    <a:pt x="2011644" y="2363516"/>
                  </a:lnTo>
                  <a:lnTo>
                    <a:pt x="2025881" y="2355162"/>
                  </a:lnTo>
                  <a:lnTo>
                    <a:pt x="2034423" y="2341242"/>
                  </a:lnTo>
                  <a:lnTo>
                    <a:pt x="2037270" y="2321758"/>
                  </a:lnTo>
                  <a:lnTo>
                    <a:pt x="2037270" y="0"/>
                  </a:lnTo>
                  <a:close/>
                </a:path>
              </a:pathLst>
            </a:custGeom>
            <a:solidFill>
              <a:srgbClr val="D1F6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138465" y="2955803"/>
              <a:ext cx="2037714" cy="2366645"/>
            </a:xfrm>
            <a:custGeom>
              <a:avLst/>
              <a:gdLst/>
              <a:ahLst/>
              <a:cxnLst/>
              <a:rect l="l" t="t" r="r" b="b"/>
              <a:pathLst>
                <a:path w="2037714" h="2366645">
                  <a:moveTo>
                    <a:pt x="0" y="2321758"/>
                  </a:moveTo>
                  <a:lnTo>
                    <a:pt x="2814" y="2341206"/>
                  </a:lnTo>
                  <a:lnTo>
                    <a:pt x="11256" y="2355111"/>
                  </a:lnTo>
                  <a:lnTo>
                    <a:pt x="25326" y="2363475"/>
                  </a:lnTo>
                  <a:lnTo>
                    <a:pt x="45025" y="2366301"/>
                  </a:lnTo>
                  <a:lnTo>
                    <a:pt x="1991713" y="2366301"/>
                  </a:lnTo>
                  <a:lnTo>
                    <a:pt x="2011644" y="2363516"/>
                  </a:lnTo>
                  <a:lnTo>
                    <a:pt x="2025881" y="2355162"/>
                  </a:lnTo>
                  <a:lnTo>
                    <a:pt x="2034423" y="2341242"/>
                  </a:lnTo>
                  <a:lnTo>
                    <a:pt x="2037270" y="2321758"/>
                  </a:lnTo>
                  <a:lnTo>
                    <a:pt x="2037270" y="0"/>
                  </a:lnTo>
                  <a:lnTo>
                    <a:pt x="0" y="0"/>
                  </a:lnTo>
                  <a:lnTo>
                    <a:pt x="0" y="2321758"/>
                  </a:lnTo>
                  <a:close/>
                </a:path>
              </a:pathLst>
            </a:custGeom>
            <a:ln w="11813">
              <a:solidFill>
                <a:srgbClr val="0A425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138465" y="2760902"/>
              <a:ext cx="2037714" cy="194945"/>
            </a:xfrm>
            <a:custGeom>
              <a:avLst/>
              <a:gdLst/>
              <a:ahLst/>
              <a:cxnLst/>
              <a:rect l="l" t="t" r="r" b="b"/>
              <a:pathLst>
                <a:path w="2037714" h="194944">
                  <a:moveTo>
                    <a:pt x="1991713" y="0"/>
                  </a:moveTo>
                  <a:lnTo>
                    <a:pt x="45025" y="0"/>
                  </a:lnTo>
                  <a:lnTo>
                    <a:pt x="25137" y="2785"/>
                  </a:lnTo>
                  <a:lnTo>
                    <a:pt x="11003" y="11142"/>
                  </a:lnTo>
                  <a:lnTo>
                    <a:pt x="2624" y="25069"/>
                  </a:lnTo>
                  <a:lnTo>
                    <a:pt x="0" y="44568"/>
                  </a:lnTo>
                  <a:lnTo>
                    <a:pt x="0" y="194901"/>
                  </a:lnTo>
                  <a:lnTo>
                    <a:pt x="2037270" y="194901"/>
                  </a:lnTo>
                  <a:lnTo>
                    <a:pt x="2037270" y="44568"/>
                  </a:lnTo>
                  <a:lnTo>
                    <a:pt x="2034423" y="25069"/>
                  </a:lnTo>
                  <a:lnTo>
                    <a:pt x="2025881" y="11142"/>
                  </a:lnTo>
                  <a:lnTo>
                    <a:pt x="2011644" y="2785"/>
                  </a:lnTo>
                  <a:lnTo>
                    <a:pt x="1991713" y="0"/>
                  </a:lnTo>
                  <a:close/>
                </a:path>
              </a:pathLst>
            </a:custGeom>
            <a:solidFill>
              <a:srgbClr val="C3D5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138465" y="2760902"/>
              <a:ext cx="2037714" cy="194945"/>
            </a:xfrm>
            <a:custGeom>
              <a:avLst/>
              <a:gdLst/>
              <a:ahLst/>
              <a:cxnLst/>
              <a:rect l="l" t="t" r="r" b="b"/>
              <a:pathLst>
                <a:path w="2037714" h="194944">
                  <a:moveTo>
                    <a:pt x="2037270" y="44568"/>
                  </a:moveTo>
                  <a:lnTo>
                    <a:pt x="2034423" y="25069"/>
                  </a:lnTo>
                  <a:lnTo>
                    <a:pt x="2025881" y="11142"/>
                  </a:lnTo>
                  <a:lnTo>
                    <a:pt x="2011644" y="2785"/>
                  </a:lnTo>
                  <a:lnTo>
                    <a:pt x="1991713" y="0"/>
                  </a:lnTo>
                  <a:lnTo>
                    <a:pt x="45025" y="0"/>
                  </a:lnTo>
                  <a:lnTo>
                    <a:pt x="25137" y="2785"/>
                  </a:lnTo>
                  <a:lnTo>
                    <a:pt x="11003" y="11142"/>
                  </a:lnTo>
                  <a:lnTo>
                    <a:pt x="2624" y="25069"/>
                  </a:lnTo>
                  <a:lnTo>
                    <a:pt x="0" y="44568"/>
                  </a:lnTo>
                  <a:lnTo>
                    <a:pt x="0" y="194901"/>
                  </a:lnTo>
                  <a:lnTo>
                    <a:pt x="2037270" y="194901"/>
                  </a:lnTo>
                  <a:lnTo>
                    <a:pt x="2037270" y="44568"/>
                  </a:lnTo>
                  <a:close/>
                </a:path>
              </a:pathLst>
            </a:custGeom>
            <a:ln w="11817">
              <a:solidFill>
                <a:srgbClr val="0A425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34646" y="3433645"/>
              <a:ext cx="1812179" cy="1570016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1253807" y="3030169"/>
              <a:ext cx="1815464" cy="1342390"/>
            </a:xfrm>
            <a:custGeom>
              <a:avLst/>
              <a:gdLst/>
              <a:ahLst/>
              <a:cxnLst/>
              <a:rect l="l" t="t" r="r" b="b"/>
              <a:pathLst>
                <a:path w="1815464" h="1342389">
                  <a:moveTo>
                    <a:pt x="454799" y="474814"/>
                  </a:moveTo>
                  <a:lnTo>
                    <a:pt x="443001" y="423989"/>
                  </a:lnTo>
                  <a:lnTo>
                    <a:pt x="409778" y="383730"/>
                  </a:lnTo>
                  <a:lnTo>
                    <a:pt x="359587" y="355117"/>
                  </a:lnTo>
                  <a:lnTo>
                    <a:pt x="302526" y="346252"/>
                  </a:lnTo>
                  <a:lnTo>
                    <a:pt x="152273" y="346760"/>
                  </a:lnTo>
                  <a:lnTo>
                    <a:pt x="94754" y="355688"/>
                  </a:lnTo>
                  <a:lnTo>
                    <a:pt x="44018" y="384238"/>
                  </a:lnTo>
                  <a:lnTo>
                    <a:pt x="11455" y="424675"/>
                  </a:lnTo>
                  <a:lnTo>
                    <a:pt x="0" y="475310"/>
                  </a:lnTo>
                  <a:lnTo>
                    <a:pt x="0" y="1214831"/>
                  </a:lnTo>
                  <a:lnTo>
                    <a:pt x="11518" y="1264983"/>
                  </a:lnTo>
                  <a:lnTo>
                    <a:pt x="44018" y="1304886"/>
                  </a:lnTo>
                  <a:lnTo>
                    <a:pt x="94754" y="1333449"/>
                  </a:lnTo>
                  <a:lnTo>
                    <a:pt x="152273" y="1342364"/>
                  </a:lnTo>
                  <a:lnTo>
                    <a:pt x="302526" y="1342364"/>
                  </a:lnTo>
                  <a:lnTo>
                    <a:pt x="359587" y="1333500"/>
                  </a:lnTo>
                  <a:lnTo>
                    <a:pt x="409778" y="1304886"/>
                  </a:lnTo>
                  <a:lnTo>
                    <a:pt x="442937" y="1265212"/>
                  </a:lnTo>
                  <a:lnTo>
                    <a:pt x="454799" y="1214831"/>
                  </a:lnTo>
                  <a:lnTo>
                    <a:pt x="454799" y="474814"/>
                  </a:lnTo>
                  <a:close/>
                </a:path>
                <a:path w="1815464" h="1342389">
                  <a:moveTo>
                    <a:pt x="1815261" y="125933"/>
                  </a:moveTo>
                  <a:lnTo>
                    <a:pt x="1807921" y="71666"/>
                  </a:lnTo>
                  <a:lnTo>
                    <a:pt x="1793532" y="25361"/>
                  </a:lnTo>
                  <a:lnTo>
                    <a:pt x="1766100" y="0"/>
                  </a:lnTo>
                  <a:lnTo>
                    <a:pt x="68795" y="0"/>
                  </a:lnTo>
                  <a:lnTo>
                    <a:pt x="33388" y="45085"/>
                  </a:lnTo>
                  <a:lnTo>
                    <a:pt x="22161" y="98691"/>
                  </a:lnTo>
                  <a:lnTo>
                    <a:pt x="19646" y="125945"/>
                  </a:lnTo>
                  <a:lnTo>
                    <a:pt x="19646" y="180695"/>
                  </a:lnTo>
                  <a:lnTo>
                    <a:pt x="26746" y="234746"/>
                  </a:lnTo>
                  <a:lnTo>
                    <a:pt x="41236" y="281139"/>
                  </a:lnTo>
                  <a:lnTo>
                    <a:pt x="68795" y="306755"/>
                  </a:lnTo>
                  <a:lnTo>
                    <a:pt x="1766100" y="306755"/>
                  </a:lnTo>
                  <a:lnTo>
                    <a:pt x="1801025" y="261251"/>
                  </a:lnTo>
                  <a:lnTo>
                    <a:pt x="1812632" y="207911"/>
                  </a:lnTo>
                  <a:lnTo>
                    <a:pt x="1815261" y="125933"/>
                  </a:lnTo>
                  <a:close/>
                </a:path>
              </a:pathLst>
            </a:custGeom>
            <a:solidFill>
              <a:srgbClr val="16894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420453" y="3164801"/>
              <a:ext cx="2005330" cy="2399030"/>
            </a:xfrm>
            <a:custGeom>
              <a:avLst/>
              <a:gdLst/>
              <a:ahLst/>
              <a:cxnLst/>
              <a:rect l="l" t="t" r="r" b="b"/>
              <a:pathLst>
                <a:path w="2005329" h="2399029">
                  <a:moveTo>
                    <a:pt x="2004752" y="0"/>
                  </a:moveTo>
                  <a:lnTo>
                    <a:pt x="1518" y="0"/>
                  </a:lnTo>
                  <a:lnTo>
                    <a:pt x="0" y="0"/>
                  </a:lnTo>
                  <a:lnTo>
                    <a:pt x="0" y="2335778"/>
                  </a:lnTo>
                  <a:lnTo>
                    <a:pt x="8126" y="2360090"/>
                  </a:lnTo>
                  <a:lnTo>
                    <a:pt x="21287" y="2378661"/>
                  </a:lnTo>
                  <a:lnTo>
                    <a:pt x="39514" y="2391480"/>
                  </a:lnTo>
                  <a:lnTo>
                    <a:pt x="62835" y="2398537"/>
                  </a:lnTo>
                  <a:lnTo>
                    <a:pt x="1951602" y="2398537"/>
                  </a:lnTo>
                  <a:lnTo>
                    <a:pt x="1971142" y="2392677"/>
                  </a:lnTo>
                  <a:lnTo>
                    <a:pt x="1987320" y="2381062"/>
                  </a:lnTo>
                  <a:lnTo>
                    <a:pt x="1998927" y="2364873"/>
                  </a:lnTo>
                  <a:lnTo>
                    <a:pt x="2004752" y="2345291"/>
                  </a:lnTo>
                  <a:lnTo>
                    <a:pt x="2004752" y="0"/>
                  </a:lnTo>
                  <a:close/>
                </a:path>
              </a:pathLst>
            </a:custGeom>
            <a:solidFill>
              <a:srgbClr val="D2E2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420453" y="3164801"/>
              <a:ext cx="2005330" cy="2399030"/>
            </a:xfrm>
            <a:custGeom>
              <a:avLst/>
              <a:gdLst/>
              <a:ahLst/>
              <a:cxnLst/>
              <a:rect l="l" t="t" r="r" b="b"/>
              <a:pathLst>
                <a:path w="2005329" h="2399029">
                  <a:moveTo>
                    <a:pt x="1518" y="0"/>
                  </a:moveTo>
                  <a:lnTo>
                    <a:pt x="0" y="0"/>
                  </a:lnTo>
                  <a:lnTo>
                    <a:pt x="0" y="2335778"/>
                  </a:lnTo>
                  <a:lnTo>
                    <a:pt x="8126" y="2360090"/>
                  </a:lnTo>
                  <a:lnTo>
                    <a:pt x="21287" y="2378661"/>
                  </a:lnTo>
                  <a:lnTo>
                    <a:pt x="39514" y="2391480"/>
                  </a:lnTo>
                  <a:lnTo>
                    <a:pt x="62835" y="2398537"/>
                  </a:lnTo>
                  <a:lnTo>
                    <a:pt x="1951602" y="2398537"/>
                  </a:lnTo>
                  <a:lnTo>
                    <a:pt x="1971142" y="2392677"/>
                  </a:lnTo>
                  <a:lnTo>
                    <a:pt x="1987320" y="2381062"/>
                  </a:lnTo>
                  <a:lnTo>
                    <a:pt x="1998927" y="2364873"/>
                  </a:lnTo>
                  <a:lnTo>
                    <a:pt x="2004752" y="2345291"/>
                  </a:lnTo>
                  <a:lnTo>
                    <a:pt x="2004752" y="0"/>
                  </a:lnTo>
                  <a:lnTo>
                    <a:pt x="1518" y="0"/>
                  </a:lnTo>
                  <a:close/>
                </a:path>
              </a:pathLst>
            </a:custGeom>
            <a:ln w="11813">
              <a:solidFill>
                <a:srgbClr val="0A425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421972" y="2954453"/>
              <a:ext cx="2003425" cy="210820"/>
            </a:xfrm>
            <a:custGeom>
              <a:avLst/>
              <a:gdLst/>
              <a:ahLst/>
              <a:cxnLst/>
              <a:rect l="l" t="t" r="r" b="b"/>
              <a:pathLst>
                <a:path w="2003425" h="210819">
                  <a:moveTo>
                    <a:pt x="1951433" y="0"/>
                  </a:moveTo>
                  <a:lnTo>
                    <a:pt x="51809" y="0"/>
                  </a:lnTo>
                  <a:lnTo>
                    <a:pt x="30751" y="6270"/>
                  </a:lnTo>
                  <a:lnTo>
                    <a:pt x="15090" y="16987"/>
                  </a:lnTo>
                  <a:lnTo>
                    <a:pt x="4837" y="32167"/>
                  </a:lnTo>
                  <a:lnTo>
                    <a:pt x="0" y="51827"/>
                  </a:lnTo>
                  <a:lnTo>
                    <a:pt x="0" y="210348"/>
                  </a:lnTo>
                  <a:lnTo>
                    <a:pt x="2003402" y="210348"/>
                  </a:lnTo>
                  <a:lnTo>
                    <a:pt x="2003234" y="51827"/>
                  </a:lnTo>
                  <a:lnTo>
                    <a:pt x="1998379" y="32167"/>
                  </a:lnTo>
                  <a:lnTo>
                    <a:pt x="1988122" y="16987"/>
                  </a:lnTo>
                  <a:lnTo>
                    <a:pt x="1972470" y="6270"/>
                  </a:lnTo>
                  <a:lnTo>
                    <a:pt x="1951433" y="0"/>
                  </a:lnTo>
                  <a:close/>
                </a:path>
              </a:pathLst>
            </a:custGeom>
            <a:solidFill>
              <a:srgbClr val="94B3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421972" y="2954453"/>
              <a:ext cx="2003425" cy="210820"/>
            </a:xfrm>
            <a:custGeom>
              <a:avLst/>
              <a:gdLst/>
              <a:ahLst/>
              <a:cxnLst/>
              <a:rect l="l" t="t" r="r" b="b"/>
              <a:pathLst>
                <a:path w="2003425" h="210819">
                  <a:moveTo>
                    <a:pt x="2003234" y="51827"/>
                  </a:moveTo>
                  <a:lnTo>
                    <a:pt x="1998379" y="32167"/>
                  </a:lnTo>
                  <a:lnTo>
                    <a:pt x="1988122" y="16987"/>
                  </a:lnTo>
                  <a:lnTo>
                    <a:pt x="1972470" y="6270"/>
                  </a:lnTo>
                  <a:lnTo>
                    <a:pt x="1951433" y="0"/>
                  </a:lnTo>
                  <a:lnTo>
                    <a:pt x="51809" y="0"/>
                  </a:lnTo>
                  <a:lnTo>
                    <a:pt x="30751" y="6270"/>
                  </a:lnTo>
                  <a:lnTo>
                    <a:pt x="15090" y="16987"/>
                  </a:lnTo>
                  <a:lnTo>
                    <a:pt x="4837" y="32167"/>
                  </a:lnTo>
                  <a:lnTo>
                    <a:pt x="0" y="51827"/>
                  </a:lnTo>
                  <a:lnTo>
                    <a:pt x="0" y="210348"/>
                  </a:lnTo>
                  <a:lnTo>
                    <a:pt x="2003402" y="210348"/>
                  </a:lnTo>
                  <a:lnTo>
                    <a:pt x="2003234" y="51827"/>
                  </a:lnTo>
                  <a:close/>
                </a:path>
              </a:pathLst>
            </a:custGeom>
            <a:ln w="11817">
              <a:solidFill>
                <a:srgbClr val="0A425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19354" y="3413387"/>
              <a:ext cx="1589453" cy="1195238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1703053" y="3360715"/>
              <a:ext cx="2037714" cy="2366645"/>
            </a:xfrm>
            <a:custGeom>
              <a:avLst/>
              <a:gdLst/>
              <a:ahLst/>
              <a:cxnLst/>
              <a:rect l="l" t="t" r="r" b="b"/>
              <a:pathLst>
                <a:path w="2037714" h="2366645">
                  <a:moveTo>
                    <a:pt x="2037258" y="0"/>
                  </a:moveTo>
                  <a:lnTo>
                    <a:pt x="0" y="0"/>
                  </a:lnTo>
                  <a:lnTo>
                    <a:pt x="0" y="2321775"/>
                  </a:lnTo>
                  <a:lnTo>
                    <a:pt x="2813" y="2341225"/>
                  </a:lnTo>
                  <a:lnTo>
                    <a:pt x="11253" y="2355131"/>
                  </a:lnTo>
                  <a:lnTo>
                    <a:pt x="25323" y="2363494"/>
                  </a:lnTo>
                  <a:lnTo>
                    <a:pt x="45026" y="2366317"/>
                  </a:lnTo>
                  <a:lnTo>
                    <a:pt x="1991701" y="2366317"/>
                  </a:lnTo>
                  <a:lnTo>
                    <a:pt x="2011632" y="2363533"/>
                  </a:lnTo>
                  <a:lnTo>
                    <a:pt x="2025869" y="2355180"/>
                  </a:lnTo>
                  <a:lnTo>
                    <a:pt x="2034411" y="2341261"/>
                  </a:lnTo>
                  <a:lnTo>
                    <a:pt x="2037258" y="2321775"/>
                  </a:lnTo>
                  <a:lnTo>
                    <a:pt x="2037258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703053" y="3360715"/>
              <a:ext cx="2037714" cy="2366645"/>
            </a:xfrm>
            <a:custGeom>
              <a:avLst/>
              <a:gdLst/>
              <a:ahLst/>
              <a:cxnLst/>
              <a:rect l="l" t="t" r="r" b="b"/>
              <a:pathLst>
                <a:path w="2037714" h="2366645">
                  <a:moveTo>
                    <a:pt x="0" y="2321775"/>
                  </a:moveTo>
                  <a:lnTo>
                    <a:pt x="2813" y="2341225"/>
                  </a:lnTo>
                  <a:lnTo>
                    <a:pt x="11253" y="2355131"/>
                  </a:lnTo>
                  <a:lnTo>
                    <a:pt x="25323" y="2363494"/>
                  </a:lnTo>
                  <a:lnTo>
                    <a:pt x="45026" y="2366317"/>
                  </a:lnTo>
                  <a:lnTo>
                    <a:pt x="1991701" y="2366317"/>
                  </a:lnTo>
                  <a:lnTo>
                    <a:pt x="2011632" y="2363533"/>
                  </a:lnTo>
                  <a:lnTo>
                    <a:pt x="2025869" y="2355180"/>
                  </a:lnTo>
                  <a:lnTo>
                    <a:pt x="2034411" y="2341261"/>
                  </a:lnTo>
                  <a:lnTo>
                    <a:pt x="2037258" y="2321775"/>
                  </a:lnTo>
                  <a:lnTo>
                    <a:pt x="2037258" y="0"/>
                  </a:lnTo>
                  <a:lnTo>
                    <a:pt x="0" y="0"/>
                  </a:lnTo>
                  <a:lnTo>
                    <a:pt x="0" y="2321775"/>
                  </a:lnTo>
                  <a:close/>
                </a:path>
              </a:pathLst>
            </a:custGeom>
            <a:ln w="11813">
              <a:solidFill>
                <a:srgbClr val="0A425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703053" y="3165814"/>
              <a:ext cx="2037714" cy="194945"/>
            </a:xfrm>
            <a:custGeom>
              <a:avLst/>
              <a:gdLst/>
              <a:ahLst/>
              <a:cxnLst/>
              <a:rect l="l" t="t" r="r" b="b"/>
              <a:pathLst>
                <a:path w="2037714" h="194945">
                  <a:moveTo>
                    <a:pt x="1991701" y="0"/>
                  </a:moveTo>
                  <a:lnTo>
                    <a:pt x="45026" y="0"/>
                  </a:lnTo>
                  <a:lnTo>
                    <a:pt x="25323" y="2785"/>
                  </a:lnTo>
                  <a:lnTo>
                    <a:pt x="11253" y="11142"/>
                  </a:lnTo>
                  <a:lnTo>
                    <a:pt x="2812" y="25069"/>
                  </a:lnTo>
                  <a:lnTo>
                    <a:pt x="0" y="44568"/>
                  </a:lnTo>
                  <a:lnTo>
                    <a:pt x="0" y="194901"/>
                  </a:lnTo>
                  <a:lnTo>
                    <a:pt x="2037258" y="194901"/>
                  </a:lnTo>
                  <a:lnTo>
                    <a:pt x="2037258" y="44568"/>
                  </a:lnTo>
                  <a:lnTo>
                    <a:pt x="2034411" y="25069"/>
                  </a:lnTo>
                  <a:lnTo>
                    <a:pt x="2025869" y="11142"/>
                  </a:lnTo>
                  <a:lnTo>
                    <a:pt x="2011632" y="2785"/>
                  </a:lnTo>
                  <a:lnTo>
                    <a:pt x="1991701" y="0"/>
                  </a:lnTo>
                  <a:close/>
                </a:path>
              </a:pathLst>
            </a:custGeom>
            <a:solidFill>
              <a:srgbClr val="3E3E3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703053" y="3165814"/>
              <a:ext cx="2037714" cy="194945"/>
            </a:xfrm>
            <a:custGeom>
              <a:avLst/>
              <a:gdLst/>
              <a:ahLst/>
              <a:cxnLst/>
              <a:rect l="l" t="t" r="r" b="b"/>
              <a:pathLst>
                <a:path w="2037714" h="194945">
                  <a:moveTo>
                    <a:pt x="2037258" y="44568"/>
                  </a:moveTo>
                  <a:lnTo>
                    <a:pt x="2034411" y="25069"/>
                  </a:lnTo>
                  <a:lnTo>
                    <a:pt x="2025869" y="11142"/>
                  </a:lnTo>
                  <a:lnTo>
                    <a:pt x="2011632" y="2785"/>
                  </a:lnTo>
                  <a:lnTo>
                    <a:pt x="1991701" y="0"/>
                  </a:lnTo>
                  <a:lnTo>
                    <a:pt x="45026" y="0"/>
                  </a:lnTo>
                  <a:lnTo>
                    <a:pt x="25323" y="2785"/>
                  </a:lnTo>
                  <a:lnTo>
                    <a:pt x="11253" y="11142"/>
                  </a:lnTo>
                  <a:lnTo>
                    <a:pt x="2812" y="25069"/>
                  </a:lnTo>
                  <a:lnTo>
                    <a:pt x="0" y="44568"/>
                  </a:lnTo>
                  <a:lnTo>
                    <a:pt x="0" y="194901"/>
                  </a:lnTo>
                  <a:lnTo>
                    <a:pt x="2037258" y="194901"/>
                  </a:lnTo>
                  <a:lnTo>
                    <a:pt x="2037258" y="44568"/>
                  </a:lnTo>
                  <a:close/>
                </a:path>
              </a:pathLst>
            </a:custGeom>
            <a:ln w="11817">
              <a:solidFill>
                <a:srgbClr val="0A425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01584" y="3808423"/>
              <a:ext cx="1812179" cy="1600403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1844382" y="3453320"/>
              <a:ext cx="1796414" cy="217804"/>
            </a:xfrm>
            <a:custGeom>
              <a:avLst/>
              <a:gdLst/>
              <a:ahLst/>
              <a:cxnLst/>
              <a:rect l="l" t="t" r="r" b="b"/>
              <a:pathLst>
                <a:path w="1796414" h="217804">
                  <a:moveTo>
                    <a:pt x="1443380" y="186372"/>
                  </a:moveTo>
                  <a:lnTo>
                    <a:pt x="1440853" y="180124"/>
                  </a:lnTo>
                  <a:lnTo>
                    <a:pt x="1431493" y="170764"/>
                  </a:lnTo>
                  <a:lnTo>
                    <a:pt x="1425079" y="168059"/>
                  </a:lnTo>
                  <a:lnTo>
                    <a:pt x="370166" y="168148"/>
                  </a:lnTo>
                  <a:lnTo>
                    <a:pt x="363918" y="170929"/>
                  </a:lnTo>
                  <a:lnTo>
                    <a:pt x="354723" y="180124"/>
                  </a:lnTo>
                  <a:lnTo>
                    <a:pt x="352196" y="186372"/>
                  </a:lnTo>
                  <a:lnTo>
                    <a:pt x="352361" y="199453"/>
                  </a:lnTo>
                  <a:lnTo>
                    <a:pt x="354901" y="205879"/>
                  </a:lnTo>
                  <a:lnTo>
                    <a:pt x="364096" y="215163"/>
                  </a:lnTo>
                  <a:lnTo>
                    <a:pt x="370255" y="217690"/>
                  </a:lnTo>
                  <a:lnTo>
                    <a:pt x="1418323" y="217690"/>
                  </a:lnTo>
                  <a:lnTo>
                    <a:pt x="1427810" y="216027"/>
                  </a:lnTo>
                  <a:lnTo>
                    <a:pt x="1435633" y="211048"/>
                  </a:lnTo>
                  <a:lnTo>
                    <a:pt x="1441005" y="203492"/>
                  </a:lnTo>
                  <a:lnTo>
                    <a:pt x="1443380" y="186372"/>
                  </a:lnTo>
                  <a:close/>
                </a:path>
                <a:path w="1796414" h="217804">
                  <a:moveTo>
                    <a:pt x="1796288" y="49631"/>
                  </a:moveTo>
                  <a:lnTo>
                    <a:pt x="1792389" y="30340"/>
                  </a:lnTo>
                  <a:lnTo>
                    <a:pt x="1781771" y="14554"/>
                  </a:lnTo>
                  <a:lnTo>
                    <a:pt x="1765998" y="3911"/>
                  </a:lnTo>
                  <a:lnTo>
                    <a:pt x="1746681" y="0"/>
                  </a:lnTo>
                  <a:lnTo>
                    <a:pt x="49390" y="0"/>
                  </a:lnTo>
                  <a:lnTo>
                    <a:pt x="13970" y="14681"/>
                  </a:lnTo>
                  <a:lnTo>
                    <a:pt x="0" y="49631"/>
                  </a:lnTo>
                  <a:lnTo>
                    <a:pt x="3492" y="68148"/>
                  </a:lnTo>
                  <a:lnTo>
                    <a:pt x="30162" y="95554"/>
                  </a:lnTo>
                  <a:lnTo>
                    <a:pt x="49390" y="99263"/>
                  </a:lnTo>
                  <a:lnTo>
                    <a:pt x="1746681" y="99263"/>
                  </a:lnTo>
                  <a:lnTo>
                    <a:pt x="1765998" y="95364"/>
                  </a:lnTo>
                  <a:lnTo>
                    <a:pt x="1781771" y="84734"/>
                  </a:lnTo>
                  <a:lnTo>
                    <a:pt x="1792389" y="68961"/>
                  </a:lnTo>
                  <a:lnTo>
                    <a:pt x="1796288" y="49631"/>
                  </a:lnTo>
                  <a:close/>
                </a:path>
              </a:pathLst>
            </a:custGeom>
            <a:solidFill>
              <a:srgbClr val="1F57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5300" y="429209"/>
            <a:ext cx="9626600" cy="55808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93903" y="1466215"/>
            <a:ext cx="28111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0" dirty="0">
                <a:solidFill>
                  <a:srgbClr val="131C36"/>
                </a:solidFill>
                <a:latin typeface="Calibri"/>
                <a:cs typeface="Calibri"/>
              </a:rPr>
              <a:t>Government/military: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93903" y="1836902"/>
            <a:ext cx="3632200" cy="2339975"/>
          </a:xfrm>
          <a:prstGeom prst="rect">
            <a:avLst/>
          </a:prstGeom>
        </p:spPr>
        <p:txBody>
          <a:bodyPr vert="horz" wrap="square" lIns="0" tIns="17145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350"/>
              </a:spcBef>
              <a:buClr>
                <a:srgbClr val="DA3467"/>
              </a:buClr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spc="-45" dirty="0">
                <a:solidFill>
                  <a:srgbClr val="131C36"/>
                </a:solidFill>
                <a:latin typeface="Calibri"/>
                <a:cs typeface="Calibri"/>
              </a:rPr>
              <a:t>Top</a:t>
            </a:r>
            <a:r>
              <a:rPr sz="2000" spc="-6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Secret</a:t>
            </a:r>
            <a:endParaRPr sz="20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1250"/>
              </a:spcBef>
              <a:buClr>
                <a:srgbClr val="DA3467"/>
              </a:buClr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Secret</a:t>
            </a:r>
            <a:endParaRPr sz="20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1235"/>
              </a:spcBef>
              <a:buClr>
                <a:srgbClr val="DA3467"/>
              </a:buClr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Confidential</a:t>
            </a:r>
            <a:endParaRPr sz="20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1235"/>
              </a:spcBef>
              <a:buClr>
                <a:srgbClr val="DA3467"/>
              </a:buClr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Sensitive</a:t>
            </a:r>
            <a:r>
              <a:rPr sz="2000" spc="-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But</a:t>
            </a:r>
            <a:r>
              <a:rPr sz="20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Unclassified </a:t>
            </a: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(SBU)</a:t>
            </a:r>
            <a:endParaRPr sz="20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1250"/>
              </a:spcBef>
              <a:buClr>
                <a:srgbClr val="DA3467"/>
              </a:buClr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Unclassified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802629" y="1466215"/>
            <a:ext cx="34810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0" dirty="0">
                <a:solidFill>
                  <a:srgbClr val="131C36"/>
                </a:solidFill>
                <a:latin typeface="Calibri"/>
                <a:cs typeface="Calibri"/>
              </a:rPr>
              <a:t>Commercial/private</a:t>
            </a:r>
            <a:r>
              <a:rPr sz="2400" b="1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rgbClr val="131C36"/>
                </a:solidFill>
                <a:latin typeface="Calibri"/>
                <a:cs typeface="Calibri"/>
              </a:rPr>
              <a:t>sector: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802629" y="1836902"/>
            <a:ext cx="1565910" cy="1876425"/>
          </a:xfrm>
          <a:prstGeom prst="rect">
            <a:avLst/>
          </a:prstGeom>
        </p:spPr>
        <p:txBody>
          <a:bodyPr vert="horz" wrap="square" lIns="0" tIns="171450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350"/>
              </a:spcBef>
              <a:buClr>
                <a:srgbClr val="DA3467"/>
              </a:buClr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Confidential</a:t>
            </a:r>
            <a:endParaRPr sz="200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spcBef>
                <a:spcPts val="1250"/>
              </a:spcBef>
              <a:buClr>
                <a:srgbClr val="DA3467"/>
              </a:buClr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Private</a:t>
            </a:r>
            <a:endParaRPr sz="200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spcBef>
                <a:spcPts val="1235"/>
              </a:spcBef>
              <a:buClr>
                <a:srgbClr val="DA3467"/>
              </a:buClr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Sensitive</a:t>
            </a:r>
            <a:endParaRPr sz="200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spcBef>
                <a:spcPts val="1235"/>
              </a:spcBef>
              <a:buClr>
                <a:srgbClr val="DA3467"/>
              </a:buClr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Public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269433" y="3747975"/>
            <a:ext cx="3300565" cy="2336677"/>
          </a:xfrm>
          <a:prstGeom prst="rect">
            <a:avLst/>
          </a:prstGeom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E9E8D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1603247"/>
            <a:ext cx="5080000" cy="3750945"/>
          </a:xfrm>
          <a:custGeom>
            <a:avLst/>
            <a:gdLst/>
            <a:ahLst/>
            <a:cxnLst/>
            <a:rect l="l" t="t" r="r" b="b"/>
            <a:pathLst>
              <a:path w="5080000" h="3750945">
                <a:moveTo>
                  <a:pt x="4327525" y="0"/>
                </a:moveTo>
                <a:lnTo>
                  <a:pt x="0" y="11140"/>
                </a:lnTo>
                <a:lnTo>
                  <a:pt x="0" y="3750564"/>
                </a:lnTo>
                <a:lnTo>
                  <a:pt x="5079492" y="3750564"/>
                </a:lnTo>
                <a:lnTo>
                  <a:pt x="4327525" y="0"/>
                </a:lnTo>
                <a:close/>
              </a:path>
            </a:pathLst>
          </a:custGeom>
          <a:solidFill>
            <a:srgbClr val="DA346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11986006" y="1596897"/>
            <a:ext cx="212725" cy="3763645"/>
            <a:chOff x="11986006" y="1596897"/>
            <a:chExt cx="212725" cy="3763645"/>
          </a:xfrm>
        </p:grpSpPr>
        <p:sp>
          <p:nvSpPr>
            <p:cNvPr id="5" name="object 5"/>
            <p:cNvSpPr/>
            <p:nvPr/>
          </p:nvSpPr>
          <p:spPr>
            <a:xfrm>
              <a:off x="11992356" y="1603247"/>
              <a:ext cx="200025" cy="3750945"/>
            </a:xfrm>
            <a:custGeom>
              <a:avLst/>
              <a:gdLst/>
              <a:ahLst/>
              <a:cxnLst/>
              <a:rect l="l" t="t" r="r" b="b"/>
              <a:pathLst>
                <a:path w="200025" h="3750945">
                  <a:moveTo>
                    <a:pt x="199644" y="0"/>
                  </a:moveTo>
                  <a:lnTo>
                    <a:pt x="0" y="0"/>
                  </a:lnTo>
                  <a:lnTo>
                    <a:pt x="0" y="3750564"/>
                  </a:lnTo>
                  <a:lnTo>
                    <a:pt x="199644" y="3750564"/>
                  </a:lnTo>
                  <a:lnTo>
                    <a:pt x="199644" y="0"/>
                  </a:lnTo>
                  <a:close/>
                </a:path>
              </a:pathLst>
            </a:custGeom>
            <a:solidFill>
              <a:srgbClr val="DA34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1992356" y="1603247"/>
              <a:ext cx="200025" cy="3750945"/>
            </a:xfrm>
            <a:custGeom>
              <a:avLst/>
              <a:gdLst/>
              <a:ahLst/>
              <a:cxnLst/>
              <a:rect l="l" t="t" r="r" b="b"/>
              <a:pathLst>
                <a:path w="200025" h="3750945">
                  <a:moveTo>
                    <a:pt x="0" y="3750564"/>
                  </a:moveTo>
                  <a:lnTo>
                    <a:pt x="199644" y="3750564"/>
                  </a:lnTo>
                  <a:lnTo>
                    <a:pt x="199644" y="0"/>
                  </a:lnTo>
                  <a:lnTo>
                    <a:pt x="0" y="0"/>
                  </a:lnTo>
                  <a:lnTo>
                    <a:pt x="0" y="3750564"/>
                  </a:lnTo>
                  <a:close/>
                </a:path>
              </a:pathLst>
            </a:custGeom>
            <a:ln w="12700">
              <a:solidFill>
                <a:srgbClr val="9F3D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5128386" y="1066222"/>
            <a:ext cx="6519545" cy="4612640"/>
          </a:xfrm>
          <a:prstGeom prst="rect">
            <a:avLst/>
          </a:prstGeom>
        </p:spPr>
        <p:txBody>
          <a:bodyPr vert="horz" wrap="square" lIns="0" tIns="5905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465"/>
              </a:spcBef>
              <a:buClr>
                <a:srgbClr val="DA3467"/>
              </a:buClr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Personally</a:t>
            </a:r>
            <a:r>
              <a:rPr sz="2200" spc="-9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Identifiable</a:t>
            </a:r>
            <a:r>
              <a:rPr sz="2200" spc="-9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Information</a:t>
            </a:r>
            <a:r>
              <a:rPr sz="2200" spc="-8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(PII)</a:t>
            </a:r>
            <a:endParaRPr sz="2200">
              <a:latin typeface="Calibri"/>
              <a:cs typeface="Calibri"/>
            </a:endParaRPr>
          </a:p>
          <a:p>
            <a:pPr marL="812800" marR="46355" lvl="1" indent="-342900">
              <a:lnSpc>
                <a:spcPct val="110000"/>
              </a:lnSpc>
              <a:spcBef>
                <a:spcPts val="495"/>
              </a:spcBef>
              <a:buClr>
                <a:srgbClr val="DA3467"/>
              </a:buClr>
              <a:buSzPct val="113636"/>
              <a:buFont typeface="Arial"/>
              <a:buChar char="•"/>
              <a:tabLst>
                <a:tab pos="812165" algn="l"/>
                <a:tab pos="812800" algn="l"/>
              </a:tabLst>
            </a:pP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Consists</a:t>
            </a:r>
            <a:r>
              <a:rPr sz="2200" spc="-6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of</a:t>
            </a:r>
            <a:r>
              <a:rPr sz="2200" spc="-5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first</a:t>
            </a:r>
            <a:r>
              <a:rPr sz="2200" spc="-6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name</a:t>
            </a:r>
            <a:r>
              <a:rPr sz="2200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or</a:t>
            </a:r>
            <a:r>
              <a:rPr sz="2200" spc="-6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initial</a:t>
            </a:r>
            <a:r>
              <a:rPr sz="2200" spc="-7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with</a:t>
            </a:r>
            <a:r>
              <a:rPr sz="2200" spc="-6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last</a:t>
            </a:r>
            <a:r>
              <a:rPr sz="2200" spc="-6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name</a:t>
            </a:r>
            <a:r>
              <a:rPr sz="2200" spc="-6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25" dirty="0">
                <a:solidFill>
                  <a:srgbClr val="131C36"/>
                </a:solidFill>
                <a:latin typeface="Calibri"/>
                <a:cs typeface="Calibri"/>
              </a:rPr>
              <a:t>and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one</a:t>
            </a:r>
            <a:r>
              <a:rPr sz="2200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or</a:t>
            </a:r>
            <a:r>
              <a:rPr sz="22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more</a:t>
            </a:r>
            <a:r>
              <a:rPr sz="22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pieces</a:t>
            </a:r>
            <a:r>
              <a:rPr sz="22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of</a:t>
            </a:r>
            <a:r>
              <a:rPr sz="22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131C36"/>
                </a:solidFill>
                <a:latin typeface="Calibri"/>
                <a:cs typeface="Calibri"/>
              </a:rPr>
              <a:t>info</a:t>
            </a:r>
            <a:endParaRPr sz="2200">
              <a:latin typeface="Calibri"/>
              <a:cs typeface="Calibri"/>
            </a:endParaRPr>
          </a:p>
          <a:p>
            <a:pPr marL="812800" lvl="1" indent="-342900">
              <a:lnSpc>
                <a:spcPct val="100000"/>
              </a:lnSpc>
              <a:spcBef>
                <a:spcPts val="770"/>
              </a:spcBef>
              <a:buClr>
                <a:srgbClr val="DA3467"/>
              </a:buClr>
              <a:buSzPct val="113636"/>
              <a:buFont typeface="Arial"/>
              <a:buChar char="•"/>
              <a:tabLst>
                <a:tab pos="812165" algn="l"/>
                <a:tab pos="812800" algn="l"/>
              </a:tabLst>
            </a:pP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Social</a:t>
            </a:r>
            <a:r>
              <a:rPr sz="2200" spc="-9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Security</a:t>
            </a:r>
            <a:r>
              <a:rPr sz="2200" spc="-8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30" dirty="0">
                <a:solidFill>
                  <a:srgbClr val="131C36"/>
                </a:solidFill>
                <a:latin typeface="Calibri"/>
                <a:cs typeface="Calibri"/>
              </a:rPr>
              <a:t>number,</a:t>
            </a:r>
            <a:r>
              <a:rPr sz="2200" spc="-6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driver's</a:t>
            </a:r>
            <a:r>
              <a:rPr sz="2200" spc="-8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license</a:t>
            </a:r>
            <a:r>
              <a:rPr sz="2200" spc="-8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30" dirty="0">
                <a:solidFill>
                  <a:srgbClr val="131C36"/>
                </a:solidFill>
                <a:latin typeface="Calibri"/>
                <a:cs typeface="Calibri"/>
              </a:rPr>
              <a:t>number,</a:t>
            </a:r>
            <a:r>
              <a:rPr sz="2200" spc="-8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25" dirty="0">
                <a:solidFill>
                  <a:srgbClr val="131C36"/>
                </a:solidFill>
                <a:latin typeface="Calibri"/>
                <a:cs typeface="Calibri"/>
              </a:rPr>
              <a:t>ID</a:t>
            </a:r>
            <a:endParaRPr sz="2200">
              <a:latin typeface="Calibri"/>
              <a:cs typeface="Calibri"/>
            </a:endParaRPr>
          </a:p>
          <a:p>
            <a:pPr marR="2204720" algn="r">
              <a:lnSpc>
                <a:spcPct val="100000"/>
              </a:lnSpc>
              <a:spcBef>
                <a:spcPts val="265"/>
              </a:spcBef>
            </a:pP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card,</a:t>
            </a:r>
            <a:r>
              <a:rPr sz="2200" spc="-7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financial</a:t>
            </a:r>
            <a:r>
              <a:rPr sz="2200" spc="-7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account</a:t>
            </a:r>
            <a:r>
              <a:rPr sz="2200" spc="-5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number</a:t>
            </a:r>
            <a:endParaRPr sz="2200">
              <a:latin typeface="Calibri"/>
              <a:cs typeface="Calibri"/>
            </a:endParaRPr>
          </a:p>
          <a:p>
            <a:pPr marL="342265" marR="2205990" indent="-342265" algn="r">
              <a:lnSpc>
                <a:spcPct val="100000"/>
              </a:lnSpc>
              <a:spcBef>
                <a:spcPts val="1260"/>
              </a:spcBef>
              <a:buClr>
                <a:srgbClr val="DA3467"/>
              </a:buClr>
              <a:buFont typeface="Arial"/>
              <a:buChar char="•"/>
              <a:tabLst>
                <a:tab pos="342265" algn="l"/>
                <a:tab pos="355600" algn="l"/>
              </a:tabLst>
            </a:pP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Protected</a:t>
            </a:r>
            <a:r>
              <a:rPr sz="2200" spc="-8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Health</a:t>
            </a:r>
            <a:r>
              <a:rPr sz="2200" spc="-8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Information</a:t>
            </a:r>
            <a:r>
              <a:rPr sz="2200" spc="-9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(PHI)</a:t>
            </a:r>
            <a:endParaRPr sz="2200">
              <a:latin typeface="Calibri"/>
              <a:cs typeface="Calibri"/>
            </a:endParaRPr>
          </a:p>
          <a:p>
            <a:pPr marL="812800" lvl="1" indent="-342900">
              <a:lnSpc>
                <a:spcPct val="100000"/>
              </a:lnSpc>
              <a:spcBef>
                <a:spcPts val="770"/>
              </a:spcBef>
              <a:buClr>
                <a:srgbClr val="DA3467"/>
              </a:buClr>
              <a:buSzPct val="113636"/>
              <a:buFont typeface="Arial"/>
              <a:buChar char="•"/>
              <a:tabLst>
                <a:tab pos="812165" algn="l"/>
                <a:tab pos="812800" algn="l"/>
              </a:tabLst>
            </a:pP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Contains</a:t>
            </a:r>
            <a:r>
              <a:rPr sz="2200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at</a:t>
            </a:r>
            <a:r>
              <a:rPr sz="2200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least</a:t>
            </a:r>
            <a:r>
              <a:rPr sz="2200" spc="-5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one</a:t>
            </a:r>
            <a:r>
              <a:rPr sz="2200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piece</a:t>
            </a:r>
            <a:r>
              <a:rPr sz="22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of</a:t>
            </a:r>
            <a:r>
              <a:rPr sz="22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131C36"/>
                </a:solidFill>
                <a:latin typeface="Calibri"/>
                <a:cs typeface="Calibri"/>
              </a:rPr>
              <a:t>info</a:t>
            </a:r>
            <a:endParaRPr sz="2200">
              <a:latin typeface="Calibri"/>
              <a:cs typeface="Calibri"/>
            </a:endParaRPr>
          </a:p>
          <a:p>
            <a:pPr marL="812800" marR="40005" lvl="1" indent="-342900">
              <a:lnSpc>
                <a:spcPct val="110100"/>
              </a:lnSpc>
              <a:spcBef>
                <a:spcPts val="500"/>
              </a:spcBef>
              <a:buClr>
                <a:srgbClr val="DA3467"/>
              </a:buClr>
              <a:buSzPct val="113636"/>
              <a:buFont typeface="Arial"/>
              <a:buChar char="•"/>
              <a:tabLst>
                <a:tab pos="812165" algn="l"/>
                <a:tab pos="812800" algn="l"/>
              </a:tabLst>
            </a:pP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Name,</a:t>
            </a:r>
            <a:r>
              <a:rPr sz="2200" spc="-6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address,</a:t>
            </a:r>
            <a:r>
              <a:rPr sz="2200" spc="-7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birth</a:t>
            </a:r>
            <a:r>
              <a:rPr sz="2200" spc="-8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date,</a:t>
            </a:r>
            <a:r>
              <a:rPr sz="2200" spc="-7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phone</a:t>
            </a:r>
            <a:r>
              <a:rPr sz="2200" spc="-7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30" dirty="0">
                <a:solidFill>
                  <a:srgbClr val="131C36"/>
                </a:solidFill>
                <a:latin typeface="Calibri"/>
                <a:cs typeface="Calibri"/>
              </a:rPr>
              <a:t>number,</a:t>
            </a:r>
            <a:r>
              <a:rPr sz="2200" spc="-7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mail</a:t>
            </a:r>
            <a:r>
              <a:rPr sz="2200" spc="-7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25" dirty="0">
                <a:solidFill>
                  <a:srgbClr val="131C36"/>
                </a:solidFill>
                <a:latin typeface="Calibri"/>
                <a:cs typeface="Calibri"/>
              </a:rPr>
              <a:t>or </a:t>
            </a:r>
            <a:r>
              <a:rPr sz="2200" spc="-20" dirty="0">
                <a:solidFill>
                  <a:srgbClr val="131C36"/>
                </a:solidFill>
                <a:latin typeface="Calibri"/>
                <a:cs typeface="Calibri"/>
              </a:rPr>
              <a:t>e-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mail</a:t>
            </a:r>
            <a:r>
              <a:rPr sz="2200" spc="-8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Address,</a:t>
            </a:r>
            <a:r>
              <a:rPr sz="2200" spc="-8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Social</a:t>
            </a:r>
            <a:r>
              <a:rPr sz="2200" spc="-8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Security</a:t>
            </a:r>
            <a:r>
              <a:rPr sz="2200" spc="-7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30" dirty="0">
                <a:solidFill>
                  <a:srgbClr val="131C36"/>
                </a:solidFill>
                <a:latin typeface="Calibri"/>
                <a:cs typeface="Calibri"/>
              </a:rPr>
              <a:t>number,</a:t>
            </a:r>
            <a:r>
              <a:rPr sz="2200" spc="-7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131C36"/>
                </a:solidFill>
                <a:latin typeface="Calibri"/>
                <a:cs typeface="Calibri"/>
              </a:rPr>
              <a:t>URLs</a:t>
            </a:r>
            <a:endParaRPr sz="2200">
              <a:latin typeface="Calibri"/>
              <a:cs typeface="Calibri"/>
            </a:endParaRPr>
          </a:p>
          <a:p>
            <a:pPr marL="812800" lvl="1" indent="-342900">
              <a:lnSpc>
                <a:spcPct val="100000"/>
              </a:lnSpc>
              <a:spcBef>
                <a:spcPts val="755"/>
              </a:spcBef>
              <a:buClr>
                <a:srgbClr val="DA3467"/>
              </a:buClr>
              <a:buSzPct val="113636"/>
              <a:buFont typeface="Arial"/>
              <a:buChar char="•"/>
              <a:tabLst>
                <a:tab pos="812165" algn="l"/>
                <a:tab pos="812800" algn="l"/>
              </a:tabLst>
            </a:pP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Medical</a:t>
            </a:r>
            <a:r>
              <a:rPr sz="2200" spc="-1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history</a:t>
            </a:r>
            <a:endParaRPr sz="2200">
              <a:latin typeface="Calibri"/>
              <a:cs typeface="Calibri"/>
            </a:endParaRPr>
          </a:p>
          <a:p>
            <a:pPr marL="812800" lvl="1" indent="-342900">
              <a:lnSpc>
                <a:spcPct val="100000"/>
              </a:lnSpc>
              <a:spcBef>
                <a:spcPts val="770"/>
              </a:spcBef>
              <a:buClr>
                <a:srgbClr val="DA3467"/>
              </a:buClr>
              <a:buSzPct val="113636"/>
              <a:buFont typeface="Arial"/>
              <a:buChar char="•"/>
              <a:tabLst>
                <a:tab pos="812165" algn="l"/>
                <a:tab pos="812800" algn="l"/>
              </a:tabLst>
            </a:pP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Health</a:t>
            </a:r>
            <a:r>
              <a:rPr sz="2200" spc="-6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records</a:t>
            </a:r>
            <a:r>
              <a:rPr sz="2200" spc="-6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and</a:t>
            </a:r>
            <a:r>
              <a:rPr sz="2200" spc="-6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lab</a:t>
            </a:r>
            <a:r>
              <a:rPr sz="2200" spc="-5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reports</a:t>
            </a:r>
            <a:endParaRPr sz="2200">
              <a:latin typeface="Calibri"/>
              <a:cs typeface="Calibri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59323" y="438276"/>
            <a:ext cx="2763520" cy="557784"/>
          </a:xfrm>
          <a:prstGeom prst="rect">
            <a:avLst/>
          </a:prstGeom>
        </p:spPr>
      </p:pic>
      <p:grpSp>
        <p:nvGrpSpPr>
          <p:cNvPr id="9" name="object 9"/>
          <p:cNvGrpSpPr/>
          <p:nvPr/>
        </p:nvGrpSpPr>
        <p:grpSpPr>
          <a:xfrm>
            <a:off x="760494" y="2522812"/>
            <a:ext cx="2755900" cy="2056764"/>
            <a:chOff x="760494" y="2522812"/>
            <a:chExt cx="2755900" cy="2056764"/>
          </a:xfrm>
        </p:grpSpPr>
        <p:sp>
          <p:nvSpPr>
            <p:cNvPr id="10" name="object 10"/>
            <p:cNvSpPr/>
            <p:nvPr/>
          </p:nvSpPr>
          <p:spPr>
            <a:xfrm>
              <a:off x="760494" y="2522812"/>
              <a:ext cx="2755900" cy="2056764"/>
            </a:xfrm>
            <a:custGeom>
              <a:avLst/>
              <a:gdLst/>
              <a:ahLst/>
              <a:cxnLst/>
              <a:rect l="l" t="t" r="r" b="b"/>
              <a:pathLst>
                <a:path w="2755900" h="2056764">
                  <a:moveTo>
                    <a:pt x="2755707" y="0"/>
                  </a:moveTo>
                  <a:lnTo>
                    <a:pt x="0" y="0"/>
                  </a:lnTo>
                  <a:lnTo>
                    <a:pt x="0" y="1615773"/>
                  </a:lnTo>
                  <a:lnTo>
                    <a:pt x="1118383" y="1615773"/>
                  </a:lnTo>
                  <a:lnTo>
                    <a:pt x="1118383" y="1955758"/>
                  </a:lnTo>
                  <a:lnTo>
                    <a:pt x="734642" y="1956872"/>
                  </a:lnTo>
                  <a:lnTo>
                    <a:pt x="715820" y="1967119"/>
                  </a:lnTo>
                  <a:lnTo>
                    <a:pt x="695489" y="2000533"/>
                  </a:lnTo>
                  <a:lnTo>
                    <a:pt x="698561" y="2028467"/>
                  </a:lnTo>
                  <a:lnTo>
                    <a:pt x="709066" y="2043349"/>
                  </a:lnTo>
                  <a:lnTo>
                    <a:pt x="724415" y="2053222"/>
                  </a:lnTo>
                  <a:lnTo>
                    <a:pt x="743043" y="2056588"/>
                  </a:lnTo>
                  <a:lnTo>
                    <a:pt x="2025476" y="2052210"/>
                  </a:lnTo>
                  <a:lnTo>
                    <a:pt x="2046742" y="2043422"/>
                  </a:lnTo>
                  <a:lnTo>
                    <a:pt x="2060218" y="2018586"/>
                  </a:lnTo>
                  <a:lnTo>
                    <a:pt x="2054906" y="1988289"/>
                  </a:lnTo>
                  <a:lnTo>
                    <a:pt x="2042048" y="1971560"/>
                  </a:lnTo>
                  <a:lnTo>
                    <a:pt x="2024194" y="1960251"/>
                  </a:lnTo>
                  <a:lnTo>
                    <a:pt x="2002875" y="1955758"/>
                  </a:lnTo>
                  <a:lnTo>
                    <a:pt x="1630061" y="1955758"/>
                  </a:lnTo>
                  <a:lnTo>
                    <a:pt x="1630061" y="1615773"/>
                  </a:lnTo>
                  <a:lnTo>
                    <a:pt x="2755707" y="1615773"/>
                  </a:lnTo>
                  <a:lnTo>
                    <a:pt x="2755707" y="0"/>
                  </a:lnTo>
                  <a:close/>
                </a:path>
              </a:pathLst>
            </a:custGeom>
            <a:solidFill>
              <a:srgbClr val="0A425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844450" y="2617336"/>
              <a:ext cx="2588260" cy="1386840"/>
            </a:xfrm>
            <a:custGeom>
              <a:avLst/>
              <a:gdLst/>
              <a:ahLst/>
              <a:cxnLst/>
              <a:rect l="l" t="t" r="r" b="b"/>
              <a:pathLst>
                <a:path w="2588260" h="1386839">
                  <a:moveTo>
                    <a:pt x="2588133" y="0"/>
                  </a:moveTo>
                  <a:lnTo>
                    <a:pt x="0" y="0"/>
                  </a:lnTo>
                  <a:lnTo>
                    <a:pt x="0" y="1386817"/>
                  </a:lnTo>
                  <a:lnTo>
                    <a:pt x="2588133" y="1386817"/>
                  </a:lnTo>
                  <a:lnTo>
                    <a:pt x="2588133" y="0"/>
                  </a:lnTo>
                  <a:close/>
                </a:path>
              </a:pathLst>
            </a:custGeom>
            <a:solidFill>
              <a:srgbClr val="DBED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200658" y="2867631"/>
              <a:ext cx="597535" cy="594995"/>
            </a:xfrm>
            <a:custGeom>
              <a:avLst/>
              <a:gdLst/>
              <a:ahLst/>
              <a:cxnLst/>
              <a:rect l="l" t="t" r="r" b="b"/>
              <a:pathLst>
                <a:path w="597535" h="594995">
                  <a:moveTo>
                    <a:pt x="415302" y="0"/>
                  </a:moveTo>
                  <a:lnTo>
                    <a:pt x="182071" y="0"/>
                  </a:lnTo>
                  <a:lnTo>
                    <a:pt x="182071" y="181164"/>
                  </a:lnTo>
                  <a:lnTo>
                    <a:pt x="0" y="181164"/>
                  </a:lnTo>
                  <a:lnTo>
                    <a:pt x="0" y="413205"/>
                  </a:lnTo>
                  <a:lnTo>
                    <a:pt x="182071" y="413205"/>
                  </a:lnTo>
                  <a:lnTo>
                    <a:pt x="182071" y="594370"/>
                  </a:lnTo>
                  <a:lnTo>
                    <a:pt x="415302" y="594370"/>
                  </a:lnTo>
                  <a:lnTo>
                    <a:pt x="415302" y="413205"/>
                  </a:lnTo>
                  <a:lnTo>
                    <a:pt x="597374" y="413205"/>
                  </a:lnTo>
                  <a:lnTo>
                    <a:pt x="597374" y="181164"/>
                  </a:lnTo>
                  <a:lnTo>
                    <a:pt x="415302" y="181164"/>
                  </a:lnTo>
                  <a:lnTo>
                    <a:pt x="415302" y="0"/>
                  </a:lnTo>
                  <a:close/>
                </a:path>
              </a:pathLst>
            </a:custGeom>
            <a:solidFill>
              <a:srgbClr val="CA1F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200658" y="2867631"/>
              <a:ext cx="597535" cy="594995"/>
            </a:xfrm>
            <a:custGeom>
              <a:avLst/>
              <a:gdLst/>
              <a:ahLst/>
              <a:cxnLst/>
              <a:rect l="l" t="t" r="r" b="b"/>
              <a:pathLst>
                <a:path w="597535" h="594995">
                  <a:moveTo>
                    <a:pt x="0" y="181164"/>
                  </a:moveTo>
                  <a:lnTo>
                    <a:pt x="182071" y="181164"/>
                  </a:lnTo>
                  <a:lnTo>
                    <a:pt x="182071" y="0"/>
                  </a:lnTo>
                  <a:lnTo>
                    <a:pt x="415302" y="0"/>
                  </a:lnTo>
                  <a:lnTo>
                    <a:pt x="415302" y="181164"/>
                  </a:lnTo>
                  <a:lnTo>
                    <a:pt x="597374" y="181164"/>
                  </a:lnTo>
                  <a:lnTo>
                    <a:pt x="597374" y="413205"/>
                  </a:lnTo>
                  <a:lnTo>
                    <a:pt x="415302" y="413205"/>
                  </a:lnTo>
                  <a:lnTo>
                    <a:pt x="415302" y="594370"/>
                  </a:lnTo>
                  <a:lnTo>
                    <a:pt x="182071" y="594370"/>
                  </a:lnTo>
                  <a:lnTo>
                    <a:pt x="182071" y="413205"/>
                  </a:lnTo>
                  <a:lnTo>
                    <a:pt x="0" y="413205"/>
                  </a:lnTo>
                  <a:lnTo>
                    <a:pt x="0" y="181164"/>
                  </a:lnTo>
                  <a:close/>
                </a:path>
              </a:pathLst>
            </a:custGeom>
            <a:ln w="40091">
              <a:solidFill>
                <a:srgbClr val="0A425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986679" y="2815355"/>
              <a:ext cx="1173480" cy="636270"/>
            </a:xfrm>
            <a:custGeom>
              <a:avLst/>
              <a:gdLst/>
              <a:ahLst/>
              <a:cxnLst/>
              <a:rect l="l" t="t" r="r" b="b"/>
              <a:pathLst>
                <a:path w="1173480" h="636270">
                  <a:moveTo>
                    <a:pt x="808815" y="0"/>
                  </a:moveTo>
                  <a:lnTo>
                    <a:pt x="744535" y="0"/>
                  </a:lnTo>
                  <a:lnTo>
                    <a:pt x="590455" y="543180"/>
                  </a:lnTo>
                  <a:lnTo>
                    <a:pt x="391790" y="109321"/>
                  </a:lnTo>
                  <a:lnTo>
                    <a:pt x="338936" y="109321"/>
                  </a:lnTo>
                  <a:lnTo>
                    <a:pt x="196942" y="417690"/>
                  </a:lnTo>
                  <a:lnTo>
                    <a:pt x="0" y="417690"/>
                  </a:lnTo>
                  <a:lnTo>
                    <a:pt x="0" y="473051"/>
                  </a:lnTo>
                  <a:lnTo>
                    <a:pt x="235613" y="473051"/>
                  </a:lnTo>
                  <a:lnTo>
                    <a:pt x="366210" y="210416"/>
                  </a:lnTo>
                  <a:lnTo>
                    <a:pt x="569038" y="635991"/>
                  </a:lnTo>
                  <a:lnTo>
                    <a:pt x="639174" y="635991"/>
                  </a:lnTo>
                  <a:lnTo>
                    <a:pt x="645031" y="601969"/>
                  </a:lnTo>
                  <a:lnTo>
                    <a:pt x="779790" y="93181"/>
                  </a:lnTo>
                  <a:lnTo>
                    <a:pt x="855782" y="459996"/>
                  </a:lnTo>
                  <a:lnTo>
                    <a:pt x="1173303" y="459996"/>
                  </a:lnTo>
                  <a:lnTo>
                    <a:pt x="1173303" y="417690"/>
                  </a:lnTo>
                  <a:lnTo>
                    <a:pt x="929736" y="417690"/>
                  </a:lnTo>
                  <a:lnTo>
                    <a:pt x="808815" y="0"/>
                  </a:lnTo>
                  <a:close/>
                </a:path>
              </a:pathLst>
            </a:custGeom>
            <a:solidFill>
              <a:srgbClr val="CA1F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200658" y="3628745"/>
              <a:ext cx="1970405" cy="229870"/>
            </a:xfrm>
            <a:custGeom>
              <a:avLst/>
              <a:gdLst/>
              <a:ahLst/>
              <a:cxnLst/>
              <a:rect l="l" t="t" r="r" b="b"/>
              <a:pathLst>
                <a:path w="1970405" h="229870">
                  <a:moveTo>
                    <a:pt x="544855" y="187706"/>
                  </a:moveTo>
                  <a:lnTo>
                    <a:pt x="0" y="187706"/>
                  </a:lnTo>
                  <a:lnTo>
                    <a:pt x="0" y="229298"/>
                  </a:lnTo>
                  <a:lnTo>
                    <a:pt x="544855" y="229298"/>
                  </a:lnTo>
                  <a:lnTo>
                    <a:pt x="544855" y="187706"/>
                  </a:lnTo>
                  <a:close/>
                </a:path>
                <a:path w="1970405" h="229870">
                  <a:moveTo>
                    <a:pt x="544855" y="0"/>
                  </a:moveTo>
                  <a:lnTo>
                    <a:pt x="0" y="0"/>
                  </a:lnTo>
                  <a:lnTo>
                    <a:pt x="0" y="41592"/>
                  </a:lnTo>
                  <a:lnTo>
                    <a:pt x="544855" y="41592"/>
                  </a:lnTo>
                  <a:lnTo>
                    <a:pt x="544855" y="0"/>
                  </a:lnTo>
                  <a:close/>
                </a:path>
                <a:path w="1970405" h="229870">
                  <a:moveTo>
                    <a:pt x="1970024" y="187706"/>
                  </a:moveTo>
                  <a:lnTo>
                    <a:pt x="806742" y="187706"/>
                  </a:lnTo>
                  <a:lnTo>
                    <a:pt x="806742" y="229298"/>
                  </a:lnTo>
                  <a:lnTo>
                    <a:pt x="1970024" y="229298"/>
                  </a:lnTo>
                  <a:lnTo>
                    <a:pt x="1970024" y="187706"/>
                  </a:lnTo>
                  <a:close/>
                </a:path>
                <a:path w="1970405" h="229870">
                  <a:moveTo>
                    <a:pt x="1970024" y="10337"/>
                  </a:moveTo>
                  <a:lnTo>
                    <a:pt x="806742" y="10337"/>
                  </a:lnTo>
                  <a:lnTo>
                    <a:pt x="806742" y="52273"/>
                  </a:lnTo>
                  <a:lnTo>
                    <a:pt x="1970024" y="52273"/>
                  </a:lnTo>
                  <a:lnTo>
                    <a:pt x="1970024" y="10337"/>
                  </a:lnTo>
                  <a:close/>
                </a:path>
              </a:pathLst>
            </a:custGeom>
            <a:solidFill>
              <a:srgbClr val="0A425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863840" y="0"/>
            <a:ext cx="4328160" cy="6858000"/>
            <a:chOff x="7863840" y="0"/>
            <a:chExt cx="4328160" cy="6858000"/>
          </a:xfrm>
        </p:grpSpPr>
        <p:sp>
          <p:nvSpPr>
            <p:cNvPr id="3" name="object 3"/>
            <p:cNvSpPr/>
            <p:nvPr/>
          </p:nvSpPr>
          <p:spPr>
            <a:xfrm>
              <a:off x="7863840" y="0"/>
              <a:ext cx="4328160" cy="6858000"/>
            </a:xfrm>
            <a:custGeom>
              <a:avLst/>
              <a:gdLst/>
              <a:ahLst/>
              <a:cxnLst/>
              <a:rect l="l" t="t" r="r" b="b"/>
              <a:pathLst>
                <a:path w="4328159" h="6858000">
                  <a:moveTo>
                    <a:pt x="4328159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4328159" y="6858000"/>
                  </a:lnTo>
                  <a:lnTo>
                    <a:pt x="4328159" y="0"/>
                  </a:lnTo>
                  <a:close/>
                </a:path>
              </a:pathLst>
            </a:custGeom>
            <a:solidFill>
              <a:srgbClr val="DA57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9188401" y="2470688"/>
              <a:ext cx="1745614" cy="1974214"/>
            </a:xfrm>
            <a:custGeom>
              <a:avLst/>
              <a:gdLst/>
              <a:ahLst/>
              <a:cxnLst/>
              <a:rect l="l" t="t" r="r" b="b"/>
              <a:pathLst>
                <a:path w="1745615" h="1974214">
                  <a:moveTo>
                    <a:pt x="916786" y="316"/>
                  </a:moveTo>
                  <a:lnTo>
                    <a:pt x="834726" y="0"/>
                  </a:lnTo>
                  <a:lnTo>
                    <a:pt x="778560" y="3584"/>
                  </a:lnTo>
                  <a:lnTo>
                    <a:pt x="700249" y="14585"/>
                  </a:lnTo>
                  <a:lnTo>
                    <a:pt x="654605" y="24108"/>
                  </a:lnTo>
                  <a:lnTo>
                    <a:pt x="605605" y="36976"/>
                  </a:lnTo>
                  <a:lnTo>
                    <a:pt x="553976" y="53685"/>
                  </a:lnTo>
                  <a:lnTo>
                    <a:pt x="500444" y="74733"/>
                  </a:lnTo>
                  <a:lnTo>
                    <a:pt x="445737" y="100616"/>
                  </a:lnTo>
                  <a:lnTo>
                    <a:pt x="390580" y="131831"/>
                  </a:lnTo>
                  <a:lnTo>
                    <a:pt x="335700" y="168876"/>
                  </a:lnTo>
                  <a:lnTo>
                    <a:pt x="281825" y="212246"/>
                  </a:lnTo>
                  <a:lnTo>
                    <a:pt x="229681" y="262439"/>
                  </a:lnTo>
                  <a:lnTo>
                    <a:pt x="194751" y="301608"/>
                  </a:lnTo>
                  <a:lnTo>
                    <a:pt x="162789" y="342427"/>
                  </a:lnTo>
                  <a:lnTo>
                    <a:pt x="133770" y="384720"/>
                  </a:lnTo>
                  <a:lnTo>
                    <a:pt x="107669" y="428313"/>
                  </a:lnTo>
                  <a:lnTo>
                    <a:pt x="84462" y="473030"/>
                  </a:lnTo>
                  <a:lnTo>
                    <a:pt x="64123" y="518694"/>
                  </a:lnTo>
                  <a:lnTo>
                    <a:pt x="46628" y="565132"/>
                  </a:lnTo>
                  <a:lnTo>
                    <a:pt x="31953" y="612166"/>
                  </a:lnTo>
                  <a:lnTo>
                    <a:pt x="20072" y="659622"/>
                  </a:lnTo>
                  <a:lnTo>
                    <a:pt x="10961" y="707325"/>
                  </a:lnTo>
                  <a:lnTo>
                    <a:pt x="4595" y="755097"/>
                  </a:lnTo>
                  <a:lnTo>
                    <a:pt x="949" y="802765"/>
                  </a:lnTo>
                  <a:lnTo>
                    <a:pt x="0" y="850153"/>
                  </a:lnTo>
                  <a:lnTo>
                    <a:pt x="1721" y="897085"/>
                  </a:lnTo>
                  <a:lnTo>
                    <a:pt x="6088" y="943385"/>
                  </a:lnTo>
                  <a:lnTo>
                    <a:pt x="13076" y="988878"/>
                  </a:lnTo>
                  <a:lnTo>
                    <a:pt x="22662" y="1033389"/>
                  </a:lnTo>
                  <a:lnTo>
                    <a:pt x="34819" y="1076742"/>
                  </a:lnTo>
                  <a:lnTo>
                    <a:pt x="49524" y="1118762"/>
                  </a:lnTo>
                  <a:lnTo>
                    <a:pt x="66751" y="1159273"/>
                  </a:lnTo>
                  <a:lnTo>
                    <a:pt x="86476" y="1198099"/>
                  </a:lnTo>
                  <a:lnTo>
                    <a:pt x="108674" y="1235065"/>
                  </a:lnTo>
                  <a:lnTo>
                    <a:pt x="139624" y="1280697"/>
                  </a:lnTo>
                  <a:lnTo>
                    <a:pt x="171643" y="1324873"/>
                  </a:lnTo>
                  <a:lnTo>
                    <a:pt x="204331" y="1367831"/>
                  </a:lnTo>
                  <a:lnTo>
                    <a:pt x="302426" y="1491763"/>
                  </a:lnTo>
                  <a:lnTo>
                    <a:pt x="363861" y="1572637"/>
                  </a:lnTo>
                  <a:lnTo>
                    <a:pt x="392193" y="1613259"/>
                  </a:lnTo>
                  <a:lnTo>
                    <a:pt x="418403" y="1654322"/>
                  </a:lnTo>
                  <a:lnTo>
                    <a:pt x="441900" y="1695458"/>
                  </a:lnTo>
                  <a:lnTo>
                    <a:pt x="462594" y="1737533"/>
                  </a:lnTo>
                  <a:lnTo>
                    <a:pt x="480082" y="1780757"/>
                  </a:lnTo>
                  <a:lnTo>
                    <a:pt x="493966" y="1825340"/>
                  </a:lnTo>
                  <a:lnTo>
                    <a:pt x="503844" y="1871488"/>
                  </a:lnTo>
                  <a:lnTo>
                    <a:pt x="509316" y="1919413"/>
                  </a:lnTo>
                  <a:lnTo>
                    <a:pt x="515262" y="1941151"/>
                  </a:lnTo>
                  <a:lnTo>
                    <a:pt x="528203" y="1958425"/>
                  </a:lnTo>
                  <a:lnTo>
                    <a:pt x="546435" y="1969823"/>
                  </a:lnTo>
                  <a:lnTo>
                    <a:pt x="568252" y="1973935"/>
                  </a:lnTo>
                  <a:lnTo>
                    <a:pt x="1194607" y="1970175"/>
                  </a:lnTo>
                  <a:lnTo>
                    <a:pt x="1234577" y="1954116"/>
                  </a:lnTo>
                  <a:lnTo>
                    <a:pt x="1252916" y="1915026"/>
                  </a:lnTo>
                  <a:lnTo>
                    <a:pt x="1257418" y="1869436"/>
                  </a:lnTo>
                  <a:lnTo>
                    <a:pt x="1265839" y="1825436"/>
                  </a:lnTo>
                  <a:lnTo>
                    <a:pt x="1277857" y="1782833"/>
                  </a:lnTo>
                  <a:lnTo>
                    <a:pt x="1293146" y="1741433"/>
                  </a:lnTo>
                  <a:lnTo>
                    <a:pt x="1311383" y="1701045"/>
                  </a:lnTo>
                  <a:lnTo>
                    <a:pt x="1332244" y="1661474"/>
                  </a:lnTo>
                  <a:lnTo>
                    <a:pt x="1355405" y="1622529"/>
                  </a:lnTo>
                  <a:lnTo>
                    <a:pt x="1380543" y="1584016"/>
                  </a:lnTo>
                  <a:lnTo>
                    <a:pt x="1407333" y="1545743"/>
                  </a:lnTo>
                  <a:lnTo>
                    <a:pt x="1435451" y="1507517"/>
                  </a:lnTo>
                  <a:lnTo>
                    <a:pt x="1524539" y="1391189"/>
                  </a:lnTo>
                  <a:lnTo>
                    <a:pt x="1584635" y="1310335"/>
                  </a:lnTo>
                  <a:lnTo>
                    <a:pt x="1613923" y="1268338"/>
                  </a:lnTo>
                  <a:lnTo>
                    <a:pt x="1642271" y="1225038"/>
                  </a:lnTo>
                  <a:lnTo>
                    <a:pt x="1664016" y="1187749"/>
                  </a:lnTo>
                  <a:lnTo>
                    <a:pt x="1683237" y="1148640"/>
                  </a:lnTo>
                  <a:lnTo>
                    <a:pt x="1699917" y="1107884"/>
                  </a:lnTo>
                  <a:lnTo>
                    <a:pt x="1714034" y="1065659"/>
                  </a:lnTo>
                  <a:lnTo>
                    <a:pt x="1725569" y="1022139"/>
                  </a:lnTo>
                  <a:lnTo>
                    <a:pt x="1734503" y="977499"/>
                  </a:lnTo>
                  <a:lnTo>
                    <a:pt x="1740815" y="931917"/>
                  </a:lnTo>
                  <a:lnTo>
                    <a:pt x="1744486" y="885566"/>
                  </a:lnTo>
                  <a:lnTo>
                    <a:pt x="1745496" y="838623"/>
                  </a:lnTo>
                  <a:lnTo>
                    <a:pt x="1743825" y="791262"/>
                  </a:lnTo>
                  <a:lnTo>
                    <a:pt x="1739454" y="743660"/>
                  </a:lnTo>
                  <a:lnTo>
                    <a:pt x="1732362" y="695992"/>
                  </a:lnTo>
                  <a:lnTo>
                    <a:pt x="1722530" y="648434"/>
                  </a:lnTo>
                  <a:lnTo>
                    <a:pt x="1709938" y="601160"/>
                  </a:lnTo>
                  <a:lnTo>
                    <a:pt x="1694566" y="554347"/>
                  </a:lnTo>
                  <a:lnTo>
                    <a:pt x="1676395" y="508170"/>
                  </a:lnTo>
                  <a:lnTo>
                    <a:pt x="1655404" y="462805"/>
                  </a:lnTo>
                  <a:lnTo>
                    <a:pt x="1631575" y="418426"/>
                  </a:lnTo>
                  <a:lnTo>
                    <a:pt x="1604886" y="375210"/>
                  </a:lnTo>
                  <a:lnTo>
                    <a:pt x="1575319" y="333332"/>
                  </a:lnTo>
                  <a:lnTo>
                    <a:pt x="1542854" y="292968"/>
                  </a:lnTo>
                  <a:lnTo>
                    <a:pt x="1507470" y="254292"/>
                  </a:lnTo>
                  <a:lnTo>
                    <a:pt x="1470197" y="218613"/>
                  </a:lnTo>
                  <a:lnTo>
                    <a:pt x="1430880" y="185424"/>
                  </a:lnTo>
                  <a:lnTo>
                    <a:pt x="1389654" y="154806"/>
                  </a:lnTo>
                  <a:lnTo>
                    <a:pt x="1346649" y="126839"/>
                  </a:lnTo>
                  <a:lnTo>
                    <a:pt x="1301999" y="101603"/>
                  </a:lnTo>
                  <a:lnTo>
                    <a:pt x="1255835" y="79181"/>
                  </a:lnTo>
                  <a:lnTo>
                    <a:pt x="1208290" y="59652"/>
                  </a:lnTo>
                  <a:lnTo>
                    <a:pt x="1159495" y="43097"/>
                  </a:lnTo>
                  <a:lnTo>
                    <a:pt x="1111859" y="29318"/>
                  </a:lnTo>
                  <a:lnTo>
                    <a:pt x="1063683" y="18099"/>
                  </a:lnTo>
                  <a:lnTo>
                    <a:pt x="1015054" y="9490"/>
                  </a:lnTo>
                  <a:lnTo>
                    <a:pt x="966060" y="3546"/>
                  </a:lnTo>
                  <a:lnTo>
                    <a:pt x="916786" y="316"/>
                  </a:lnTo>
                  <a:close/>
                </a:path>
              </a:pathLst>
            </a:custGeom>
            <a:solidFill>
              <a:srgbClr val="FCCF0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9657588" y="4513567"/>
              <a:ext cx="816610" cy="482600"/>
            </a:xfrm>
            <a:custGeom>
              <a:avLst/>
              <a:gdLst/>
              <a:ahLst/>
              <a:cxnLst/>
              <a:rect l="l" t="t" r="r" b="b"/>
              <a:pathLst>
                <a:path w="816609" h="482600">
                  <a:moveTo>
                    <a:pt x="541705" y="433057"/>
                  </a:moveTo>
                  <a:lnTo>
                    <a:pt x="539838" y="423786"/>
                  </a:lnTo>
                  <a:lnTo>
                    <a:pt x="534733" y="416217"/>
                  </a:lnTo>
                  <a:lnTo>
                    <a:pt x="527164" y="411111"/>
                  </a:lnTo>
                  <a:lnTo>
                    <a:pt x="517880" y="409244"/>
                  </a:lnTo>
                  <a:lnTo>
                    <a:pt x="291541" y="410502"/>
                  </a:lnTo>
                  <a:lnTo>
                    <a:pt x="285902" y="413004"/>
                  </a:lnTo>
                  <a:lnTo>
                    <a:pt x="281508" y="417398"/>
                  </a:lnTo>
                  <a:lnTo>
                    <a:pt x="276225" y="425323"/>
                  </a:lnTo>
                  <a:lnTo>
                    <a:pt x="274459" y="434314"/>
                  </a:lnTo>
                  <a:lnTo>
                    <a:pt x="276225" y="443306"/>
                  </a:lnTo>
                  <a:lnTo>
                    <a:pt x="281508" y="451231"/>
                  </a:lnTo>
                  <a:lnTo>
                    <a:pt x="305968" y="475678"/>
                  </a:lnTo>
                  <a:lnTo>
                    <a:pt x="310984" y="480060"/>
                  </a:lnTo>
                  <a:lnTo>
                    <a:pt x="317246" y="482561"/>
                  </a:lnTo>
                  <a:lnTo>
                    <a:pt x="500329" y="481317"/>
                  </a:lnTo>
                  <a:lnTo>
                    <a:pt x="507225" y="481317"/>
                  </a:lnTo>
                  <a:lnTo>
                    <a:pt x="514121" y="477558"/>
                  </a:lnTo>
                  <a:lnTo>
                    <a:pt x="517258" y="472541"/>
                  </a:lnTo>
                  <a:lnTo>
                    <a:pt x="539826" y="443712"/>
                  </a:lnTo>
                  <a:lnTo>
                    <a:pt x="541705" y="438073"/>
                  </a:lnTo>
                  <a:lnTo>
                    <a:pt x="541705" y="433057"/>
                  </a:lnTo>
                  <a:close/>
                </a:path>
                <a:path w="816609" h="482600">
                  <a:moveTo>
                    <a:pt x="720394" y="203060"/>
                  </a:moveTo>
                  <a:lnTo>
                    <a:pt x="718527" y="189407"/>
                  </a:lnTo>
                  <a:lnTo>
                    <a:pt x="713422" y="181838"/>
                  </a:lnTo>
                  <a:lnTo>
                    <a:pt x="705853" y="176733"/>
                  </a:lnTo>
                  <a:lnTo>
                    <a:pt x="696569" y="174866"/>
                  </a:lnTo>
                  <a:lnTo>
                    <a:pt x="123507" y="178625"/>
                  </a:lnTo>
                  <a:lnTo>
                    <a:pt x="115989" y="179870"/>
                  </a:lnTo>
                  <a:lnTo>
                    <a:pt x="107734" y="184658"/>
                  </a:lnTo>
                  <a:lnTo>
                    <a:pt x="102120" y="191858"/>
                  </a:lnTo>
                  <a:lnTo>
                    <a:pt x="99682" y="200583"/>
                  </a:lnTo>
                  <a:lnTo>
                    <a:pt x="100939" y="209956"/>
                  </a:lnTo>
                  <a:lnTo>
                    <a:pt x="156743" y="376034"/>
                  </a:lnTo>
                  <a:lnTo>
                    <a:pt x="179311" y="392328"/>
                  </a:lnTo>
                  <a:lnTo>
                    <a:pt x="653313" y="389191"/>
                  </a:lnTo>
                  <a:lnTo>
                    <a:pt x="720394" y="203060"/>
                  </a:lnTo>
                  <a:close/>
                </a:path>
                <a:path w="816609" h="482600">
                  <a:moveTo>
                    <a:pt x="726046" y="33845"/>
                  </a:moveTo>
                  <a:lnTo>
                    <a:pt x="723303" y="20624"/>
                  </a:lnTo>
                  <a:lnTo>
                    <a:pt x="715848" y="9867"/>
                  </a:lnTo>
                  <a:lnTo>
                    <a:pt x="704875" y="2641"/>
                  </a:lnTo>
                  <a:lnTo>
                    <a:pt x="691553" y="0"/>
                  </a:lnTo>
                  <a:lnTo>
                    <a:pt x="122885" y="3759"/>
                  </a:lnTo>
                  <a:lnTo>
                    <a:pt x="109664" y="6502"/>
                  </a:lnTo>
                  <a:lnTo>
                    <a:pt x="98907" y="13944"/>
                  </a:lnTo>
                  <a:lnTo>
                    <a:pt x="91668" y="24904"/>
                  </a:lnTo>
                  <a:lnTo>
                    <a:pt x="89027" y="38227"/>
                  </a:lnTo>
                  <a:lnTo>
                    <a:pt x="89027" y="45123"/>
                  </a:lnTo>
                  <a:lnTo>
                    <a:pt x="91770" y="58343"/>
                  </a:lnTo>
                  <a:lnTo>
                    <a:pt x="99212" y="69088"/>
                  </a:lnTo>
                  <a:lnTo>
                    <a:pt x="110185" y="76314"/>
                  </a:lnTo>
                  <a:lnTo>
                    <a:pt x="123507" y="78968"/>
                  </a:lnTo>
                  <a:lnTo>
                    <a:pt x="692188" y="75196"/>
                  </a:lnTo>
                  <a:lnTo>
                    <a:pt x="705408" y="72466"/>
                  </a:lnTo>
                  <a:lnTo>
                    <a:pt x="716165" y="65024"/>
                  </a:lnTo>
                  <a:lnTo>
                    <a:pt x="723392" y="54051"/>
                  </a:lnTo>
                  <a:lnTo>
                    <a:pt x="726046" y="40728"/>
                  </a:lnTo>
                  <a:lnTo>
                    <a:pt x="726046" y="33845"/>
                  </a:lnTo>
                  <a:close/>
                </a:path>
                <a:path w="816609" h="482600">
                  <a:moveTo>
                    <a:pt x="816330" y="117830"/>
                  </a:moveTo>
                  <a:lnTo>
                    <a:pt x="813587" y="104609"/>
                  </a:lnTo>
                  <a:lnTo>
                    <a:pt x="806132" y="93853"/>
                  </a:lnTo>
                  <a:lnTo>
                    <a:pt x="795159" y="86626"/>
                  </a:lnTo>
                  <a:lnTo>
                    <a:pt x="781837" y="83972"/>
                  </a:lnTo>
                  <a:lnTo>
                    <a:pt x="33858" y="88988"/>
                  </a:lnTo>
                  <a:lnTo>
                    <a:pt x="20624" y="91998"/>
                  </a:lnTo>
                  <a:lnTo>
                    <a:pt x="9867" y="99428"/>
                  </a:lnTo>
                  <a:lnTo>
                    <a:pt x="2641" y="110248"/>
                  </a:lnTo>
                  <a:lnTo>
                    <a:pt x="0" y="123469"/>
                  </a:lnTo>
                  <a:lnTo>
                    <a:pt x="0" y="130365"/>
                  </a:lnTo>
                  <a:lnTo>
                    <a:pt x="2743" y="143586"/>
                  </a:lnTo>
                  <a:lnTo>
                    <a:pt x="10185" y="154343"/>
                  </a:lnTo>
                  <a:lnTo>
                    <a:pt x="21158" y="161569"/>
                  </a:lnTo>
                  <a:lnTo>
                    <a:pt x="34480" y="164211"/>
                  </a:lnTo>
                  <a:lnTo>
                    <a:pt x="782472" y="159194"/>
                  </a:lnTo>
                  <a:lnTo>
                    <a:pt x="795693" y="156451"/>
                  </a:lnTo>
                  <a:lnTo>
                    <a:pt x="806450" y="149009"/>
                  </a:lnTo>
                  <a:lnTo>
                    <a:pt x="813676" y="138049"/>
                  </a:lnTo>
                  <a:lnTo>
                    <a:pt x="816330" y="124726"/>
                  </a:lnTo>
                  <a:lnTo>
                    <a:pt x="816330" y="117830"/>
                  </a:lnTo>
                  <a:close/>
                </a:path>
              </a:pathLst>
            </a:custGeom>
            <a:solidFill>
              <a:srgbClr val="3C3C3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9753518" y="2725607"/>
              <a:ext cx="630555" cy="184150"/>
            </a:xfrm>
            <a:custGeom>
              <a:avLst/>
              <a:gdLst/>
              <a:ahLst/>
              <a:cxnLst/>
              <a:rect l="l" t="t" r="r" b="b"/>
              <a:pathLst>
                <a:path w="630554" h="184150">
                  <a:moveTo>
                    <a:pt x="334808" y="0"/>
                  </a:moveTo>
                  <a:lnTo>
                    <a:pt x="266469" y="5107"/>
                  </a:lnTo>
                  <a:lnTo>
                    <a:pt x="203671" y="20181"/>
                  </a:lnTo>
                  <a:lnTo>
                    <a:pt x="147426" y="42026"/>
                  </a:lnTo>
                  <a:lnTo>
                    <a:pt x="98749" y="67447"/>
                  </a:lnTo>
                  <a:lnTo>
                    <a:pt x="58654" y="93251"/>
                  </a:lnTo>
                  <a:lnTo>
                    <a:pt x="28155" y="116241"/>
                  </a:lnTo>
                  <a:lnTo>
                    <a:pt x="0" y="141005"/>
                  </a:lnTo>
                  <a:lnTo>
                    <a:pt x="29732" y="129382"/>
                  </a:lnTo>
                  <a:lnTo>
                    <a:pt x="107135" y="103952"/>
                  </a:lnTo>
                  <a:lnTo>
                    <a:pt x="214515" y="78875"/>
                  </a:lnTo>
                  <a:lnTo>
                    <a:pt x="334181" y="68309"/>
                  </a:lnTo>
                  <a:lnTo>
                    <a:pt x="384490" y="73252"/>
                  </a:lnTo>
                  <a:lnTo>
                    <a:pt x="433745" y="86498"/>
                  </a:lnTo>
                  <a:lnTo>
                    <a:pt x="481797" y="107926"/>
                  </a:lnTo>
                  <a:lnTo>
                    <a:pt x="528495" y="137416"/>
                  </a:lnTo>
                  <a:lnTo>
                    <a:pt x="573688" y="174847"/>
                  </a:lnTo>
                  <a:lnTo>
                    <a:pt x="584738" y="181544"/>
                  </a:lnTo>
                  <a:lnTo>
                    <a:pt x="597200" y="183777"/>
                  </a:lnTo>
                  <a:lnTo>
                    <a:pt x="609661" y="181544"/>
                  </a:lnTo>
                  <a:lnTo>
                    <a:pt x="620711" y="174847"/>
                  </a:lnTo>
                  <a:lnTo>
                    <a:pt x="621338" y="173593"/>
                  </a:lnTo>
                  <a:lnTo>
                    <a:pt x="620711" y="173593"/>
                  </a:lnTo>
                  <a:lnTo>
                    <a:pt x="628010" y="161990"/>
                  </a:lnTo>
                  <a:lnTo>
                    <a:pt x="619458" y="124711"/>
                  </a:lnTo>
                  <a:lnTo>
                    <a:pt x="575427" y="87272"/>
                  </a:lnTo>
                  <a:lnTo>
                    <a:pt x="529915" y="56448"/>
                  </a:lnTo>
                  <a:lnTo>
                    <a:pt x="483011" y="32274"/>
                  </a:lnTo>
                  <a:lnTo>
                    <a:pt x="434800" y="14785"/>
                  </a:lnTo>
                  <a:lnTo>
                    <a:pt x="385370" y="4015"/>
                  </a:lnTo>
                  <a:lnTo>
                    <a:pt x="334808" y="0"/>
                  </a:lnTo>
                  <a:close/>
                </a:path>
              </a:pathLst>
            </a:custGeom>
            <a:solidFill>
              <a:srgbClr val="EEE6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0024999" y="2090775"/>
              <a:ext cx="518159" cy="346710"/>
            </a:xfrm>
            <a:custGeom>
              <a:avLst/>
              <a:gdLst/>
              <a:ahLst/>
              <a:cxnLst/>
              <a:rect l="l" t="t" r="r" b="b"/>
              <a:pathLst>
                <a:path w="518159" h="346710">
                  <a:moveTo>
                    <a:pt x="72720" y="36347"/>
                  </a:moveTo>
                  <a:lnTo>
                    <a:pt x="69862" y="22212"/>
                  </a:lnTo>
                  <a:lnTo>
                    <a:pt x="62064" y="10655"/>
                  </a:lnTo>
                  <a:lnTo>
                    <a:pt x="50507" y="2857"/>
                  </a:lnTo>
                  <a:lnTo>
                    <a:pt x="36360" y="0"/>
                  </a:lnTo>
                  <a:lnTo>
                    <a:pt x="22212" y="2857"/>
                  </a:lnTo>
                  <a:lnTo>
                    <a:pt x="10655" y="10655"/>
                  </a:lnTo>
                  <a:lnTo>
                    <a:pt x="2857" y="22212"/>
                  </a:lnTo>
                  <a:lnTo>
                    <a:pt x="0" y="36347"/>
                  </a:lnTo>
                  <a:lnTo>
                    <a:pt x="0" y="234378"/>
                  </a:lnTo>
                  <a:lnTo>
                    <a:pt x="2857" y="248526"/>
                  </a:lnTo>
                  <a:lnTo>
                    <a:pt x="10655" y="260070"/>
                  </a:lnTo>
                  <a:lnTo>
                    <a:pt x="22212" y="267868"/>
                  </a:lnTo>
                  <a:lnTo>
                    <a:pt x="36360" y="270725"/>
                  </a:lnTo>
                  <a:lnTo>
                    <a:pt x="50507" y="267868"/>
                  </a:lnTo>
                  <a:lnTo>
                    <a:pt x="62064" y="260070"/>
                  </a:lnTo>
                  <a:lnTo>
                    <a:pt x="69862" y="248526"/>
                  </a:lnTo>
                  <a:lnTo>
                    <a:pt x="72720" y="234378"/>
                  </a:lnTo>
                  <a:lnTo>
                    <a:pt x="72720" y="36347"/>
                  </a:lnTo>
                  <a:close/>
                </a:path>
                <a:path w="518159" h="346710">
                  <a:moveTo>
                    <a:pt x="518058" y="125793"/>
                  </a:moveTo>
                  <a:lnTo>
                    <a:pt x="515213" y="112255"/>
                  </a:lnTo>
                  <a:lnTo>
                    <a:pt x="507441" y="100711"/>
                  </a:lnTo>
                  <a:lnTo>
                    <a:pt x="495312" y="92748"/>
                  </a:lnTo>
                  <a:lnTo>
                    <a:pt x="481088" y="90068"/>
                  </a:lnTo>
                  <a:lnTo>
                    <a:pt x="467563" y="92900"/>
                  </a:lnTo>
                  <a:lnTo>
                    <a:pt x="456158" y="100685"/>
                  </a:lnTo>
                  <a:lnTo>
                    <a:pt x="448284" y="112801"/>
                  </a:lnTo>
                  <a:lnTo>
                    <a:pt x="373049" y="296430"/>
                  </a:lnTo>
                  <a:lnTo>
                    <a:pt x="370370" y="310375"/>
                  </a:lnTo>
                  <a:lnTo>
                    <a:pt x="373202" y="323926"/>
                  </a:lnTo>
                  <a:lnTo>
                    <a:pt x="380987" y="335470"/>
                  </a:lnTo>
                  <a:lnTo>
                    <a:pt x="393115" y="343420"/>
                  </a:lnTo>
                  <a:lnTo>
                    <a:pt x="407073" y="346113"/>
                  </a:lnTo>
                  <a:lnTo>
                    <a:pt x="420624" y="343268"/>
                  </a:lnTo>
                  <a:lnTo>
                    <a:pt x="432168" y="335495"/>
                  </a:lnTo>
                  <a:lnTo>
                    <a:pt x="440131" y="323367"/>
                  </a:lnTo>
                  <a:lnTo>
                    <a:pt x="515378" y="139750"/>
                  </a:lnTo>
                  <a:lnTo>
                    <a:pt x="518058" y="125793"/>
                  </a:lnTo>
                  <a:close/>
                </a:path>
              </a:pathLst>
            </a:custGeom>
            <a:solidFill>
              <a:srgbClr val="FCCF0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708255" y="2433020"/>
              <a:ext cx="212233" cy="213780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8847519" y="2810027"/>
              <a:ext cx="2418080" cy="561340"/>
            </a:xfrm>
            <a:custGeom>
              <a:avLst/>
              <a:gdLst/>
              <a:ahLst/>
              <a:cxnLst/>
              <a:rect l="l" t="t" r="r" b="b"/>
              <a:pathLst>
                <a:path w="2418079" h="561339">
                  <a:moveTo>
                    <a:pt x="270865" y="516585"/>
                  </a:moveTo>
                  <a:lnTo>
                    <a:pt x="267538" y="502551"/>
                  </a:lnTo>
                  <a:lnTo>
                    <a:pt x="259346" y="491286"/>
                  </a:lnTo>
                  <a:lnTo>
                    <a:pt x="247497" y="483882"/>
                  </a:lnTo>
                  <a:lnTo>
                    <a:pt x="233248" y="481495"/>
                  </a:lnTo>
                  <a:lnTo>
                    <a:pt x="35115" y="488378"/>
                  </a:lnTo>
                  <a:lnTo>
                    <a:pt x="21082" y="491705"/>
                  </a:lnTo>
                  <a:lnTo>
                    <a:pt x="9804" y="499897"/>
                  </a:lnTo>
                  <a:lnTo>
                    <a:pt x="2400" y="511733"/>
                  </a:lnTo>
                  <a:lnTo>
                    <a:pt x="0" y="525983"/>
                  </a:lnTo>
                  <a:lnTo>
                    <a:pt x="3327" y="540016"/>
                  </a:lnTo>
                  <a:lnTo>
                    <a:pt x="11531" y="551281"/>
                  </a:lnTo>
                  <a:lnTo>
                    <a:pt x="23368" y="558685"/>
                  </a:lnTo>
                  <a:lnTo>
                    <a:pt x="37630" y="561073"/>
                  </a:lnTo>
                  <a:lnTo>
                    <a:pt x="235750" y="554189"/>
                  </a:lnTo>
                  <a:lnTo>
                    <a:pt x="249783" y="550862"/>
                  </a:lnTo>
                  <a:lnTo>
                    <a:pt x="261061" y="542671"/>
                  </a:lnTo>
                  <a:lnTo>
                    <a:pt x="268465" y="530834"/>
                  </a:lnTo>
                  <a:lnTo>
                    <a:pt x="270865" y="516585"/>
                  </a:lnTo>
                  <a:close/>
                </a:path>
                <a:path w="2418079" h="561339">
                  <a:moveTo>
                    <a:pt x="332651" y="143903"/>
                  </a:moveTo>
                  <a:lnTo>
                    <a:pt x="309105" y="111747"/>
                  </a:lnTo>
                  <a:lnTo>
                    <a:pt x="122897" y="42799"/>
                  </a:lnTo>
                  <a:lnTo>
                    <a:pt x="108673" y="40576"/>
                  </a:lnTo>
                  <a:lnTo>
                    <a:pt x="95224" y="43827"/>
                  </a:lnTo>
                  <a:lnTo>
                    <a:pt x="84010" y="51879"/>
                  </a:lnTo>
                  <a:lnTo>
                    <a:pt x="76492" y="64109"/>
                  </a:lnTo>
                  <a:lnTo>
                    <a:pt x="74358" y="78320"/>
                  </a:lnTo>
                  <a:lnTo>
                    <a:pt x="77749" y="91770"/>
                  </a:lnTo>
                  <a:lnTo>
                    <a:pt x="85839" y="102971"/>
                  </a:lnTo>
                  <a:lnTo>
                    <a:pt x="97815" y="110490"/>
                  </a:lnTo>
                  <a:lnTo>
                    <a:pt x="284022" y="179425"/>
                  </a:lnTo>
                  <a:lnTo>
                    <a:pt x="298246" y="181648"/>
                  </a:lnTo>
                  <a:lnTo>
                    <a:pt x="311696" y="178409"/>
                  </a:lnTo>
                  <a:lnTo>
                    <a:pt x="322910" y="170345"/>
                  </a:lnTo>
                  <a:lnTo>
                    <a:pt x="330428" y="158115"/>
                  </a:lnTo>
                  <a:lnTo>
                    <a:pt x="332651" y="143903"/>
                  </a:lnTo>
                  <a:close/>
                </a:path>
                <a:path w="2418079" h="561339">
                  <a:moveTo>
                    <a:pt x="2326386" y="36093"/>
                  </a:moveTo>
                  <a:lnTo>
                    <a:pt x="2323604" y="22123"/>
                  </a:lnTo>
                  <a:lnTo>
                    <a:pt x="2315273" y="10363"/>
                  </a:lnTo>
                  <a:lnTo>
                    <a:pt x="2303538" y="2781"/>
                  </a:lnTo>
                  <a:lnTo>
                    <a:pt x="2289924" y="0"/>
                  </a:lnTo>
                  <a:lnTo>
                    <a:pt x="2275954" y="2692"/>
                  </a:lnTo>
                  <a:lnTo>
                    <a:pt x="2093493" y="80403"/>
                  </a:lnTo>
                  <a:lnTo>
                    <a:pt x="2081466" y="88734"/>
                  </a:lnTo>
                  <a:lnTo>
                    <a:pt x="2073910" y="100457"/>
                  </a:lnTo>
                  <a:lnTo>
                    <a:pt x="2071281" y="114071"/>
                  </a:lnTo>
                  <a:lnTo>
                    <a:pt x="2074062" y="128041"/>
                  </a:lnTo>
                  <a:lnTo>
                    <a:pt x="2082393" y="140055"/>
                  </a:lnTo>
                  <a:lnTo>
                    <a:pt x="2094128" y="147624"/>
                  </a:lnTo>
                  <a:lnTo>
                    <a:pt x="2107742" y="150241"/>
                  </a:lnTo>
                  <a:lnTo>
                    <a:pt x="2121712" y="147459"/>
                  </a:lnTo>
                  <a:lnTo>
                    <a:pt x="2304161" y="69748"/>
                  </a:lnTo>
                  <a:lnTo>
                    <a:pt x="2316188" y="61429"/>
                  </a:lnTo>
                  <a:lnTo>
                    <a:pt x="2323757" y="49695"/>
                  </a:lnTo>
                  <a:lnTo>
                    <a:pt x="2326386" y="36093"/>
                  </a:lnTo>
                  <a:close/>
                </a:path>
                <a:path w="2418079" h="561339">
                  <a:moveTo>
                    <a:pt x="2417648" y="480860"/>
                  </a:moveTo>
                  <a:lnTo>
                    <a:pt x="2414790" y="466737"/>
                  </a:lnTo>
                  <a:lnTo>
                    <a:pt x="2406993" y="455244"/>
                  </a:lnTo>
                  <a:lnTo>
                    <a:pt x="2395423" y="447636"/>
                  </a:lnTo>
                  <a:lnTo>
                    <a:pt x="2381288" y="445147"/>
                  </a:lnTo>
                  <a:lnTo>
                    <a:pt x="2183155" y="447649"/>
                  </a:lnTo>
                  <a:lnTo>
                    <a:pt x="2169109" y="450507"/>
                  </a:lnTo>
                  <a:lnTo>
                    <a:pt x="2157768" y="458304"/>
                  </a:lnTo>
                  <a:lnTo>
                    <a:pt x="2150186" y="469861"/>
                  </a:lnTo>
                  <a:lnTo>
                    <a:pt x="2147417" y="483997"/>
                  </a:lnTo>
                  <a:lnTo>
                    <a:pt x="2150275" y="498043"/>
                  </a:lnTo>
                  <a:lnTo>
                    <a:pt x="2158073" y="509371"/>
                  </a:lnTo>
                  <a:lnTo>
                    <a:pt x="2169642" y="516953"/>
                  </a:lnTo>
                  <a:lnTo>
                    <a:pt x="2183777" y="519722"/>
                  </a:lnTo>
                  <a:lnTo>
                    <a:pt x="2381910" y="517207"/>
                  </a:lnTo>
                  <a:lnTo>
                    <a:pt x="2395956" y="514350"/>
                  </a:lnTo>
                  <a:lnTo>
                    <a:pt x="2407297" y="506552"/>
                  </a:lnTo>
                  <a:lnTo>
                    <a:pt x="2414879" y="495007"/>
                  </a:lnTo>
                  <a:lnTo>
                    <a:pt x="2417648" y="480860"/>
                  </a:lnTo>
                  <a:close/>
                </a:path>
              </a:pathLst>
            </a:custGeom>
            <a:solidFill>
              <a:srgbClr val="FCCF0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61412" y="2464668"/>
              <a:ext cx="218032" cy="207278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529568" y="2198442"/>
              <a:ext cx="155726" cy="252165"/>
            </a:xfrm>
            <a:prstGeom prst="rect">
              <a:avLst/>
            </a:prstGeom>
          </p:spPr>
        </p:pic>
      </p:grp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154635" y="302081"/>
            <a:ext cx="6414135" cy="1099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0100"/>
              </a:lnSpc>
              <a:spcBef>
                <a:spcPts val="100"/>
              </a:spcBef>
            </a:pPr>
            <a:r>
              <a:rPr dirty="0"/>
              <a:t>2.6</a:t>
            </a:r>
            <a:r>
              <a:rPr spc="-25" dirty="0"/>
              <a:t> </a:t>
            </a:r>
            <a:r>
              <a:rPr dirty="0"/>
              <a:t>Design</a:t>
            </a:r>
            <a:r>
              <a:rPr spc="-15" dirty="0"/>
              <a:t> </a:t>
            </a:r>
            <a:r>
              <a:rPr dirty="0"/>
              <a:t>and</a:t>
            </a:r>
            <a:r>
              <a:rPr spc="-25" dirty="0"/>
              <a:t> </a:t>
            </a:r>
            <a:r>
              <a:rPr dirty="0"/>
              <a:t>Implement </a:t>
            </a:r>
            <a:r>
              <a:rPr spc="-10" dirty="0"/>
              <a:t>Information </a:t>
            </a:r>
            <a:r>
              <a:rPr dirty="0"/>
              <a:t>Rights</a:t>
            </a:r>
            <a:r>
              <a:rPr spc="-55" dirty="0"/>
              <a:t> </a:t>
            </a:r>
            <a:r>
              <a:rPr dirty="0"/>
              <a:t>Management</a:t>
            </a:r>
            <a:r>
              <a:rPr spc="-40" dirty="0"/>
              <a:t> </a:t>
            </a:r>
            <a:r>
              <a:rPr spc="-10" dirty="0"/>
              <a:t>(IRM)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154635" y="1555554"/>
            <a:ext cx="5987415" cy="883285"/>
          </a:xfrm>
          <a:prstGeom prst="rect">
            <a:avLst/>
          </a:prstGeom>
        </p:spPr>
        <p:txBody>
          <a:bodyPr vert="horz" wrap="square" lIns="0" tIns="167005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315"/>
              </a:spcBef>
              <a:buClr>
                <a:srgbClr val="DA3467"/>
              </a:buClr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Objectives</a:t>
            </a:r>
            <a:r>
              <a:rPr sz="18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(e.g.,</a:t>
            </a:r>
            <a:r>
              <a:rPr sz="18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data</a:t>
            </a:r>
            <a:r>
              <a:rPr sz="18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rights,</a:t>
            </a:r>
            <a:r>
              <a:rPr sz="18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provisioning,</a:t>
            </a:r>
            <a:r>
              <a:rPr sz="18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access</a:t>
            </a:r>
            <a:r>
              <a:rPr sz="1800" spc="-1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131C36"/>
                </a:solidFill>
                <a:latin typeface="Calibri"/>
                <a:cs typeface="Calibri"/>
              </a:rPr>
              <a:t>models)</a:t>
            </a:r>
            <a:endParaRPr sz="180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spcBef>
                <a:spcPts val="1215"/>
              </a:spcBef>
              <a:buClr>
                <a:srgbClr val="DA3467"/>
              </a:buClr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Appropriate</a:t>
            </a:r>
            <a:r>
              <a:rPr sz="18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131C36"/>
                </a:solidFill>
                <a:latin typeface="Calibri"/>
                <a:cs typeface="Calibri"/>
              </a:rPr>
              <a:t>Tools</a:t>
            </a:r>
            <a:r>
              <a:rPr sz="18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(e.g.,</a:t>
            </a:r>
            <a:r>
              <a:rPr sz="18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issuing</a:t>
            </a:r>
            <a:r>
              <a:rPr sz="18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and</a:t>
            </a:r>
            <a:r>
              <a:rPr sz="18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revocation</a:t>
            </a:r>
            <a:r>
              <a:rPr sz="18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31C36"/>
                </a:solidFill>
                <a:latin typeface="Calibri"/>
                <a:cs typeface="Calibri"/>
              </a:rPr>
              <a:t>of</a:t>
            </a:r>
            <a:r>
              <a:rPr sz="18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131C36"/>
                </a:solidFill>
                <a:latin typeface="Calibri"/>
                <a:cs typeface="Calibri"/>
              </a:rPr>
              <a:t>certificates)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5979160" cy="6858000"/>
            <a:chOff x="0" y="0"/>
            <a:chExt cx="5979160" cy="6858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5979160" cy="6858000"/>
            </a:xfrm>
            <a:custGeom>
              <a:avLst/>
              <a:gdLst/>
              <a:ahLst/>
              <a:cxnLst/>
              <a:rect l="l" t="t" r="r" b="b"/>
              <a:pathLst>
                <a:path w="5979160" h="6858000">
                  <a:moveTo>
                    <a:pt x="5978652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5978652" y="6858000"/>
                  </a:lnTo>
                  <a:lnTo>
                    <a:pt x="5978652" y="0"/>
                  </a:lnTo>
                  <a:close/>
                </a:path>
              </a:pathLst>
            </a:custGeom>
            <a:solidFill>
              <a:srgbClr val="E9E8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1401" y="260350"/>
              <a:ext cx="4824476" cy="55778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1401" y="863549"/>
              <a:ext cx="4722368" cy="558088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6084189" y="980668"/>
            <a:ext cx="5325110" cy="1098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0000"/>
              </a:lnSpc>
              <a:spcBef>
                <a:spcPts val="100"/>
              </a:spcBef>
            </a:pPr>
            <a:r>
              <a:rPr dirty="0"/>
              <a:t>The</a:t>
            </a:r>
            <a:r>
              <a:rPr spc="-60" dirty="0"/>
              <a:t> </a:t>
            </a:r>
            <a:r>
              <a:rPr dirty="0"/>
              <a:t>CCSP</a:t>
            </a:r>
            <a:r>
              <a:rPr spc="-45" dirty="0"/>
              <a:t> </a:t>
            </a:r>
            <a:r>
              <a:rPr dirty="0"/>
              <a:t>exam</a:t>
            </a:r>
            <a:r>
              <a:rPr spc="-45" dirty="0"/>
              <a:t> </a:t>
            </a:r>
            <a:r>
              <a:rPr spc="-20" dirty="0"/>
              <a:t>prefers</a:t>
            </a:r>
            <a:r>
              <a:rPr spc="-65" dirty="0"/>
              <a:t> </a:t>
            </a:r>
            <a:r>
              <a:rPr dirty="0"/>
              <a:t>the</a:t>
            </a:r>
            <a:r>
              <a:rPr spc="-45" dirty="0"/>
              <a:t> </a:t>
            </a:r>
            <a:r>
              <a:rPr spc="-20" dirty="0"/>
              <a:t>term </a:t>
            </a:r>
            <a:r>
              <a:rPr dirty="0"/>
              <a:t>IRM</a:t>
            </a:r>
            <a:r>
              <a:rPr spc="-25" dirty="0"/>
              <a:t> </a:t>
            </a:r>
            <a:r>
              <a:rPr dirty="0"/>
              <a:t>over</a:t>
            </a:r>
            <a:r>
              <a:rPr spc="-40" dirty="0"/>
              <a:t> </a:t>
            </a:r>
            <a:r>
              <a:rPr spc="-25" dirty="0"/>
              <a:t>DRM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35102" y="1619758"/>
            <a:ext cx="35667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131C36"/>
                </a:solidFill>
                <a:latin typeface="Calibri"/>
                <a:cs typeface="Calibri"/>
              </a:rPr>
              <a:t>Also</a:t>
            </a:r>
            <a:r>
              <a:rPr sz="2400" b="1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131C36"/>
                </a:solidFill>
                <a:latin typeface="Calibri"/>
                <a:cs typeface="Calibri"/>
              </a:rPr>
              <a:t>called</a:t>
            </a:r>
            <a:r>
              <a:rPr sz="2400" b="1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131C36"/>
                </a:solidFill>
                <a:latin typeface="Calibri"/>
                <a:cs typeface="Calibri"/>
              </a:rPr>
              <a:t>DRM</a:t>
            </a:r>
            <a:r>
              <a:rPr sz="2400" b="1" spc="-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131C36"/>
                </a:solidFill>
                <a:latin typeface="Calibri"/>
                <a:cs typeface="Calibri"/>
              </a:rPr>
              <a:t>and </a:t>
            </a:r>
            <a:r>
              <a:rPr sz="2400" b="1" spc="-10" dirty="0">
                <a:solidFill>
                  <a:srgbClr val="131C36"/>
                </a:solidFill>
                <a:latin typeface="Calibri"/>
                <a:cs typeface="Calibri"/>
              </a:rPr>
              <a:t>E-</a:t>
            </a:r>
            <a:r>
              <a:rPr sz="2400" b="1" spc="-25" dirty="0">
                <a:solidFill>
                  <a:srgbClr val="131C36"/>
                </a:solidFill>
                <a:latin typeface="Calibri"/>
                <a:cs typeface="Calibri"/>
              </a:rPr>
              <a:t>DRM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35102" y="2148392"/>
            <a:ext cx="5212080" cy="42652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9085" marR="28575" indent="-287020">
              <a:lnSpc>
                <a:spcPct val="110000"/>
              </a:lnSpc>
              <a:spcBef>
                <a:spcPts val="95"/>
              </a:spcBef>
              <a:buClr>
                <a:srgbClr val="DA3467"/>
              </a:buClr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The</a:t>
            </a:r>
            <a:r>
              <a:rPr sz="20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objectives</a:t>
            </a:r>
            <a:r>
              <a:rPr sz="2000" spc="-1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of</a:t>
            </a:r>
            <a:r>
              <a:rPr sz="20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IRM</a:t>
            </a:r>
            <a:r>
              <a:rPr sz="2000" spc="-1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are</a:t>
            </a:r>
            <a:r>
              <a:rPr sz="2000" spc="-1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to</a:t>
            </a:r>
            <a:r>
              <a:rPr sz="20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employ</a:t>
            </a:r>
            <a:r>
              <a:rPr sz="2000" spc="-1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controls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that</a:t>
            </a:r>
            <a:r>
              <a:rPr sz="20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work</a:t>
            </a:r>
            <a:r>
              <a:rPr sz="20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with,</a:t>
            </a:r>
            <a:r>
              <a:rPr sz="20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or</a:t>
            </a:r>
            <a:r>
              <a:rPr sz="20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in</a:t>
            </a:r>
            <a:r>
              <a:rPr sz="20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addition</a:t>
            </a:r>
            <a:r>
              <a:rPr sz="20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to,</a:t>
            </a:r>
            <a:r>
              <a:rPr sz="20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access </a:t>
            </a: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control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security</a:t>
            </a:r>
            <a:r>
              <a:rPr sz="20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to</a:t>
            </a:r>
            <a:r>
              <a:rPr sz="20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protect</a:t>
            </a:r>
            <a:r>
              <a:rPr sz="20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data</a:t>
            </a:r>
            <a:r>
              <a:rPr sz="20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and</a:t>
            </a:r>
            <a:r>
              <a:rPr sz="20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131C36"/>
                </a:solidFill>
                <a:latin typeface="Calibri"/>
                <a:cs typeface="Calibri"/>
              </a:rPr>
              <a:t>file-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level</a:t>
            </a:r>
            <a:r>
              <a:rPr sz="2000" spc="1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assets</a:t>
            </a:r>
            <a:endParaRPr sz="2000">
              <a:latin typeface="Calibri"/>
              <a:cs typeface="Calibri"/>
            </a:endParaRPr>
          </a:p>
          <a:p>
            <a:pPr marL="299085" marR="241935" indent="-287020">
              <a:lnSpc>
                <a:spcPct val="110000"/>
              </a:lnSpc>
              <a:spcBef>
                <a:spcPts val="994"/>
              </a:spcBef>
              <a:buClr>
                <a:srgbClr val="DA3467"/>
              </a:buClr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Example:</a:t>
            </a:r>
            <a:r>
              <a:rPr sz="20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Must</a:t>
            </a:r>
            <a:r>
              <a:rPr sz="20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control</a:t>
            </a:r>
            <a:r>
              <a:rPr sz="20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copying,</a:t>
            </a:r>
            <a:r>
              <a:rPr sz="2000" spc="-6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deleting,</a:t>
            </a: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25" dirty="0">
                <a:solidFill>
                  <a:srgbClr val="131C36"/>
                </a:solidFill>
                <a:latin typeface="Calibri"/>
                <a:cs typeface="Calibri"/>
              </a:rPr>
              <a:t>and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modifying</a:t>
            </a:r>
            <a:r>
              <a:rPr sz="2000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certain</a:t>
            </a:r>
            <a:r>
              <a:rPr sz="2000" spc="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PDF</a:t>
            </a: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documents</a:t>
            </a:r>
            <a:r>
              <a:rPr sz="20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to</a:t>
            </a:r>
            <a:r>
              <a:rPr sz="2000" spc="-1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protect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intellectual property</a:t>
            </a:r>
            <a:r>
              <a:rPr sz="20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(IP)</a:t>
            </a:r>
            <a:r>
              <a:rPr sz="20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31C36"/>
                </a:solidFill>
                <a:latin typeface="Calibri"/>
                <a:cs typeface="Calibri"/>
              </a:rPr>
              <a:t>and</a:t>
            </a:r>
            <a:r>
              <a:rPr sz="20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131C36"/>
                </a:solidFill>
                <a:latin typeface="Calibri"/>
                <a:cs typeface="Calibri"/>
              </a:rPr>
              <a:t>copyrights</a:t>
            </a:r>
            <a:endParaRPr sz="2000">
              <a:latin typeface="Calibri"/>
              <a:cs typeface="Calibri"/>
            </a:endParaRPr>
          </a:p>
          <a:p>
            <a:pPr marL="756285" marR="5080" lvl="1" indent="-287020">
              <a:lnSpc>
                <a:spcPct val="110000"/>
              </a:lnSpc>
              <a:spcBef>
                <a:spcPts val="545"/>
              </a:spcBef>
              <a:buClr>
                <a:srgbClr val="DA3467"/>
              </a:buClr>
              <a:buSzPct val="114705"/>
              <a:buFont typeface="Arial"/>
              <a:buChar char="•"/>
              <a:tabLst>
                <a:tab pos="756285" algn="l"/>
                <a:tab pos="756920" algn="l"/>
              </a:tabLst>
            </a:pPr>
            <a:r>
              <a:rPr sz="1700" dirty="0">
                <a:solidFill>
                  <a:srgbClr val="131C36"/>
                </a:solidFill>
                <a:latin typeface="Calibri"/>
                <a:cs typeface="Calibri"/>
              </a:rPr>
              <a:t>A</a:t>
            </a:r>
            <a:r>
              <a:rPr sz="17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131C36"/>
                </a:solidFill>
                <a:latin typeface="Calibri"/>
                <a:cs typeface="Calibri"/>
              </a:rPr>
              <a:t>copyright</a:t>
            </a:r>
            <a:r>
              <a:rPr sz="1700" spc="-5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131C36"/>
                </a:solidFill>
                <a:latin typeface="Calibri"/>
                <a:cs typeface="Calibri"/>
              </a:rPr>
              <a:t>usually</a:t>
            </a:r>
            <a:r>
              <a:rPr sz="1700" spc="-6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131C36"/>
                </a:solidFill>
                <a:latin typeface="Calibri"/>
                <a:cs typeface="Calibri"/>
              </a:rPr>
              <a:t>persists</a:t>
            </a:r>
            <a:r>
              <a:rPr sz="17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131C36"/>
                </a:solidFill>
                <a:latin typeface="Calibri"/>
                <a:cs typeface="Calibri"/>
              </a:rPr>
              <a:t>for</a:t>
            </a:r>
            <a:r>
              <a:rPr sz="1700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131C36"/>
                </a:solidFill>
                <a:latin typeface="Calibri"/>
                <a:cs typeface="Calibri"/>
              </a:rPr>
              <a:t>either</a:t>
            </a:r>
            <a:r>
              <a:rPr sz="17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131C36"/>
                </a:solidFill>
                <a:latin typeface="Calibri"/>
                <a:cs typeface="Calibri"/>
              </a:rPr>
              <a:t>70</a:t>
            </a:r>
            <a:r>
              <a:rPr sz="1700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131C36"/>
                </a:solidFill>
                <a:latin typeface="Calibri"/>
                <a:cs typeface="Calibri"/>
              </a:rPr>
              <a:t>after</a:t>
            </a:r>
            <a:r>
              <a:rPr sz="17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700" spc="-25" dirty="0">
                <a:solidFill>
                  <a:srgbClr val="131C36"/>
                </a:solidFill>
                <a:latin typeface="Calibri"/>
                <a:cs typeface="Calibri"/>
              </a:rPr>
              <a:t>the </a:t>
            </a:r>
            <a:r>
              <a:rPr sz="1700" dirty="0">
                <a:solidFill>
                  <a:srgbClr val="131C36"/>
                </a:solidFill>
                <a:latin typeface="Calibri"/>
                <a:cs typeface="Calibri"/>
              </a:rPr>
              <a:t>death</a:t>
            </a:r>
            <a:r>
              <a:rPr sz="1700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131C36"/>
                </a:solidFill>
                <a:latin typeface="Calibri"/>
                <a:cs typeface="Calibri"/>
              </a:rPr>
              <a:t>of</a:t>
            </a:r>
            <a:r>
              <a:rPr sz="1700" spc="-1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131C36"/>
                </a:solidFill>
                <a:latin typeface="Calibri"/>
                <a:cs typeface="Calibri"/>
              </a:rPr>
              <a:t>the</a:t>
            </a:r>
            <a:r>
              <a:rPr sz="17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131C36"/>
                </a:solidFill>
                <a:latin typeface="Calibri"/>
                <a:cs typeface="Calibri"/>
              </a:rPr>
              <a:t>author</a:t>
            </a:r>
            <a:r>
              <a:rPr sz="1700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131C36"/>
                </a:solidFill>
                <a:latin typeface="Calibri"/>
                <a:cs typeface="Calibri"/>
              </a:rPr>
              <a:t>or</a:t>
            </a:r>
            <a:r>
              <a:rPr sz="17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131C36"/>
                </a:solidFill>
                <a:latin typeface="Calibri"/>
                <a:cs typeface="Calibri"/>
              </a:rPr>
              <a:t>120</a:t>
            </a:r>
            <a:r>
              <a:rPr sz="1700" spc="-1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131C36"/>
                </a:solidFill>
                <a:latin typeface="Calibri"/>
                <a:cs typeface="Calibri"/>
              </a:rPr>
              <a:t>years</a:t>
            </a:r>
            <a:r>
              <a:rPr sz="17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131C36"/>
                </a:solidFill>
                <a:latin typeface="Calibri"/>
                <a:cs typeface="Calibri"/>
              </a:rPr>
              <a:t>after</a:t>
            </a:r>
            <a:r>
              <a:rPr sz="1700" spc="-1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131C36"/>
                </a:solidFill>
                <a:latin typeface="Calibri"/>
                <a:cs typeface="Calibri"/>
              </a:rPr>
              <a:t>first</a:t>
            </a:r>
            <a:r>
              <a:rPr sz="1700" spc="-4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131C36"/>
                </a:solidFill>
                <a:latin typeface="Calibri"/>
                <a:cs typeface="Calibri"/>
              </a:rPr>
              <a:t>use</a:t>
            </a:r>
            <a:r>
              <a:rPr sz="17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131C36"/>
                </a:solidFill>
                <a:latin typeface="Calibri"/>
                <a:cs typeface="Calibri"/>
              </a:rPr>
              <a:t>of</a:t>
            </a:r>
            <a:r>
              <a:rPr sz="1700" spc="-1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700" spc="-50" dirty="0">
                <a:solidFill>
                  <a:srgbClr val="131C36"/>
                </a:solidFill>
                <a:latin typeface="Calibri"/>
                <a:cs typeface="Calibri"/>
              </a:rPr>
              <a:t>a </a:t>
            </a:r>
            <a:r>
              <a:rPr sz="1700" dirty="0">
                <a:solidFill>
                  <a:srgbClr val="131C36"/>
                </a:solidFill>
                <a:latin typeface="Calibri"/>
                <a:cs typeface="Calibri"/>
              </a:rPr>
              <a:t>work</a:t>
            </a:r>
            <a:r>
              <a:rPr sz="1700" spc="-6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131C36"/>
                </a:solidFill>
                <a:latin typeface="Calibri"/>
                <a:cs typeface="Calibri"/>
              </a:rPr>
              <a:t>for</a:t>
            </a:r>
            <a:r>
              <a:rPr sz="17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1700" spc="-20" dirty="0">
                <a:solidFill>
                  <a:srgbClr val="131C36"/>
                </a:solidFill>
                <a:latin typeface="Calibri"/>
                <a:cs typeface="Calibri"/>
              </a:rPr>
              <a:t>hire</a:t>
            </a:r>
            <a:endParaRPr sz="1700">
              <a:latin typeface="Calibri"/>
              <a:cs typeface="Calibri"/>
            </a:endParaRPr>
          </a:p>
          <a:p>
            <a:pPr marL="355600" marR="65405" indent="-342900">
              <a:lnSpc>
                <a:spcPct val="110000"/>
              </a:lnSpc>
              <a:spcBef>
                <a:spcPts val="955"/>
              </a:spcBef>
              <a:buClr>
                <a:srgbClr val="DA3467"/>
              </a:buClr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100" dirty="0">
                <a:solidFill>
                  <a:srgbClr val="131C36"/>
                </a:solidFill>
                <a:latin typeface="Calibri"/>
                <a:cs typeface="Calibri"/>
              </a:rPr>
              <a:t>Since</a:t>
            </a:r>
            <a:r>
              <a:rPr sz="21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131C36"/>
                </a:solidFill>
                <a:latin typeface="Calibri"/>
                <a:cs typeface="Calibri"/>
              </a:rPr>
              <a:t>digital</a:t>
            </a:r>
            <a:r>
              <a:rPr sz="21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131C36"/>
                </a:solidFill>
                <a:latin typeface="Calibri"/>
                <a:cs typeface="Calibri"/>
              </a:rPr>
              <a:t>signing and</a:t>
            </a:r>
            <a:r>
              <a:rPr sz="21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131C36"/>
                </a:solidFill>
                <a:latin typeface="Calibri"/>
                <a:cs typeface="Calibri"/>
              </a:rPr>
              <a:t>certificates</a:t>
            </a:r>
            <a:r>
              <a:rPr sz="2100" spc="-1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100" spc="-25" dirty="0">
                <a:solidFill>
                  <a:srgbClr val="131C36"/>
                </a:solidFill>
                <a:latin typeface="Calibri"/>
                <a:cs typeface="Calibri"/>
              </a:rPr>
              <a:t>are </a:t>
            </a:r>
            <a:r>
              <a:rPr sz="2100" dirty="0">
                <a:solidFill>
                  <a:srgbClr val="131C36"/>
                </a:solidFill>
                <a:latin typeface="Calibri"/>
                <a:cs typeface="Calibri"/>
              </a:rPr>
              <a:t>often</a:t>
            </a:r>
            <a:r>
              <a:rPr sz="2100" spc="-1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131C36"/>
                </a:solidFill>
                <a:latin typeface="Calibri"/>
                <a:cs typeface="Calibri"/>
              </a:rPr>
              <a:t>used,</a:t>
            </a:r>
            <a:r>
              <a:rPr sz="2100" spc="-1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131C36"/>
                </a:solidFill>
                <a:latin typeface="Calibri"/>
                <a:cs typeface="Calibri"/>
              </a:rPr>
              <a:t>an</a:t>
            </a:r>
            <a:r>
              <a:rPr sz="2100" spc="-1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131C36"/>
                </a:solidFill>
                <a:latin typeface="Calibri"/>
                <a:cs typeface="Calibri"/>
              </a:rPr>
              <a:t>enterprise</a:t>
            </a:r>
            <a:r>
              <a:rPr sz="2100" spc="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131C36"/>
                </a:solidFill>
                <a:latin typeface="Calibri"/>
                <a:cs typeface="Calibri"/>
              </a:rPr>
              <a:t>PKI</a:t>
            </a:r>
            <a:r>
              <a:rPr sz="21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131C36"/>
                </a:solidFill>
                <a:latin typeface="Calibri"/>
                <a:cs typeface="Calibri"/>
              </a:rPr>
              <a:t>may</a:t>
            </a:r>
            <a:r>
              <a:rPr sz="21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131C36"/>
                </a:solidFill>
                <a:latin typeface="Calibri"/>
                <a:cs typeface="Calibri"/>
              </a:rPr>
              <a:t>be</a:t>
            </a:r>
            <a:r>
              <a:rPr sz="2100" spc="-2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131C36"/>
                </a:solidFill>
                <a:latin typeface="Calibri"/>
                <a:cs typeface="Calibri"/>
              </a:rPr>
              <a:t>part</a:t>
            </a:r>
            <a:r>
              <a:rPr sz="21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100" spc="-25" dirty="0">
                <a:solidFill>
                  <a:srgbClr val="131C36"/>
                </a:solidFill>
                <a:latin typeface="Calibri"/>
                <a:cs typeface="Calibri"/>
              </a:rPr>
              <a:t>of </a:t>
            </a:r>
            <a:r>
              <a:rPr sz="2100" dirty="0">
                <a:solidFill>
                  <a:srgbClr val="131C36"/>
                </a:solidFill>
                <a:latin typeface="Calibri"/>
                <a:cs typeface="Calibri"/>
              </a:rPr>
              <a:t>the</a:t>
            </a:r>
            <a:r>
              <a:rPr sz="2100" spc="-10" dirty="0">
                <a:solidFill>
                  <a:srgbClr val="131C36"/>
                </a:solidFill>
                <a:latin typeface="Calibri"/>
                <a:cs typeface="Calibri"/>
              </a:rPr>
              <a:t> policy</a:t>
            </a:r>
            <a:endParaRPr sz="210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7377007" y="2622778"/>
            <a:ext cx="3065145" cy="3066415"/>
            <a:chOff x="7377007" y="2622778"/>
            <a:chExt cx="3065145" cy="3066415"/>
          </a:xfrm>
        </p:grpSpPr>
        <p:sp>
          <p:nvSpPr>
            <p:cNvPr id="10" name="object 10"/>
            <p:cNvSpPr/>
            <p:nvPr/>
          </p:nvSpPr>
          <p:spPr>
            <a:xfrm>
              <a:off x="7377007" y="2622778"/>
              <a:ext cx="3065145" cy="3066415"/>
            </a:xfrm>
            <a:custGeom>
              <a:avLst/>
              <a:gdLst/>
              <a:ahLst/>
              <a:cxnLst/>
              <a:rect l="l" t="t" r="r" b="b"/>
              <a:pathLst>
                <a:path w="3065145" h="3066415">
                  <a:moveTo>
                    <a:pt x="1532503" y="0"/>
                  </a:moveTo>
                  <a:lnTo>
                    <a:pt x="1483872" y="756"/>
                  </a:lnTo>
                  <a:lnTo>
                    <a:pt x="1435618" y="3011"/>
                  </a:lnTo>
                  <a:lnTo>
                    <a:pt x="1387762" y="6741"/>
                  </a:lnTo>
                  <a:lnTo>
                    <a:pt x="1340329" y="11925"/>
                  </a:lnTo>
                  <a:lnTo>
                    <a:pt x="1293339" y="18541"/>
                  </a:lnTo>
                  <a:lnTo>
                    <a:pt x="1246816" y="26565"/>
                  </a:lnTo>
                  <a:lnTo>
                    <a:pt x="1200783" y="35976"/>
                  </a:lnTo>
                  <a:lnTo>
                    <a:pt x="1155260" y="46752"/>
                  </a:lnTo>
                  <a:lnTo>
                    <a:pt x="1110272" y="58869"/>
                  </a:lnTo>
                  <a:lnTo>
                    <a:pt x="1065841" y="72307"/>
                  </a:lnTo>
                  <a:lnTo>
                    <a:pt x="1021989" y="87042"/>
                  </a:lnTo>
                  <a:lnTo>
                    <a:pt x="978738" y="103052"/>
                  </a:lnTo>
                  <a:lnTo>
                    <a:pt x="936111" y="120314"/>
                  </a:lnTo>
                  <a:lnTo>
                    <a:pt x="894130" y="138808"/>
                  </a:lnTo>
                  <a:lnTo>
                    <a:pt x="852819" y="158510"/>
                  </a:lnTo>
                  <a:lnTo>
                    <a:pt x="812199" y="179397"/>
                  </a:lnTo>
                  <a:lnTo>
                    <a:pt x="772293" y="201449"/>
                  </a:lnTo>
                  <a:lnTo>
                    <a:pt x="733123" y="224642"/>
                  </a:lnTo>
                  <a:lnTo>
                    <a:pt x="694712" y="248954"/>
                  </a:lnTo>
                  <a:lnTo>
                    <a:pt x="657082" y="274362"/>
                  </a:lnTo>
                  <a:lnTo>
                    <a:pt x="620257" y="300846"/>
                  </a:lnTo>
                  <a:lnTo>
                    <a:pt x="584257" y="328381"/>
                  </a:lnTo>
                  <a:lnTo>
                    <a:pt x="549107" y="356946"/>
                  </a:lnTo>
                  <a:lnTo>
                    <a:pt x="514827" y="386519"/>
                  </a:lnTo>
                  <a:lnTo>
                    <a:pt x="481442" y="417077"/>
                  </a:lnTo>
                  <a:lnTo>
                    <a:pt x="448972" y="448599"/>
                  </a:lnTo>
                  <a:lnTo>
                    <a:pt x="417442" y="481061"/>
                  </a:lnTo>
                  <a:lnTo>
                    <a:pt x="386872" y="514441"/>
                  </a:lnTo>
                  <a:lnTo>
                    <a:pt x="357286" y="548717"/>
                  </a:lnTo>
                  <a:lnTo>
                    <a:pt x="328706" y="583868"/>
                  </a:lnTo>
                  <a:lnTo>
                    <a:pt x="301155" y="619869"/>
                  </a:lnTo>
                  <a:lnTo>
                    <a:pt x="274655" y="656700"/>
                  </a:lnTo>
                  <a:lnTo>
                    <a:pt x="249229" y="694338"/>
                  </a:lnTo>
                  <a:lnTo>
                    <a:pt x="224898" y="732761"/>
                  </a:lnTo>
                  <a:lnTo>
                    <a:pt x="201686" y="771945"/>
                  </a:lnTo>
                  <a:lnTo>
                    <a:pt x="179615" y="811870"/>
                  </a:lnTo>
                  <a:lnTo>
                    <a:pt x="158708" y="852513"/>
                  </a:lnTo>
                  <a:lnTo>
                    <a:pt x="138987" y="893850"/>
                  </a:lnTo>
                  <a:lnTo>
                    <a:pt x="120474" y="935861"/>
                  </a:lnTo>
                  <a:lnTo>
                    <a:pt x="103191" y="978523"/>
                  </a:lnTo>
                  <a:lnTo>
                    <a:pt x="87163" y="1021814"/>
                  </a:lnTo>
                  <a:lnTo>
                    <a:pt x="72410" y="1065710"/>
                  </a:lnTo>
                  <a:lnTo>
                    <a:pt x="58955" y="1110191"/>
                  </a:lnTo>
                  <a:lnTo>
                    <a:pt x="46822" y="1155233"/>
                  </a:lnTo>
                  <a:lnTo>
                    <a:pt x="36031" y="1200814"/>
                  </a:lnTo>
                  <a:lnTo>
                    <a:pt x="26607" y="1246913"/>
                  </a:lnTo>
                  <a:lnTo>
                    <a:pt x="18570" y="1293506"/>
                  </a:lnTo>
                  <a:lnTo>
                    <a:pt x="11945" y="1340571"/>
                  </a:lnTo>
                  <a:lnTo>
                    <a:pt x="6752" y="1388087"/>
                  </a:lnTo>
                  <a:lnTo>
                    <a:pt x="3016" y="1436031"/>
                  </a:lnTo>
                  <a:lnTo>
                    <a:pt x="757" y="1484380"/>
                  </a:lnTo>
                  <a:lnTo>
                    <a:pt x="0" y="1533112"/>
                  </a:lnTo>
                  <a:lnTo>
                    <a:pt x="757" y="1581763"/>
                  </a:lnTo>
                  <a:lnTo>
                    <a:pt x="3016" y="1630036"/>
                  </a:lnTo>
                  <a:lnTo>
                    <a:pt x="6752" y="1677911"/>
                  </a:lnTo>
                  <a:lnTo>
                    <a:pt x="11945" y="1725363"/>
                  </a:lnTo>
                  <a:lnTo>
                    <a:pt x="18570" y="1772371"/>
                  </a:lnTo>
                  <a:lnTo>
                    <a:pt x="26607" y="1818912"/>
                  </a:lnTo>
                  <a:lnTo>
                    <a:pt x="36031" y="1864964"/>
                  </a:lnTo>
                  <a:lnTo>
                    <a:pt x="46822" y="1910504"/>
                  </a:lnTo>
                  <a:lnTo>
                    <a:pt x="58955" y="1955510"/>
                  </a:lnTo>
                  <a:lnTo>
                    <a:pt x="72410" y="1999959"/>
                  </a:lnTo>
                  <a:lnTo>
                    <a:pt x="87163" y="2043829"/>
                  </a:lnTo>
                  <a:lnTo>
                    <a:pt x="103192" y="2087097"/>
                  </a:lnTo>
                  <a:lnTo>
                    <a:pt x="120474" y="2129741"/>
                  </a:lnTo>
                  <a:lnTo>
                    <a:pt x="138987" y="2171738"/>
                  </a:lnTo>
                  <a:lnTo>
                    <a:pt x="158708" y="2213065"/>
                  </a:lnTo>
                  <a:lnTo>
                    <a:pt x="179616" y="2253701"/>
                  </a:lnTo>
                  <a:lnTo>
                    <a:pt x="201687" y="2293623"/>
                  </a:lnTo>
                  <a:lnTo>
                    <a:pt x="224899" y="2332808"/>
                  </a:lnTo>
                  <a:lnTo>
                    <a:pt x="249229" y="2371234"/>
                  </a:lnTo>
                  <a:lnTo>
                    <a:pt x="274656" y="2408879"/>
                  </a:lnTo>
                  <a:lnTo>
                    <a:pt x="301156" y="2445719"/>
                  </a:lnTo>
                  <a:lnTo>
                    <a:pt x="328707" y="2481732"/>
                  </a:lnTo>
                  <a:lnTo>
                    <a:pt x="357287" y="2516897"/>
                  </a:lnTo>
                  <a:lnTo>
                    <a:pt x="386872" y="2551189"/>
                  </a:lnTo>
                  <a:lnTo>
                    <a:pt x="417442" y="2584588"/>
                  </a:lnTo>
                  <a:lnTo>
                    <a:pt x="448973" y="2617070"/>
                  </a:lnTo>
                  <a:lnTo>
                    <a:pt x="481442" y="2648613"/>
                  </a:lnTo>
                  <a:lnTo>
                    <a:pt x="514828" y="2679195"/>
                  </a:lnTo>
                  <a:lnTo>
                    <a:pt x="549107" y="2708792"/>
                  </a:lnTo>
                  <a:lnTo>
                    <a:pt x="584258" y="2737383"/>
                  </a:lnTo>
                  <a:lnTo>
                    <a:pt x="620257" y="2764945"/>
                  </a:lnTo>
                  <a:lnTo>
                    <a:pt x="657083" y="2791456"/>
                  </a:lnTo>
                  <a:lnTo>
                    <a:pt x="694712" y="2816892"/>
                  </a:lnTo>
                  <a:lnTo>
                    <a:pt x="733123" y="2841232"/>
                  </a:lnTo>
                  <a:lnTo>
                    <a:pt x="772293" y="2864453"/>
                  </a:lnTo>
                  <a:lnTo>
                    <a:pt x="812199" y="2886532"/>
                  </a:lnTo>
                  <a:lnTo>
                    <a:pt x="852819" y="2907448"/>
                  </a:lnTo>
                  <a:lnTo>
                    <a:pt x="894131" y="2927177"/>
                  </a:lnTo>
                  <a:lnTo>
                    <a:pt x="936111" y="2945697"/>
                  </a:lnTo>
                  <a:lnTo>
                    <a:pt x="978738" y="2962986"/>
                  </a:lnTo>
                  <a:lnTo>
                    <a:pt x="1021989" y="2979021"/>
                  </a:lnTo>
                  <a:lnTo>
                    <a:pt x="1065841" y="2993780"/>
                  </a:lnTo>
                  <a:lnTo>
                    <a:pt x="1110273" y="3007240"/>
                  </a:lnTo>
                  <a:lnTo>
                    <a:pt x="1155261" y="3019378"/>
                  </a:lnTo>
                  <a:lnTo>
                    <a:pt x="1200783" y="3030173"/>
                  </a:lnTo>
                  <a:lnTo>
                    <a:pt x="1246817" y="3039601"/>
                  </a:lnTo>
                  <a:lnTo>
                    <a:pt x="1293340" y="3047640"/>
                  </a:lnTo>
                  <a:lnTo>
                    <a:pt x="1340329" y="3054268"/>
                  </a:lnTo>
                  <a:lnTo>
                    <a:pt x="1387763" y="3059463"/>
                  </a:lnTo>
                  <a:lnTo>
                    <a:pt x="1435618" y="3063201"/>
                  </a:lnTo>
                  <a:lnTo>
                    <a:pt x="1483873" y="3065460"/>
                  </a:lnTo>
                  <a:lnTo>
                    <a:pt x="1532504" y="3066218"/>
                  </a:lnTo>
                  <a:lnTo>
                    <a:pt x="1581217" y="3065460"/>
                  </a:lnTo>
                  <a:lnTo>
                    <a:pt x="1629547" y="3063201"/>
                  </a:lnTo>
                  <a:lnTo>
                    <a:pt x="1677471" y="3059463"/>
                  </a:lnTo>
                  <a:lnTo>
                    <a:pt x="1724968" y="3054268"/>
                  </a:lnTo>
                  <a:lnTo>
                    <a:pt x="1772015" y="3047640"/>
                  </a:lnTo>
                  <a:lnTo>
                    <a:pt x="1818590" y="3039601"/>
                  </a:lnTo>
                  <a:lnTo>
                    <a:pt x="1864670" y="3030173"/>
                  </a:lnTo>
                  <a:lnTo>
                    <a:pt x="1910233" y="3019378"/>
                  </a:lnTo>
                  <a:lnTo>
                    <a:pt x="1955258" y="3007240"/>
                  </a:lnTo>
                  <a:lnTo>
                    <a:pt x="1999720" y="2993780"/>
                  </a:lnTo>
                  <a:lnTo>
                    <a:pt x="2043600" y="2979021"/>
                  </a:lnTo>
                  <a:lnTo>
                    <a:pt x="2086873" y="2962986"/>
                  </a:lnTo>
                  <a:lnTo>
                    <a:pt x="2129518" y="2945697"/>
                  </a:lnTo>
                  <a:lnTo>
                    <a:pt x="2171512" y="2927177"/>
                  </a:lnTo>
                  <a:lnTo>
                    <a:pt x="2212833" y="2907448"/>
                  </a:lnTo>
                  <a:lnTo>
                    <a:pt x="2253460" y="2886532"/>
                  </a:lnTo>
                  <a:lnTo>
                    <a:pt x="2293369" y="2864453"/>
                  </a:lnTo>
                  <a:lnTo>
                    <a:pt x="2332538" y="2841232"/>
                  </a:lnTo>
                  <a:lnTo>
                    <a:pt x="2370945" y="2816892"/>
                  </a:lnTo>
                  <a:lnTo>
                    <a:pt x="2408568" y="2791456"/>
                  </a:lnTo>
                  <a:lnTo>
                    <a:pt x="2445384" y="2764945"/>
                  </a:lnTo>
                  <a:lnTo>
                    <a:pt x="2481372" y="2737383"/>
                  </a:lnTo>
                  <a:lnTo>
                    <a:pt x="2516508" y="2708792"/>
                  </a:lnTo>
                  <a:lnTo>
                    <a:pt x="2550771" y="2679195"/>
                  </a:lnTo>
                  <a:lnTo>
                    <a:pt x="2584138" y="2648613"/>
                  </a:lnTo>
                  <a:lnTo>
                    <a:pt x="2616587" y="2617070"/>
                  </a:lnTo>
                  <a:lnTo>
                    <a:pt x="2648096" y="2584588"/>
                  </a:lnTo>
                  <a:lnTo>
                    <a:pt x="2678642" y="2551189"/>
                  </a:lnTo>
                  <a:lnTo>
                    <a:pt x="2708203" y="2516897"/>
                  </a:lnTo>
                  <a:lnTo>
                    <a:pt x="2736757" y="2481732"/>
                  </a:lnTo>
                  <a:lnTo>
                    <a:pt x="2764281" y="2445719"/>
                  </a:lnTo>
                  <a:lnTo>
                    <a:pt x="2790754" y="2408879"/>
                  </a:lnTo>
                  <a:lnTo>
                    <a:pt x="2816153" y="2371234"/>
                  </a:lnTo>
                  <a:lnTo>
                    <a:pt x="2840455" y="2332808"/>
                  </a:lnTo>
                  <a:lnTo>
                    <a:pt x="2863639" y="2293623"/>
                  </a:lnTo>
                  <a:lnTo>
                    <a:pt x="2885681" y="2253701"/>
                  </a:lnTo>
                  <a:lnTo>
                    <a:pt x="2906561" y="2213065"/>
                  </a:lnTo>
                  <a:lnTo>
                    <a:pt x="2926255" y="2171738"/>
                  </a:lnTo>
                  <a:lnTo>
                    <a:pt x="2944741" y="2129741"/>
                  </a:lnTo>
                  <a:lnTo>
                    <a:pt x="2961997" y="2087097"/>
                  </a:lnTo>
                  <a:lnTo>
                    <a:pt x="2978001" y="2043829"/>
                  </a:lnTo>
                  <a:lnTo>
                    <a:pt x="2992730" y="1999959"/>
                  </a:lnTo>
                  <a:lnTo>
                    <a:pt x="3006162" y="1955510"/>
                  </a:lnTo>
                  <a:lnTo>
                    <a:pt x="3018274" y="1910504"/>
                  </a:lnTo>
                  <a:lnTo>
                    <a:pt x="3029046" y="1864964"/>
                  </a:lnTo>
                  <a:lnTo>
                    <a:pt x="3038453" y="1818912"/>
                  </a:lnTo>
                  <a:lnTo>
                    <a:pt x="3046474" y="1772371"/>
                  </a:lnTo>
                  <a:lnTo>
                    <a:pt x="3053087" y="1725363"/>
                  </a:lnTo>
                  <a:lnTo>
                    <a:pt x="3058269" y="1677911"/>
                  </a:lnTo>
                  <a:lnTo>
                    <a:pt x="3061998" y="1630036"/>
                  </a:lnTo>
                  <a:lnTo>
                    <a:pt x="3064252" y="1581763"/>
                  </a:lnTo>
                  <a:lnTo>
                    <a:pt x="3065008" y="1533112"/>
                  </a:lnTo>
                  <a:lnTo>
                    <a:pt x="3064252" y="1484338"/>
                  </a:lnTo>
                  <a:lnTo>
                    <a:pt x="3061998" y="1435949"/>
                  </a:lnTo>
                  <a:lnTo>
                    <a:pt x="3058269" y="1387967"/>
                  </a:lnTo>
                  <a:lnTo>
                    <a:pt x="3053087" y="1340415"/>
                  </a:lnTo>
                  <a:lnTo>
                    <a:pt x="3046474" y="1293314"/>
                  </a:lnTo>
                  <a:lnTo>
                    <a:pt x="3038453" y="1246687"/>
                  </a:lnTo>
                  <a:lnTo>
                    <a:pt x="3029045" y="1200557"/>
                  </a:lnTo>
                  <a:lnTo>
                    <a:pt x="3018274" y="1154945"/>
                  </a:lnTo>
                  <a:lnTo>
                    <a:pt x="3006161" y="1109875"/>
                  </a:lnTo>
                  <a:lnTo>
                    <a:pt x="2992729" y="1065367"/>
                  </a:lnTo>
                  <a:lnTo>
                    <a:pt x="2978000" y="1021445"/>
                  </a:lnTo>
                  <a:lnTo>
                    <a:pt x="2961997" y="978131"/>
                  </a:lnTo>
                  <a:lnTo>
                    <a:pt x="2944741" y="935447"/>
                  </a:lnTo>
                  <a:lnTo>
                    <a:pt x="2926255" y="893416"/>
                  </a:lnTo>
                  <a:lnTo>
                    <a:pt x="2906561" y="852059"/>
                  </a:lnTo>
                  <a:lnTo>
                    <a:pt x="2885681" y="811400"/>
                  </a:lnTo>
                  <a:lnTo>
                    <a:pt x="2863638" y="771459"/>
                  </a:lnTo>
                  <a:lnTo>
                    <a:pt x="2840455" y="732261"/>
                  </a:lnTo>
                  <a:lnTo>
                    <a:pt x="2816153" y="693826"/>
                  </a:lnTo>
                  <a:lnTo>
                    <a:pt x="2790754" y="656178"/>
                  </a:lnTo>
                  <a:lnTo>
                    <a:pt x="2764281" y="619338"/>
                  </a:lnTo>
                  <a:lnTo>
                    <a:pt x="2736757" y="583329"/>
                  </a:lnTo>
                  <a:lnTo>
                    <a:pt x="2708203" y="548173"/>
                  </a:lnTo>
                  <a:lnTo>
                    <a:pt x="2678641" y="513892"/>
                  </a:lnTo>
                  <a:lnTo>
                    <a:pt x="2648095" y="480509"/>
                  </a:lnTo>
                  <a:lnTo>
                    <a:pt x="2616587" y="448047"/>
                  </a:lnTo>
                  <a:lnTo>
                    <a:pt x="2584138" y="416526"/>
                  </a:lnTo>
                  <a:lnTo>
                    <a:pt x="2550771" y="385970"/>
                  </a:lnTo>
                  <a:lnTo>
                    <a:pt x="2516508" y="356402"/>
                  </a:lnTo>
                  <a:lnTo>
                    <a:pt x="2481371" y="327842"/>
                  </a:lnTo>
                  <a:lnTo>
                    <a:pt x="2445384" y="300314"/>
                  </a:lnTo>
                  <a:lnTo>
                    <a:pt x="2408568" y="273840"/>
                  </a:lnTo>
                  <a:lnTo>
                    <a:pt x="2370945" y="248442"/>
                  </a:lnTo>
                  <a:lnTo>
                    <a:pt x="2332538" y="224142"/>
                  </a:lnTo>
                  <a:lnTo>
                    <a:pt x="2293368" y="200963"/>
                  </a:lnTo>
                  <a:lnTo>
                    <a:pt x="2253459" y="178927"/>
                  </a:lnTo>
                  <a:lnTo>
                    <a:pt x="2212833" y="158056"/>
                  </a:lnTo>
                  <a:lnTo>
                    <a:pt x="2171511" y="138373"/>
                  </a:lnTo>
                  <a:lnTo>
                    <a:pt x="2129517" y="119900"/>
                  </a:lnTo>
                  <a:lnTo>
                    <a:pt x="2086872" y="102660"/>
                  </a:lnTo>
                  <a:lnTo>
                    <a:pt x="2043599" y="86673"/>
                  </a:lnTo>
                  <a:lnTo>
                    <a:pt x="1999720" y="71964"/>
                  </a:lnTo>
                  <a:lnTo>
                    <a:pt x="1955257" y="58553"/>
                  </a:lnTo>
                  <a:lnTo>
                    <a:pt x="1910233" y="46464"/>
                  </a:lnTo>
                  <a:lnTo>
                    <a:pt x="1864669" y="35719"/>
                  </a:lnTo>
                  <a:lnTo>
                    <a:pt x="1818589" y="26340"/>
                  </a:lnTo>
                  <a:lnTo>
                    <a:pt x="1772015" y="18349"/>
                  </a:lnTo>
                  <a:lnTo>
                    <a:pt x="1724968" y="11769"/>
                  </a:lnTo>
                  <a:lnTo>
                    <a:pt x="1677471" y="6621"/>
                  </a:lnTo>
                  <a:lnTo>
                    <a:pt x="1629546" y="2929"/>
                  </a:lnTo>
                  <a:lnTo>
                    <a:pt x="1581216" y="714"/>
                  </a:lnTo>
                  <a:lnTo>
                    <a:pt x="1532503" y="0"/>
                  </a:lnTo>
                  <a:close/>
                </a:path>
              </a:pathLst>
            </a:custGeom>
            <a:solidFill>
              <a:srgbClr val="F8BE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7902308" y="3308743"/>
              <a:ext cx="1905000" cy="1482725"/>
            </a:xfrm>
            <a:custGeom>
              <a:avLst/>
              <a:gdLst/>
              <a:ahLst/>
              <a:cxnLst/>
              <a:rect l="l" t="t" r="r" b="b"/>
              <a:pathLst>
                <a:path w="1905000" h="1482725">
                  <a:moveTo>
                    <a:pt x="722033" y="73228"/>
                  </a:moveTo>
                  <a:lnTo>
                    <a:pt x="709422" y="31305"/>
                  </a:lnTo>
                  <a:lnTo>
                    <a:pt x="671703" y="3403"/>
                  </a:lnTo>
                  <a:lnTo>
                    <a:pt x="651103" y="0"/>
                  </a:lnTo>
                  <a:lnTo>
                    <a:pt x="640067" y="2082"/>
                  </a:lnTo>
                  <a:lnTo>
                    <a:pt x="391401" y="276009"/>
                  </a:lnTo>
                  <a:lnTo>
                    <a:pt x="377418" y="316484"/>
                  </a:lnTo>
                  <a:lnTo>
                    <a:pt x="379501" y="327558"/>
                  </a:lnTo>
                  <a:lnTo>
                    <a:pt x="407581" y="365061"/>
                  </a:lnTo>
                  <a:lnTo>
                    <a:pt x="436968" y="377583"/>
                  </a:lnTo>
                  <a:lnTo>
                    <a:pt x="448056" y="377583"/>
                  </a:lnTo>
                  <a:lnTo>
                    <a:pt x="485571" y="360654"/>
                  </a:lnTo>
                  <a:lnTo>
                    <a:pt x="707758" y="102311"/>
                  </a:lnTo>
                  <a:lnTo>
                    <a:pt x="722033" y="73228"/>
                  </a:lnTo>
                  <a:close/>
                </a:path>
                <a:path w="1905000" h="1482725">
                  <a:moveTo>
                    <a:pt x="784275" y="725805"/>
                  </a:moveTo>
                  <a:lnTo>
                    <a:pt x="779856" y="712774"/>
                  </a:lnTo>
                  <a:lnTo>
                    <a:pt x="768819" y="699947"/>
                  </a:lnTo>
                  <a:lnTo>
                    <a:pt x="740867" y="674928"/>
                  </a:lnTo>
                  <a:lnTo>
                    <a:pt x="734250" y="670509"/>
                  </a:lnTo>
                  <a:lnTo>
                    <a:pt x="684212" y="626351"/>
                  </a:lnTo>
                  <a:lnTo>
                    <a:pt x="670267" y="617931"/>
                  </a:lnTo>
                  <a:lnTo>
                    <a:pt x="657085" y="615861"/>
                  </a:lnTo>
                  <a:lnTo>
                    <a:pt x="644588" y="620141"/>
                  </a:lnTo>
                  <a:lnTo>
                    <a:pt x="632714" y="630770"/>
                  </a:lnTo>
                  <a:lnTo>
                    <a:pt x="11772" y="1347647"/>
                  </a:lnTo>
                  <a:lnTo>
                    <a:pt x="2501" y="1361821"/>
                  </a:lnTo>
                  <a:lnTo>
                    <a:pt x="0" y="1375524"/>
                  </a:lnTo>
                  <a:lnTo>
                    <a:pt x="4114" y="1388529"/>
                  </a:lnTo>
                  <a:lnTo>
                    <a:pt x="14706" y="1400632"/>
                  </a:lnTo>
                  <a:lnTo>
                    <a:pt x="19126" y="1403578"/>
                  </a:lnTo>
                  <a:lnTo>
                    <a:pt x="50761" y="1430070"/>
                  </a:lnTo>
                  <a:lnTo>
                    <a:pt x="97853" y="1472031"/>
                  </a:lnTo>
                  <a:lnTo>
                    <a:pt x="112026" y="1480451"/>
                  </a:lnTo>
                  <a:lnTo>
                    <a:pt x="125717" y="1482521"/>
                  </a:lnTo>
                  <a:lnTo>
                    <a:pt x="138709" y="1478241"/>
                  </a:lnTo>
                  <a:lnTo>
                    <a:pt x="150825" y="1467612"/>
                  </a:lnTo>
                  <a:lnTo>
                    <a:pt x="773239" y="752208"/>
                  </a:lnTo>
                  <a:lnTo>
                    <a:pt x="782066" y="738974"/>
                  </a:lnTo>
                  <a:lnTo>
                    <a:pt x="784275" y="725805"/>
                  </a:lnTo>
                  <a:close/>
                </a:path>
                <a:path w="1905000" h="1482725">
                  <a:moveTo>
                    <a:pt x="1290447" y="551002"/>
                  </a:moveTo>
                  <a:lnTo>
                    <a:pt x="1284084" y="531926"/>
                  </a:lnTo>
                  <a:lnTo>
                    <a:pt x="1267637" y="513740"/>
                  </a:lnTo>
                  <a:lnTo>
                    <a:pt x="1110589" y="377583"/>
                  </a:lnTo>
                  <a:lnTo>
                    <a:pt x="798982" y="106730"/>
                  </a:lnTo>
                  <a:lnTo>
                    <a:pt x="778319" y="93789"/>
                  </a:lnTo>
                  <a:lnTo>
                    <a:pt x="758342" y="90436"/>
                  </a:lnTo>
                  <a:lnTo>
                    <a:pt x="739190" y="96888"/>
                  </a:lnTo>
                  <a:lnTo>
                    <a:pt x="721004" y="113347"/>
                  </a:lnTo>
                  <a:lnTo>
                    <a:pt x="495871" y="371690"/>
                  </a:lnTo>
                  <a:lnTo>
                    <a:pt x="482942" y="392391"/>
                  </a:lnTo>
                  <a:lnTo>
                    <a:pt x="479590" y="412534"/>
                  </a:lnTo>
                  <a:lnTo>
                    <a:pt x="486041" y="432130"/>
                  </a:lnTo>
                  <a:lnTo>
                    <a:pt x="502488" y="451180"/>
                  </a:lnTo>
                  <a:lnTo>
                    <a:pt x="745286" y="660946"/>
                  </a:lnTo>
                  <a:lnTo>
                    <a:pt x="749808" y="665454"/>
                  </a:lnTo>
                  <a:lnTo>
                    <a:pt x="971880" y="857453"/>
                  </a:lnTo>
                  <a:lnTo>
                    <a:pt x="991704" y="870394"/>
                  </a:lnTo>
                  <a:lnTo>
                    <a:pt x="1011237" y="873747"/>
                  </a:lnTo>
                  <a:lnTo>
                    <a:pt x="1030236" y="867295"/>
                  </a:lnTo>
                  <a:lnTo>
                    <a:pt x="1048397" y="850836"/>
                  </a:lnTo>
                  <a:lnTo>
                    <a:pt x="1273530" y="591019"/>
                  </a:lnTo>
                  <a:lnTo>
                    <a:pt x="1286891" y="570776"/>
                  </a:lnTo>
                  <a:lnTo>
                    <a:pt x="1290447" y="551002"/>
                  </a:lnTo>
                  <a:close/>
                </a:path>
                <a:path w="1905000" h="1482725">
                  <a:moveTo>
                    <a:pt x="1393444" y="643280"/>
                  </a:moveTo>
                  <a:lnTo>
                    <a:pt x="1372844" y="605739"/>
                  </a:lnTo>
                  <a:lnTo>
                    <a:pt x="1334731" y="583679"/>
                  </a:lnTo>
                  <a:lnTo>
                    <a:pt x="1324292" y="583666"/>
                  </a:lnTo>
                  <a:lnTo>
                    <a:pt x="1313256" y="585101"/>
                  </a:lnTo>
                  <a:lnTo>
                    <a:pt x="1063117" y="858189"/>
                  </a:lnTo>
                  <a:lnTo>
                    <a:pt x="1050607" y="898677"/>
                  </a:lnTo>
                  <a:lnTo>
                    <a:pt x="1052664" y="909739"/>
                  </a:lnTo>
                  <a:lnTo>
                    <a:pt x="1080770" y="945781"/>
                  </a:lnTo>
                  <a:lnTo>
                    <a:pt x="1121232" y="959764"/>
                  </a:lnTo>
                  <a:lnTo>
                    <a:pt x="1131417" y="957707"/>
                  </a:lnTo>
                  <a:lnTo>
                    <a:pt x="1379474" y="683755"/>
                  </a:lnTo>
                  <a:lnTo>
                    <a:pt x="1393444" y="643280"/>
                  </a:lnTo>
                  <a:close/>
                </a:path>
                <a:path w="1905000" h="1482725">
                  <a:moveTo>
                    <a:pt x="1863572" y="1232090"/>
                  </a:moveTo>
                  <a:lnTo>
                    <a:pt x="1857959" y="1191971"/>
                  </a:lnTo>
                  <a:lnTo>
                    <a:pt x="1828507" y="1144841"/>
                  </a:lnTo>
                  <a:lnTo>
                    <a:pt x="1784121" y="1126832"/>
                  </a:lnTo>
                  <a:lnTo>
                    <a:pt x="904938" y="1126832"/>
                  </a:lnTo>
                  <a:lnTo>
                    <a:pt x="859409" y="1144841"/>
                  </a:lnTo>
                  <a:lnTo>
                    <a:pt x="829983" y="1192530"/>
                  </a:lnTo>
                  <a:lnTo>
                    <a:pt x="824738" y="1232090"/>
                  </a:lnTo>
                  <a:lnTo>
                    <a:pt x="824738" y="1283614"/>
                  </a:lnTo>
                  <a:lnTo>
                    <a:pt x="1863572" y="1283614"/>
                  </a:lnTo>
                  <a:lnTo>
                    <a:pt x="1863572" y="1232090"/>
                  </a:lnTo>
                  <a:close/>
                </a:path>
                <a:path w="1905000" h="1482725">
                  <a:moveTo>
                    <a:pt x="1904771" y="1355737"/>
                  </a:moveTo>
                  <a:lnTo>
                    <a:pt x="1904060" y="1345425"/>
                  </a:lnTo>
                  <a:lnTo>
                    <a:pt x="1901837" y="1335595"/>
                  </a:lnTo>
                  <a:lnTo>
                    <a:pt x="1897951" y="1326451"/>
                  </a:lnTo>
                  <a:lnTo>
                    <a:pt x="1892274" y="1318196"/>
                  </a:lnTo>
                  <a:lnTo>
                    <a:pt x="1887855" y="1311579"/>
                  </a:lnTo>
                  <a:lnTo>
                    <a:pt x="1881238" y="1307160"/>
                  </a:lnTo>
                  <a:lnTo>
                    <a:pt x="1873135" y="1304213"/>
                  </a:lnTo>
                  <a:lnTo>
                    <a:pt x="824738" y="1304213"/>
                  </a:lnTo>
                  <a:lnTo>
                    <a:pt x="791413" y="1326756"/>
                  </a:lnTo>
                  <a:lnTo>
                    <a:pt x="784275" y="1355737"/>
                  </a:lnTo>
                  <a:lnTo>
                    <a:pt x="785088" y="1365948"/>
                  </a:lnTo>
                  <a:lnTo>
                    <a:pt x="809650" y="1403858"/>
                  </a:lnTo>
                  <a:lnTo>
                    <a:pt x="824738" y="1407261"/>
                  </a:lnTo>
                  <a:lnTo>
                    <a:pt x="1873135" y="1407261"/>
                  </a:lnTo>
                  <a:lnTo>
                    <a:pt x="1901558" y="1375613"/>
                  </a:lnTo>
                  <a:lnTo>
                    <a:pt x="1903958" y="1365948"/>
                  </a:lnTo>
                  <a:lnTo>
                    <a:pt x="1904771" y="1355737"/>
                  </a:lnTo>
                  <a:close/>
                </a:path>
              </a:pathLst>
            </a:custGeom>
            <a:solidFill>
              <a:srgbClr val="4242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557095" y="3308743"/>
              <a:ext cx="142875" cy="626745"/>
            </a:xfrm>
            <a:custGeom>
              <a:avLst/>
              <a:gdLst/>
              <a:ahLst/>
              <a:cxnLst/>
              <a:rect l="l" t="t" r="r" b="b"/>
              <a:pathLst>
                <a:path w="142875" h="626745">
                  <a:moveTo>
                    <a:pt x="30162" y="626351"/>
                  </a:moveTo>
                  <a:lnTo>
                    <a:pt x="24003" y="621207"/>
                  </a:lnTo>
                  <a:lnTo>
                    <a:pt x="17843" y="617791"/>
                  </a:lnTo>
                  <a:lnTo>
                    <a:pt x="11950" y="615899"/>
                  </a:lnTo>
                  <a:lnTo>
                    <a:pt x="6616" y="615315"/>
                  </a:lnTo>
                  <a:lnTo>
                    <a:pt x="11645" y="615899"/>
                  </a:lnTo>
                  <a:lnTo>
                    <a:pt x="17564" y="617791"/>
                  </a:lnTo>
                  <a:lnTo>
                    <a:pt x="23901" y="621207"/>
                  </a:lnTo>
                  <a:lnTo>
                    <a:pt x="30162" y="626351"/>
                  </a:lnTo>
                  <a:close/>
                </a:path>
                <a:path w="142875" h="626745">
                  <a:moveTo>
                    <a:pt x="36055" y="13982"/>
                  </a:moveTo>
                  <a:lnTo>
                    <a:pt x="27724" y="7772"/>
                  </a:lnTo>
                  <a:lnTo>
                    <a:pt x="19126" y="3403"/>
                  </a:lnTo>
                  <a:lnTo>
                    <a:pt x="9982" y="838"/>
                  </a:lnTo>
                  <a:lnTo>
                    <a:pt x="0" y="0"/>
                  </a:lnTo>
                  <a:lnTo>
                    <a:pt x="9982" y="952"/>
                  </a:lnTo>
                  <a:lnTo>
                    <a:pt x="19126" y="3683"/>
                  </a:lnTo>
                  <a:lnTo>
                    <a:pt x="27724" y="8077"/>
                  </a:lnTo>
                  <a:lnTo>
                    <a:pt x="36055" y="13982"/>
                  </a:lnTo>
                  <a:close/>
                </a:path>
                <a:path w="142875" h="626745">
                  <a:moveTo>
                    <a:pt x="142735" y="105257"/>
                  </a:moveTo>
                  <a:lnTo>
                    <a:pt x="133375" y="98183"/>
                  </a:lnTo>
                  <a:lnTo>
                    <a:pt x="124155" y="93383"/>
                  </a:lnTo>
                  <a:lnTo>
                    <a:pt x="115214" y="90665"/>
                  </a:lnTo>
                  <a:lnTo>
                    <a:pt x="106680" y="89801"/>
                  </a:lnTo>
                  <a:lnTo>
                    <a:pt x="114795" y="90665"/>
                  </a:lnTo>
                  <a:lnTo>
                    <a:pt x="123596" y="93383"/>
                  </a:lnTo>
                  <a:lnTo>
                    <a:pt x="132956" y="98183"/>
                  </a:lnTo>
                  <a:lnTo>
                    <a:pt x="142735" y="105257"/>
                  </a:lnTo>
                  <a:close/>
                </a:path>
              </a:pathLst>
            </a:custGeom>
            <a:solidFill>
              <a:srgbClr val="F9CCA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3366770" cy="6858000"/>
            <a:chOff x="0" y="0"/>
            <a:chExt cx="3366770" cy="6858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3366770" cy="6858000"/>
            </a:xfrm>
            <a:custGeom>
              <a:avLst/>
              <a:gdLst/>
              <a:ahLst/>
              <a:cxnLst/>
              <a:rect l="l" t="t" r="r" b="b"/>
              <a:pathLst>
                <a:path w="3366770" h="6858000">
                  <a:moveTo>
                    <a:pt x="3366516" y="0"/>
                  </a:moveTo>
                  <a:lnTo>
                    <a:pt x="0" y="0"/>
                  </a:lnTo>
                  <a:lnTo>
                    <a:pt x="0" y="6857999"/>
                  </a:lnTo>
                  <a:lnTo>
                    <a:pt x="2350897" y="6857999"/>
                  </a:lnTo>
                  <a:lnTo>
                    <a:pt x="3366516" y="0"/>
                  </a:lnTo>
                  <a:close/>
                </a:path>
              </a:pathLst>
            </a:custGeom>
            <a:solidFill>
              <a:srgbClr val="EFAD4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3301" y="2794126"/>
              <a:ext cx="1192784" cy="557784"/>
            </a:xfrm>
            <a:prstGeom prst="rect">
              <a:avLst/>
            </a:prstGeom>
          </p:spPr>
        </p:pic>
      </p:grp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862829" y="516381"/>
            <a:ext cx="5543296" cy="5389371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7160768" y="2796286"/>
            <a:ext cx="948690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-25" dirty="0">
                <a:solidFill>
                  <a:srgbClr val="131C36"/>
                </a:solidFill>
                <a:latin typeface="Calibri"/>
                <a:cs typeface="Calibri"/>
              </a:rPr>
              <a:t>IRM</a:t>
            </a:r>
            <a:endParaRPr sz="440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7004050" y="754020"/>
            <a:ext cx="1263650" cy="106934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065" marR="5080" indent="-1270" algn="ctr">
              <a:lnSpc>
                <a:spcPct val="127000"/>
              </a:lnSpc>
              <a:spcBef>
                <a:spcPts val="90"/>
              </a:spcBef>
            </a:pPr>
            <a:r>
              <a:rPr sz="1800" dirty="0">
                <a:solidFill>
                  <a:srgbClr val="FFFFFF"/>
                </a:solidFill>
              </a:rPr>
              <a:t>Identity</a:t>
            </a:r>
            <a:r>
              <a:rPr sz="1800" spc="-25" dirty="0">
                <a:solidFill>
                  <a:srgbClr val="FFFFFF"/>
                </a:solidFill>
              </a:rPr>
              <a:t> and </a:t>
            </a:r>
            <a:r>
              <a:rPr sz="1800" spc="-10" dirty="0">
                <a:solidFill>
                  <a:srgbClr val="FFFFFF"/>
                </a:solidFill>
              </a:rPr>
              <a:t>access management</a:t>
            </a:r>
            <a:endParaRPr sz="1800"/>
          </a:p>
        </p:txBody>
      </p:sp>
      <p:sp>
        <p:nvSpPr>
          <p:cNvPr id="8" name="object 8"/>
          <p:cNvSpPr txBox="1"/>
          <p:nvPr/>
        </p:nvSpPr>
        <p:spPr>
          <a:xfrm>
            <a:off x="9036811" y="2910078"/>
            <a:ext cx="1092200" cy="549910"/>
          </a:xfrm>
          <a:prstGeom prst="rect">
            <a:avLst/>
          </a:prstGeom>
        </p:spPr>
        <p:txBody>
          <a:bodyPr vert="horz" wrap="square" lIns="0" tIns="41275" rIns="0" bIns="0" rtlCol="0">
            <a:spAutoFit/>
          </a:bodyPr>
          <a:lstStyle/>
          <a:p>
            <a:pPr marL="12700" marR="5080" indent="223520">
              <a:lnSpc>
                <a:spcPts val="1970"/>
              </a:lnSpc>
              <a:spcBef>
                <a:spcPts val="325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Access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control</a:t>
            </a:r>
            <a:r>
              <a:rPr sz="1800" spc="-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lists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115302" y="4567808"/>
            <a:ext cx="1038860" cy="7207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89535">
              <a:lnSpc>
                <a:spcPct val="126699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18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loss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prevention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230495" y="2832887"/>
            <a:ext cx="915035" cy="6445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0670" marR="5080" indent="-268605">
              <a:lnSpc>
                <a:spcPct val="126899"/>
              </a:lnSpc>
              <a:spcBef>
                <a:spcPts val="100"/>
              </a:spcBef>
            </a:pP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Encryption </a:t>
            </a:r>
            <a:r>
              <a:rPr sz="1600" spc="-20" dirty="0">
                <a:solidFill>
                  <a:srgbClr val="FFFFFF"/>
                </a:solidFill>
                <a:latin typeface="Calibri"/>
                <a:cs typeface="Calibri"/>
              </a:rPr>
              <a:t>keys</a:t>
            </a:r>
            <a:endParaRPr sz="1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6350" y="0"/>
            <a:ext cx="5243195" cy="6870700"/>
            <a:chOff x="-6350" y="0"/>
            <a:chExt cx="5243195" cy="68707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5230495" cy="6858000"/>
            </a:xfrm>
            <a:custGeom>
              <a:avLst/>
              <a:gdLst/>
              <a:ahLst/>
              <a:cxnLst/>
              <a:rect l="l" t="t" r="r" b="b"/>
              <a:pathLst>
                <a:path w="5230495" h="6858000">
                  <a:moveTo>
                    <a:pt x="5230368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5230368" y="6858000"/>
                  </a:lnTo>
                  <a:lnTo>
                    <a:pt x="5230368" y="0"/>
                  </a:lnTo>
                  <a:close/>
                </a:path>
              </a:pathLst>
            </a:custGeom>
            <a:solidFill>
              <a:srgbClr val="131C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0"/>
              <a:ext cx="5230495" cy="6858000"/>
            </a:xfrm>
            <a:custGeom>
              <a:avLst/>
              <a:gdLst/>
              <a:ahLst/>
              <a:cxnLst/>
              <a:rect l="l" t="t" r="r" b="b"/>
              <a:pathLst>
                <a:path w="5230495" h="6858000">
                  <a:moveTo>
                    <a:pt x="0" y="6858000"/>
                  </a:moveTo>
                  <a:lnTo>
                    <a:pt x="5230368" y="6858000"/>
                  </a:lnTo>
                  <a:lnTo>
                    <a:pt x="5230368" y="0"/>
                  </a:lnTo>
                  <a:lnTo>
                    <a:pt x="0" y="0"/>
                  </a:lnTo>
                  <a:lnTo>
                    <a:pt x="0" y="6858000"/>
                  </a:lnTo>
                  <a:close/>
                </a:path>
              </a:pathLst>
            </a:custGeom>
            <a:ln w="12700">
              <a:solidFill>
                <a:srgbClr val="9F3D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0863" y="260350"/>
              <a:ext cx="3534410" cy="55778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0863" y="863549"/>
              <a:ext cx="4934458" cy="55808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95755" y="2004060"/>
              <a:ext cx="2839212" cy="2849880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5682741" y="1007770"/>
            <a:ext cx="5636895" cy="5201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marR="5080" indent="-287020">
              <a:lnSpc>
                <a:spcPct val="110000"/>
              </a:lnSpc>
              <a:spcBef>
                <a:spcPts val="100"/>
              </a:spcBef>
              <a:buClr>
                <a:srgbClr val="DA3467"/>
              </a:buClr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DRM</a:t>
            </a:r>
            <a:r>
              <a:rPr sz="2200" spc="-6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is</a:t>
            </a:r>
            <a:r>
              <a:rPr sz="2200" spc="-4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access-control</a:t>
            </a:r>
            <a:r>
              <a:rPr sz="2200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technology</a:t>
            </a:r>
            <a:r>
              <a:rPr sz="22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that</a:t>
            </a:r>
            <a:r>
              <a:rPr sz="2200" spc="-6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protects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licensed</a:t>
            </a:r>
            <a:r>
              <a:rPr sz="2200" spc="-7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digital</a:t>
            </a:r>
            <a:r>
              <a:rPr sz="2200" spc="-7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intellectual</a:t>
            </a:r>
            <a:r>
              <a:rPr sz="2200" spc="-8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property</a:t>
            </a:r>
            <a:r>
              <a:rPr sz="2200" spc="-8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131C36"/>
                </a:solidFill>
                <a:latin typeface="Calibri"/>
                <a:cs typeface="Calibri"/>
              </a:rPr>
              <a:t>(IP)</a:t>
            </a:r>
            <a:endParaRPr sz="2200">
              <a:latin typeface="Calibri"/>
              <a:cs typeface="Calibri"/>
            </a:endParaRPr>
          </a:p>
          <a:p>
            <a:pPr marL="299085" marR="18415" indent="-287020">
              <a:lnSpc>
                <a:spcPct val="110000"/>
              </a:lnSpc>
              <a:spcBef>
                <a:spcPts val="994"/>
              </a:spcBef>
              <a:buClr>
                <a:srgbClr val="DA3467"/>
              </a:buClr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DRM</a:t>
            </a:r>
            <a:r>
              <a:rPr sz="2200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is</a:t>
            </a:r>
            <a:r>
              <a:rPr sz="2200" spc="-2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used</a:t>
            </a:r>
            <a:r>
              <a:rPr sz="2200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by</a:t>
            </a:r>
            <a:r>
              <a:rPr sz="2200" spc="-3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publishers,</a:t>
            </a:r>
            <a:r>
              <a:rPr sz="2200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131C36"/>
                </a:solidFill>
                <a:latin typeface="Calibri"/>
                <a:cs typeface="Calibri"/>
              </a:rPr>
              <a:t>manufacturers,</a:t>
            </a:r>
            <a:r>
              <a:rPr sz="2200" spc="-3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25" dirty="0">
                <a:solidFill>
                  <a:srgbClr val="131C36"/>
                </a:solidFill>
                <a:latin typeface="Calibri"/>
                <a:cs typeface="Calibri"/>
              </a:rPr>
              <a:t>and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IP</a:t>
            </a:r>
            <a:r>
              <a:rPr sz="2200" spc="-7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owners</a:t>
            </a:r>
            <a:r>
              <a:rPr sz="2200" spc="-6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for</a:t>
            </a:r>
            <a:r>
              <a:rPr sz="2200" spc="-6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digital</a:t>
            </a:r>
            <a:r>
              <a:rPr sz="2200" spc="-8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content</a:t>
            </a:r>
            <a:r>
              <a:rPr sz="2200" spc="-5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and</a:t>
            </a:r>
            <a:r>
              <a:rPr sz="2200" spc="-7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device monitoring</a:t>
            </a:r>
            <a:endParaRPr sz="2200">
              <a:latin typeface="Calibri"/>
              <a:cs typeface="Calibri"/>
            </a:endParaRPr>
          </a:p>
          <a:p>
            <a:pPr marL="299085" marR="72390" indent="-287020">
              <a:lnSpc>
                <a:spcPct val="110000"/>
              </a:lnSpc>
              <a:spcBef>
                <a:spcPts val="994"/>
              </a:spcBef>
              <a:buClr>
                <a:srgbClr val="DA3467"/>
              </a:buClr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Digital</a:t>
            </a:r>
            <a:r>
              <a:rPr sz="2200" spc="-10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media</a:t>
            </a:r>
            <a:r>
              <a:rPr sz="2200" spc="-7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licensees</a:t>
            </a:r>
            <a:r>
              <a:rPr sz="2200" spc="-8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attempt</a:t>
            </a:r>
            <a:r>
              <a:rPr sz="2200" spc="-5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to</a:t>
            </a:r>
            <a:r>
              <a:rPr sz="2200" spc="-8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balance</a:t>
            </a:r>
            <a:r>
              <a:rPr sz="2200" spc="-8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25" dirty="0">
                <a:solidFill>
                  <a:srgbClr val="131C36"/>
                </a:solidFill>
                <a:latin typeface="Calibri"/>
                <a:cs typeface="Calibri"/>
              </a:rPr>
              <a:t>the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rights</a:t>
            </a:r>
            <a:r>
              <a:rPr sz="2200" spc="-7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of</a:t>
            </a:r>
            <a:r>
              <a:rPr sz="2200" spc="-6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IP</a:t>
            </a:r>
            <a:r>
              <a:rPr sz="2200" spc="-7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owners</a:t>
            </a:r>
            <a:r>
              <a:rPr sz="2200" spc="-6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and</a:t>
            </a:r>
            <a:r>
              <a:rPr sz="2200" spc="-7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Internet</a:t>
            </a:r>
            <a:r>
              <a:rPr sz="2200" spc="-6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users</a:t>
            </a:r>
            <a:r>
              <a:rPr sz="2200" spc="-7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25" dirty="0">
                <a:solidFill>
                  <a:srgbClr val="131C36"/>
                </a:solidFill>
                <a:latin typeface="Calibri"/>
                <a:cs typeface="Calibri"/>
              </a:rPr>
              <a:t>by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protecting</a:t>
            </a:r>
            <a:r>
              <a:rPr sz="2200" spc="-6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rights</a:t>
            </a:r>
            <a:r>
              <a:rPr sz="2200" spc="-7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and</a:t>
            </a:r>
            <a:r>
              <a:rPr sz="2200" spc="-8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profits</a:t>
            </a:r>
            <a:r>
              <a:rPr sz="2200" spc="-7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for</a:t>
            </a:r>
            <a:r>
              <a:rPr sz="2200" spc="-7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digital</a:t>
            </a:r>
            <a:r>
              <a:rPr sz="2200" spc="-7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product </a:t>
            </a:r>
            <a:r>
              <a:rPr sz="2200" spc="-20" dirty="0">
                <a:solidFill>
                  <a:srgbClr val="131C36"/>
                </a:solidFill>
                <a:latin typeface="Calibri"/>
                <a:cs typeface="Calibri"/>
              </a:rPr>
              <a:t>manufacturers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and</a:t>
            </a:r>
            <a:r>
              <a:rPr sz="2200" spc="-1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retailers</a:t>
            </a:r>
            <a:endParaRPr sz="2200">
              <a:latin typeface="Calibri"/>
              <a:cs typeface="Calibri"/>
            </a:endParaRPr>
          </a:p>
          <a:p>
            <a:pPr marL="299085" marR="73660" indent="-287020">
              <a:lnSpc>
                <a:spcPct val="110000"/>
              </a:lnSpc>
              <a:spcBef>
                <a:spcPts val="1010"/>
              </a:spcBef>
              <a:buClr>
                <a:srgbClr val="DA3467"/>
              </a:buClr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Digital</a:t>
            </a:r>
            <a:r>
              <a:rPr sz="2200" spc="-10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rights</a:t>
            </a:r>
            <a:r>
              <a:rPr sz="2200" spc="-8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management</a:t>
            </a:r>
            <a:r>
              <a:rPr sz="2200" spc="-6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(DRM)</a:t>
            </a:r>
            <a:r>
              <a:rPr sz="2200" spc="-7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mechanisms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are</a:t>
            </a:r>
            <a:r>
              <a:rPr sz="2200" spc="-8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varied</a:t>
            </a:r>
            <a:r>
              <a:rPr sz="2200" spc="-9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access</a:t>
            </a:r>
            <a:r>
              <a:rPr sz="2200" spc="-6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control</a:t>
            </a:r>
            <a:r>
              <a:rPr sz="2200" spc="-7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technologies</a:t>
            </a:r>
            <a:r>
              <a:rPr sz="2200" spc="-6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used</a:t>
            </a:r>
            <a:r>
              <a:rPr sz="2200" spc="-8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25" dirty="0">
                <a:solidFill>
                  <a:srgbClr val="131C36"/>
                </a:solidFill>
                <a:latin typeface="Calibri"/>
                <a:cs typeface="Calibri"/>
              </a:rPr>
              <a:t>to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control</a:t>
            </a:r>
            <a:r>
              <a:rPr sz="2200" spc="-7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usage</a:t>
            </a:r>
            <a:r>
              <a:rPr sz="2200" spc="-7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131C36"/>
                </a:solidFill>
                <a:latin typeface="Calibri"/>
                <a:cs typeface="Calibri"/>
              </a:rPr>
              <a:t>of</a:t>
            </a:r>
            <a:r>
              <a:rPr sz="2200" spc="-6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proprietary</a:t>
            </a:r>
            <a:r>
              <a:rPr sz="2200" spc="-85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hardware</a:t>
            </a:r>
            <a:r>
              <a:rPr sz="2200" spc="-9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25" dirty="0">
                <a:solidFill>
                  <a:srgbClr val="131C36"/>
                </a:solidFill>
                <a:latin typeface="Calibri"/>
                <a:cs typeface="Calibri"/>
              </a:rPr>
              <a:t>and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copyrighted</a:t>
            </a:r>
            <a:r>
              <a:rPr sz="2200" spc="-90" dirty="0">
                <a:solidFill>
                  <a:srgbClr val="131C36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131C36"/>
                </a:solidFill>
                <a:latin typeface="Calibri"/>
                <a:cs typeface="Calibri"/>
              </a:rPr>
              <a:t>works</a:t>
            </a:r>
            <a:endParaRPr sz="2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5300" y="429209"/>
            <a:ext cx="9706356" cy="558088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069339" y="1849627"/>
            <a:ext cx="9948545" cy="4147820"/>
            <a:chOff x="1069339" y="1849627"/>
            <a:chExt cx="9948545" cy="414782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97364" y="1885315"/>
              <a:ext cx="9869127" cy="4076445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075689" y="1855977"/>
              <a:ext cx="9935845" cy="4135120"/>
            </a:xfrm>
            <a:custGeom>
              <a:avLst/>
              <a:gdLst/>
              <a:ahLst/>
              <a:cxnLst/>
              <a:rect l="l" t="t" r="r" b="b"/>
              <a:pathLst>
                <a:path w="9935845" h="4135120">
                  <a:moveTo>
                    <a:pt x="0" y="4135120"/>
                  </a:moveTo>
                  <a:lnTo>
                    <a:pt x="9935464" y="4135120"/>
                  </a:lnTo>
                  <a:lnTo>
                    <a:pt x="9935464" y="0"/>
                  </a:lnTo>
                  <a:lnTo>
                    <a:pt x="0" y="0"/>
                  </a:lnTo>
                  <a:lnTo>
                    <a:pt x="0" y="4135120"/>
                  </a:lnTo>
                  <a:close/>
                </a:path>
              </a:pathLst>
            </a:custGeom>
            <a:ln w="12700">
              <a:solidFill>
                <a:srgbClr val="30458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81</TotalTime>
  <Words>6861</Words>
  <Application>Microsoft Office PowerPoint</Application>
  <PresentationFormat>Widescreen</PresentationFormat>
  <Paragraphs>686</Paragraphs>
  <Slides>107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107</vt:i4>
      </vt:variant>
    </vt:vector>
  </HeadingPairs>
  <TitlesOfParts>
    <vt:vector size="112" baseType="lpstr">
      <vt:lpstr>Arial</vt:lpstr>
      <vt:lpstr>Calibri</vt:lpstr>
      <vt:lpstr>Montserrat ExtraBold</vt:lpstr>
      <vt:lpstr>Times New Roman</vt:lpstr>
      <vt:lpstr>Office Theme</vt:lpstr>
      <vt:lpstr>Kelly Handerhan</vt:lpstr>
      <vt:lpstr>PowerPoint Presentation</vt:lpstr>
      <vt:lpstr>PowerPoint Presentation</vt:lpstr>
      <vt:lpstr>Certified Cloud Security Professional (CCSP)</vt:lpstr>
      <vt:lpstr>PowerPoint Presentation</vt:lpstr>
      <vt:lpstr>PowerPoint Presentation</vt:lpstr>
      <vt:lpstr>1.1 Understand Cloud Computing Concepts</vt:lpstr>
      <vt:lpstr>PowerPoint Presentation</vt:lpstr>
      <vt:lpstr>PowerPoint Presentation</vt:lpstr>
      <vt:lpstr>PowerPoint Presentation</vt:lpstr>
      <vt:lpstr>Using “bleeding-edge” CSP tech</vt:lpstr>
      <vt:lpstr>PowerPoint Presentation</vt:lpstr>
      <vt:lpstr>PowerPoint Presentation</vt:lpstr>
      <vt:lpstr>1.2 Describe Cloud Reference Architecture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CSP as the producer and we as the consumer co-create value to deliver data, applications, services, and solutions to the world</vt:lpstr>
      <vt:lpstr>PowerPoint Presentation</vt:lpstr>
      <vt:lpstr>PowerPoint Presentation</vt:lpstr>
      <vt:lpstr>PowerPoint Presentation</vt:lpstr>
      <vt:lpstr>Resiliency should be considered a de facto aspect of cloud computing</vt:lpstr>
      <vt:lpstr>Availability and durability are two very different aspects of data accessibility</vt:lpstr>
      <vt:lpstr>PowerPoint Presentation</vt:lpstr>
      <vt:lpstr>Refers to programs and machines acquiring, processing, correlating, and interpreting information</vt:lpstr>
      <vt:lpstr>PowerPoint Presentation</vt:lpstr>
      <vt:lpstr>PowerPoint Presentation</vt:lpstr>
      <vt:lpstr>Containers</vt:lpstr>
      <vt:lpstr>1.3 Understand Security Concepts Relevant to Cloud Computing</vt:lpstr>
      <vt:lpstr>PowerPoint Presentation</vt:lpstr>
      <vt:lpstr>Protecting data at rest and data in transit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Combines Authentication, Authorization, and Accounting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1.4 Understand Design Principles of Secure Cloud Computing</vt:lpstr>
      <vt:lpstr>From NIST SP 8oo-37</vt:lpstr>
      <vt:lpstr>Create</vt:lpstr>
      <vt:lpstr>There are two aspects to consider with BCP and DR:</vt:lpstr>
      <vt:lpstr>PowerPoint Presentation</vt:lpstr>
      <vt:lpstr>This should be conducted early in the security management lifecycle</vt:lpstr>
      <vt:lpstr>PowerPoint Presentation</vt:lpstr>
      <vt:lpstr>PowerPoint Presentation</vt:lpstr>
      <vt:lpstr>PowerPoint Presentation</vt:lpstr>
      <vt:lpstr>PowerPoint Presentation</vt:lpstr>
      <vt:lpstr>1.5 Evaluate Cloud Service Providers</vt:lpstr>
      <vt:lpstr>PowerPoint Presentation</vt:lpstr>
      <vt:lpstr>2.1 Describe Cloud Data Concepts</vt:lpstr>
      <vt:lpstr>Phase 1: Create</vt:lpstr>
      <vt:lpstr>Phase 2: Store</vt:lpstr>
      <vt:lpstr>as being changed from the original state</vt:lpstr>
      <vt:lpstr>Phase 4: Share</vt:lpstr>
      <vt:lpstr>Phase 5: Archive</vt:lpstr>
      <vt:lpstr>Phase 6: Destroy</vt:lpstr>
      <vt:lpstr>PowerPoint Presentation</vt:lpstr>
      <vt:lpstr>2.2 Design and Implement Cloud Data Storage Architectures</vt:lpstr>
      <vt:lpstr>PowerPoint Presentation</vt:lpstr>
      <vt:lpstr>PowerPoint Presentation</vt:lpstr>
      <vt:lpstr>2.3 Design and Apply Data Security Technologies and Strategies</vt:lpstr>
      <vt:lpstr>Cloud computing has a huge dependency on encryption</vt:lpstr>
      <vt:lpstr>Hashing</vt:lpstr>
      <vt:lpstr>Database Security: Tokenization</vt:lpstr>
      <vt:lpstr>PowerPoint Presentation</vt:lpstr>
      <vt:lpstr>PowerPoint Presentation</vt:lpstr>
      <vt:lpstr>Hiding the data with random or useless characters</vt:lpstr>
      <vt:lpstr>Also “anonymization”</vt:lpstr>
      <vt:lpstr>PowerPoint Presentation</vt:lpstr>
      <vt:lpstr>PowerPoint Presentation</vt:lpstr>
      <vt:lpstr>PowerPoint Presentation</vt:lpstr>
      <vt:lpstr>2.4 Implement Data Discovery</vt:lpstr>
      <vt:lpstr>PowerPoint Presentation</vt:lpstr>
      <vt:lpstr>2.5 Implement Data Classification</vt:lpstr>
      <vt:lpstr>PowerPoint Presentation</vt:lpstr>
      <vt:lpstr>Government/military:</vt:lpstr>
      <vt:lpstr>PowerPoint Presentation</vt:lpstr>
      <vt:lpstr>2.6 Design and Implement Information Rights Management (IRM)</vt:lpstr>
      <vt:lpstr>The CCSP exam prefers the term IRM over DRM</vt:lpstr>
      <vt:lpstr>Identity and access management</vt:lpstr>
      <vt:lpstr>PowerPoint Presentation</vt:lpstr>
      <vt:lpstr>PowerPoint Presentation</vt:lpstr>
      <vt:lpstr>2.7 Plan and Implement Data Retention, Deletion and Archiving Policies</vt:lpstr>
      <vt:lpstr>PowerPoint Presentation</vt:lpstr>
      <vt:lpstr>PowerPoint Presentation</vt:lpstr>
      <vt:lpstr>PowerPoint Presentation</vt:lpstr>
      <vt:lpstr>PowerPoint Presentation</vt:lpstr>
      <vt:lpstr>2.8 Design and Implement Auditability, Traceability and Accountability of Data Events</vt:lpstr>
      <vt:lpstr>Critical for continual improvement of data security in the enterprise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https://skillsoft.sharepoint.com/sites/fy20-psv/Templates and Guidelines/Tech and Dev Bootcamp_template_v7.pptx</dc:title>
  <dc:creator>Katelyn Sullivan</dc:creator>
  <cp:lastModifiedBy>kelly handerhan</cp:lastModifiedBy>
  <cp:revision>3</cp:revision>
  <dcterms:created xsi:type="dcterms:W3CDTF">2022-05-23T05:43:38Z</dcterms:created>
  <dcterms:modified xsi:type="dcterms:W3CDTF">2022-05-24T07:05:32Z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2021-10-19T00:00:00Z</vt:filetime>
  </property>
  <property fmtid="{D5CDD505-2E9C-101B-9397-08002B2CF9AE}" pid="3" name="Creator">
    <vt:lpwstr>Microsoft® PowerPoint® for Microsoft 365</vt:lpwstr>
  </property>
  <property fmtid="{D5CDD505-2E9C-101B-9397-08002B2CF9AE}" pid="4" name="LastSaved">
    <vt:filetime>2022-05-23T00:00:00Z</vt:filetime>
  </property>
</Properties>
</file>